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86" r:id="rId5"/>
    <p:sldId id="299" r:id="rId6"/>
    <p:sldId id="296" r:id="rId7"/>
    <p:sldId id="288" r:id="rId8"/>
    <p:sldId id="298" r:id="rId9"/>
    <p:sldId id="289" r:id="rId10"/>
    <p:sldId id="290" r:id="rId11"/>
    <p:sldId id="287" r:id="rId12"/>
    <p:sldId id="291" r:id="rId13"/>
    <p:sldId id="276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uk-UA" sz="1800" dirty="0" smtClean="0"/>
              <a:t>Виконав  Учень </a:t>
            </a:r>
          </a:p>
          <a:p>
            <a:r>
              <a:rPr lang="uk-UA" sz="1800" dirty="0" smtClean="0"/>
              <a:t>9-в класу</a:t>
            </a:r>
          </a:p>
          <a:p>
            <a:r>
              <a:rPr lang="ru-RU" sz="1800" dirty="0" smtClean="0"/>
              <a:t>©</a:t>
            </a:r>
            <a:r>
              <a:rPr lang="ru-RU" sz="1800" dirty="0" err="1" smtClean="0"/>
              <a:t>Манжуленко</a:t>
            </a:r>
            <a:r>
              <a:rPr lang="ru-RU" sz="1800" dirty="0" smtClean="0"/>
              <a:t> Богдан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8640"/>
            <a:ext cx="8459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Презентація на тему </a:t>
            </a:r>
          </a:p>
          <a:p>
            <a:pPr algn="ctr"/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“США в 1877 – 1900 </a:t>
            </a:r>
            <a:r>
              <a:rPr lang="uk-UA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роках”</a:t>
            </a: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38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r>
              <a:rPr lang="uk-UA" sz="3200" dirty="0"/>
              <a:t>Расова політика. Юридичне оформлення сегрегації на півдні США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Хоча</a:t>
            </a:r>
            <a:r>
              <a:rPr lang="ru-RU" dirty="0"/>
              <a:t> 14-та і 15-та поправки до </a:t>
            </a:r>
            <a:r>
              <a:rPr lang="ru-RU" dirty="0" err="1"/>
              <a:t>Конституції</a:t>
            </a:r>
            <a:r>
              <a:rPr lang="ru-RU" dirty="0"/>
              <a:t> США надавали </a:t>
            </a:r>
            <a:r>
              <a:rPr lang="ru-RU" dirty="0" err="1"/>
              <a:t>темношкірому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громадянські</a:t>
            </a:r>
            <a:r>
              <a:rPr lang="ru-RU" dirty="0"/>
              <a:t> права,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рівноправності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раби</a:t>
            </a:r>
            <a:r>
              <a:rPr lang="ru-RU" dirty="0"/>
              <a:t> так і не </a:t>
            </a:r>
            <a:r>
              <a:rPr lang="ru-RU" dirty="0" err="1"/>
              <a:t>домоглися</a:t>
            </a:r>
            <a:r>
              <a:rPr lang="ru-RU" dirty="0"/>
              <a:t>. </a:t>
            </a:r>
            <a:r>
              <a:rPr lang="ru-RU" dirty="0" err="1"/>
              <a:t>Прийняті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південних</a:t>
            </a:r>
            <a:r>
              <a:rPr lang="ru-RU" dirty="0"/>
              <a:t> штатах «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кодекси</a:t>
            </a:r>
            <a:r>
              <a:rPr lang="ru-RU" dirty="0"/>
              <a:t>» узаконили режим </a:t>
            </a:r>
            <a:r>
              <a:rPr lang="ru-RU" dirty="0" err="1"/>
              <a:t>расової</a:t>
            </a:r>
            <a:r>
              <a:rPr lang="ru-RU" dirty="0"/>
              <a:t> </a:t>
            </a:r>
            <a:r>
              <a:rPr lang="ru-RU" dirty="0" err="1"/>
              <a:t>сегрегації</a:t>
            </a:r>
            <a:r>
              <a:rPr lang="ru-RU" dirty="0"/>
              <a:t> -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правами </a:t>
            </a:r>
            <a:r>
              <a:rPr lang="ru-RU" dirty="0" err="1"/>
              <a:t>афроамериканців</a:t>
            </a:r>
            <a:r>
              <a:rPr lang="ru-RU" dirty="0"/>
              <a:t> і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 У </a:t>
            </a:r>
            <a:r>
              <a:rPr lang="ru-RU" dirty="0" err="1"/>
              <a:t>лікарнях</a:t>
            </a:r>
            <a:r>
              <a:rPr lang="ru-RU" dirty="0"/>
              <a:t> </a:t>
            </a:r>
            <a:r>
              <a:rPr lang="ru-RU" dirty="0" err="1"/>
              <a:t>створювалися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для </a:t>
            </a:r>
            <a:r>
              <a:rPr lang="ru-RU" dirty="0" err="1"/>
              <a:t>чорношкірих</a:t>
            </a:r>
            <a:r>
              <a:rPr lang="ru-RU" dirty="0"/>
              <a:t> і </a:t>
            </a:r>
            <a:r>
              <a:rPr lang="ru-RU" dirty="0" err="1"/>
              <a:t>білих</a:t>
            </a:r>
            <a:r>
              <a:rPr lang="ru-RU" dirty="0"/>
              <a:t>, у </a:t>
            </a:r>
            <a:r>
              <a:rPr lang="ru-RU" dirty="0" err="1"/>
              <a:t>поїздах</a:t>
            </a:r>
            <a:r>
              <a:rPr lang="ru-RU" dirty="0"/>
              <a:t>, ресторанах, театрах -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штатах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заборонено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шлюби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Дискримінації</a:t>
            </a:r>
            <a:r>
              <a:rPr lang="ru-RU" dirty="0"/>
              <a:t> </a:t>
            </a:r>
            <a:r>
              <a:rPr lang="ru-RU" dirty="0" err="1"/>
              <a:t>піддавалися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корінні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Америки - </a:t>
            </a:r>
            <a:r>
              <a:rPr lang="ru-RU" dirty="0" err="1"/>
              <a:t>індіанці</a:t>
            </a:r>
            <a:r>
              <a:rPr lang="ru-RU" dirty="0"/>
              <a:t>. </a:t>
            </a:r>
            <a:r>
              <a:rPr lang="ru-RU" dirty="0" err="1"/>
              <a:t>Вцілілим</a:t>
            </a:r>
            <a:r>
              <a:rPr lang="ru-RU" dirty="0"/>
              <a:t> </a:t>
            </a:r>
            <a:r>
              <a:rPr lang="ru-RU" dirty="0" err="1"/>
              <a:t>індіанським</a:t>
            </a:r>
            <a:r>
              <a:rPr lang="ru-RU" dirty="0"/>
              <a:t> племенам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відведено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районах -</a:t>
            </a:r>
            <a:r>
              <a:rPr lang="ru-RU" dirty="0" err="1"/>
              <a:t>резервації</a:t>
            </a:r>
            <a:r>
              <a:rPr lang="ru-RU" dirty="0"/>
              <a:t>. Але </a:t>
            </a:r>
            <a:r>
              <a:rPr lang="ru-RU" dirty="0" err="1"/>
              <a:t>незабаром</a:t>
            </a:r>
            <a:r>
              <a:rPr lang="ru-RU" dirty="0"/>
              <a:t> і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знадобилися</a:t>
            </a:r>
            <a:r>
              <a:rPr lang="ru-RU" dirty="0"/>
              <a:t> </a:t>
            </a:r>
            <a:r>
              <a:rPr lang="ru-RU" dirty="0" err="1"/>
              <a:t>федеральній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. У 1887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закон </a:t>
            </a:r>
            <a:r>
              <a:rPr lang="ru-RU" dirty="0" err="1"/>
              <a:t>Дауеса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індіанців</a:t>
            </a:r>
            <a:r>
              <a:rPr lang="ru-RU" dirty="0"/>
              <a:t> </a:t>
            </a:r>
            <a:r>
              <a:rPr lang="ru-RU" dirty="0" err="1"/>
              <a:t>позбавили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земель,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залишалися</a:t>
            </a:r>
            <a:r>
              <a:rPr lang="ru-RU" dirty="0"/>
              <a:t> в них. Лише в </a:t>
            </a:r>
            <a:r>
              <a:rPr lang="ru-RU" dirty="0" err="1" smtClean="0"/>
              <a:t>Оклахомі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втратили</a:t>
            </a:r>
            <a:r>
              <a:rPr lang="ru-RU" dirty="0"/>
              <a:t> за 20 </a:t>
            </a:r>
            <a:r>
              <a:rPr lang="ru-RU" dirty="0" err="1"/>
              <a:t>років</a:t>
            </a:r>
            <a:r>
              <a:rPr lang="ru-RU" dirty="0"/>
              <a:t> 90 %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8715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Расистська організація </a:t>
            </a:r>
            <a:r>
              <a:rPr lang="uk-UA" dirty="0" err="1" smtClean="0"/>
              <a:t>ку-</a:t>
            </a:r>
            <a:r>
              <a:rPr lang="uk-UA" dirty="0" smtClean="0"/>
              <a:t> </a:t>
            </a:r>
            <a:r>
              <a:rPr lang="uk-UA" dirty="0" err="1" smtClean="0"/>
              <a:t>клукс</a:t>
            </a:r>
            <a:r>
              <a:rPr lang="uk-UA" dirty="0" smtClean="0"/>
              <a:t> - клан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79912" y="1268759"/>
            <a:ext cx="5211688" cy="54525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"... </a:t>
            </a:r>
            <a:r>
              <a:rPr lang="ru-RU" sz="2900" dirty="0"/>
              <a:t>Ку-клукс-клан, </a:t>
            </a:r>
            <a:r>
              <a:rPr lang="ru-RU" sz="2900" dirty="0" err="1"/>
              <a:t>або</a:t>
            </a:r>
            <a:r>
              <a:rPr lang="ru-RU" sz="2900" dirty="0"/>
              <a:t> Невидима </a:t>
            </a:r>
            <a:r>
              <a:rPr lang="ru-RU" sz="2900" dirty="0" err="1"/>
              <a:t>Імперія</a:t>
            </a:r>
            <a:r>
              <a:rPr lang="ru-RU" sz="2900" dirty="0"/>
              <a:t> </a:t>
            </a:r>
            <a:r>
              <a:rPr lang="ru-RU" sz="2900" dirty="0" err="1"/>
              <a:t>Півдня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включає</a:t>
            </a:r>
            <a:r>
              <a:rPr lang="ru-RU" sz="2900" dirty="0"/>
              <a:t> в себе </a:t>
            </a:r>
            <a:r>
              <a:rPr lang="ru-RU" sz="2900" dirty="0" err="1"/>
              <a:t>велику</a:t>
            </a:r>
            <a:r>
              <a:rPr lang="ru-RU" sz="2900" dirty="0"/>
              <a:t> </a:t>
            </a:r>
            <a:r>
              <a:rPr lang="ru-RU" sz="2900" dirty="0" err="1"/>
              <a:t>кількість</a:t>
            </a:r>
            <a:r>
              <a:rPr lang="ru-RU" sz="2900" dirty="0"/>
              <a:t> людей самих </a:t>
            </a:r>
            <a:r>
              <a:rPr lang="ru-RU" sz="2900" dirty="0" err="1"/>
              <a:t>різних</a:t>
            </a:r>
            <a:r>
              <a:rPr lang="ru-RU" sz="2900" dirty="0"/>
              <a:t> </a:t>
            </a:r>
            <a:r>
              <a:rPr lang="ru-RU" sz="2900" dirty="0" err="1"/>
              <a:t>класів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володіє</a:t>
            </a:r>
            <a:r>
              <a:rPr lang="ru-RU" sz="2900" dirty="0"/>
              <a:t> </a:t>
            </a:r>
            <a:r>
              <a:rPr lang="ru-RU" sz="2900" dirty="0" err="1"/>
              <a:t>власною</a:t>
            </a:r>
            <a:r>
              <a:rPr lang="ru-RU" sz="2900" dirty="0"/>
              <a:t> </a:t>
            </a:r>
            <a:r>
              <a:rPr lang="ru-RU" sz="2900" dirty="0" err="1"/>
              <a:t>конституцією</a:t>
            </a:r>
            <a:r>
              <a:rPr lang="ru-RU" sz="2900" dirty="0"/>
              <a:t> і законами, </a:t>
            </a:r>
            <a:r>
              <a:rPr lang="ru-RU" sz="2900" dirty="0" err="1"/>
              <a:t>здійснює</a:t>
            </a:r>
            <a:r>
              <a:rPr lang="ru-RU" sz="2900" dirty="0"/>
              <a:t> </a:t>
            </a:r>
            <a:r>
              <a:rPr lang="ru-RU" sz="2900" dirty="0" err="1"/>
              <a:t>насильницькі</a:t>
            </a:r>
            <a:r>
              <a:rPr lang="ru-RU" sz="2900" dirty="0"/>
              <a:t> </a:t>
            </a:r>
            <a:r>
              <a:rPr lang="ru-RU" sz="2900" dirty="0" err="1"/>
              <a:t>дії</a:t>
            </a:r>
            <a:r>
              <a:rPr lang="ru-RU" sz="2900" dirty="0"/>
              <a:t>, </a:t>
            </a:r>
            <a:r>
              <a:rPr lang="ru-RU" sz="2900" dirty="0" err="1"/>
              <a:t>спрямовані</a:t>
            </a:r>
            <a:r>
              <a:rPr lang="ru-RU" sz="2900" dirty="0"/>
              <a:t> </a:t>
            </a:r>
            <a:r>
              <a:rPr lang="ru-RU" sz="2900" dirty="0" err="1"/>
              <a:t>проти</a:t>
            </a:r>
            <a:r>
              <a:rPr lang="ru-RU" sz="2900" dirty="0"/>
              <a:t> </a:t>
            </a:r>
            <a:r>
              <a:rPr lang="ru-RU" sz="2900" dirty="0" err="1"/>
              <a:t>членів</a:t>
            </a:r>
            <a:r>
              <a:rPr lang="ru-RU" sz="2900" dirty="0"/>
              <a:t> </a:t>
            </a:r>
            <a:r>
              <a:rPr lang="ru-RU" sz="2900" dirty="0" err="1"/>
              <a:t>Республіканської</a:t>
            </a:r>
            <a:r>
              <a:rPr lang="ru-RU" sz="2900" dirty="0"/>
              <a:t> </a:t>
            </a:r>
            <a:r>
              <a:rPr lang="ru-RU" sz="2900" dirty="0" err="1"/>
              <a:t>партії</a:t>
            </a:r>
            <a:r>
              <a:rPr lang="ru-RU" sz="2900" dirty="0"/>
              <a:t>. Члени Клану </a:t>
            </a:r>
            <a:r>
              <a:rPr lang="ru-RU" sz="2900" dirty="0" err="1"/>
              <a:t>вриваються</a:t>
            </a:r>
            <a:r>
              <a:rPr lang="ru-RU" sz="2900" dirty="0"/>
              <a:t> в </a:t>
            </a:r>
            <a:r>
              <a:rPr lang="ru-RU" sz="2900" dirty="0" err="1"/>
              <a:t>будинки</a:t>
            </a:r>
            <a:r>
              <a:rPr lang="ru-RU" sz="2900" dirty="0"/>
              <a:t> </a:t>
            </a:r>
            <a:r>
              <a:rPr lang="ru-RU" sz="2900" dirty="0" err="1"/>
              <a:t>чорношкірого</a:t>
            </a:r>
            <a:r>
              <a:rPr lang="ru-RU" sz="2900" dirty="0"/>
              <a:t> </a:t>
            </a:r>
            <a:r>
              <a:rPr lang="ru-RU" sz="2900" dirty="0" err="1"/>
              <a:t>населення</a:t>
            </a:r>
            <a:r>
              <a:rPr lang="ru-RU" sz="2900" dirty="0"/>
              <a:t> з метою грабежу, </a:t>
            </a:r>
            <a:r>
              <a:rPr lang="ru-RU" sz="2900" dirty="0" err="1"/>
              <a:t>насильства</a:t>
            </a:r>
            <a:r>
              <a:rPr lang="ru-RU" sz="2900" dirty="0"/>
              <a:t> й </a:t>
            </a:r>
            <a:r>
              <a:rPr lang="ru-RU" sz="2900" dirty="0" err="1"/>
              <a:t>убивства</a:t>
            </a:r>
            <a:r>
              <a:rPr lang="ru-RU" sz="2900" dirty="0"/>
              <a:t> </a:t>
            </a:r>
            <a:r>
              <a:rPr lang="ru-RU" sz="2900" dirty="0" err="1"/>
              <a:t>законослухняних</a:t>
            </a:r>
            <a:r>
              <a:rPr lang="ru-RU" sz="2900" dirty="0"/>
              <a:t> </a:t>
            </a:r>
            <a:r>
              <a:rPr lang="ru-RU" sz="2900" dirty="0" err="1"/>
              <a:t>громадян</a:t>
            </a:r>
            <a:r>
              <a:rPr lang="ru-RU" sz="2900" dirty="0"/>
              <a:t> ..."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3300" dirty="0"/>
              <a:t>20 </a:t>
            </a:r>
            <a:r>
              <a:rPr lang="ru-RU" sz="3300" dirty="0" err="1"/>
              <a:t>квітня</a:t>
            </a:r>
            <a:r>
              <a:rPr lang="ru-RU" sz="3300" dirty="0"/>
              <a:t> </a:t>
            </a:r>
            <a:r>
              <a:rPr lang="ru-RU" sz="3300" dirty="0" smtClean="0"/>
              <a:t>1871р.  </a:t>
            </a:r>
            <a:r>
              <a:rPr lang="ru-RU" sz="3300" dirty="0" err="1"/>
              <a:t>Конгрес</a:t>
            </a:r>
            <a:r>
              <a:rPr lang="ru-RU" sz="3300" dirty="0"/>
              <a:t> США </a:t>
            </a:r>
            <a:r>
              <a:rPr lang="ru-RU" sz="3300" dirty="0" err="1"/>
              <a:t>видав</a:t>
            </a:r>
            <a:r>
              <a:rPr lang="ru-RU" sz="3300" dirty="0"/>
              <a:t> закон, </a:t>
            </a:r>
            <a:r>
              <a:rPr lang="ru-RU" sz="3300" dirty="0" err="1"/>
              <a:t>спрямований</a:t>
            </a:r>
            <a:r>
              <a:rPr lang="ru-RU" sz="3300" dirty="0"/>
              <a:t> на </a:t>
            </a:r>
            <a:r>
              <a:rPr lang="ru-RU" sz="3300" dirty="0" err="1"/>
              <a:t>припинення</a:t>
            </a:r>
            <a:r>
              <a:rPr lang="ru-RU" sz="3300" dirty="0"/>
              <a:t> </a:t>
            </a:r>
            <a:r>
              <a:rPr lang="ru-RU" sz="3300" dirty="0" err="1"/>
              <a:t>діяльності</a:t>
            </a:r>
            <a:r>
              <a:rPr lang="ru-RU" sz="3300" dirty="0"/>
              <a:t> ку-клукс-клану. </a:t>
            </a:r>
            <a:r>
              <a:rPr lang="ru-RU" sz="3300" dirty="0" err="1"/>
              <a:t>Він</a:t>
            </a:r>
            <a:r>
              <a:rPr lang="ru-RU" sz="3300" dirty="0"/>
              <a:t> давав </a:t>
            </a:r>
            <a:r>
              <a:rPr lang="ru-RU" sz="3300" dirty="0" err="1"/>
              <a:t>президентові</a:t>
            </a:r>
            <a:r>
              <a:rPr lang="ru-RU" sz="3300" dirty="0"/>
              <a:t> </a:t>
            </a:r>
            <a:r>
              <a:rPr lang="ru-RU" sz="3300" dirty="0" err="1"/>
              <a:t>повноваження</a:t>
            </a:r>
            <a:r>
              <a:rPr lang="ru-RU" sz="3300" dirty="0"/>
              <a:t> </a:t>
            </a:r>
            <a:r>
              <a:rPr lang="ru-RU" sz="3300" dirty="0" err="1"/>
              <a:t>скасовувати</a:t>
            </a:r>
            <a:r>
              <a:rPr lang="ru-RU" sz="3300" dirty="0"/>
              <a:t> право </a:t>
            </a:r>
            <a:r>
              <a:rPr lang="ru-RU" sz="3300" dirty="0" err="1"/>
              <a:t>особистої</a:t>
            </a:r>
            <a:r>
              <a:rPr lang="ru-RU" sz="3300" dirty="0"/>
              <a:t> </a:t>
            </a:r>
            <a:r>
              <a:rPr lang="ru-RU" sz="3300" dirty="0" err="1"/>
              <a:t>недоторканності</a:t>
            </a:r>
            <a:r>
              <a:rPr lang="ru-RU" sz="3300" dirty="0"/>
              <a:t> і </a:t>
            </a:r>
            <a:r>
              <a:rPr lang="ru-RU" sz="3300" dirty="0" err="1"/>
              <a:t>вдаватися</a:t>
            </a:r>
            <a:r>
              <a:rPr lang="ru-RU" sz="3300" dirty="0"/>
              <a:t> до </a:t>
            </a:r>
            <a:r>
              <a:rPr lang="ru-RU" sz="3300" dirty="0" err="1"/>
              <a:t>зброї</a:t>
            </a:r>
            <a:r>
              <a:rPr lang="ru-RU" sz="3300" dirty="0"/>
              <a:t> для </a:t>
            </a:r>
            <a:r>
              <a:rPr lang="ru-RU" sz="3300" dirty="0" err="1"/>
              <a:t>підтримки</a:t>
            </a:r>
            <a:r>
              <a:rPr lang="ru-RU" sz="3300" dirty="0"/>
              <a:t> </a:t>
            </a:r>
            <a:r>
              <a:rPr lang="ru-RU" sz="3300" dirty="0" err="1"/>
              <a:t>законів</a:t>
            </a:r>
            <a:r>
              <a:rPr lang="ru-RU" sz="3300" dirty="0"/>
              <a:t>.</a:t>
            </a:r>
          </a:p>
          <a:p>
            <a:endParaRPr lang="ru-RU" sz="3300" dirty="0"/>
          </a:p>
          <a:p>
            <a:r>
              <a:rPr lang="ru-RU" sz="3300" dirty="0"/>
              <a:t>Коли ку-клукс-клан в </a:t>
            </a:r>
            <a:r>
              <a:rPr lang="ru-RU" sz="3300" dirty="0" err="1"/>
              <a:t>черговий</a:t>
            </a:r>
            <a:r>
              <a:rPr lang="ru-RU" sz="3300" dirty="0"/>
              <a:t> раз став </a:t>
            </a:r>
            <a:r>
              <a:rPr lang="ru-RU" sz="3300" dirty="0" err="1"/>
              <a:t>творити</a:t>
            </a:r>
            <a:r>
              <a:rPr lang="ru-RU" sz="3300" dirty="0"/>
              <a:t> </a:t>
            </a:r>
            <a:r>
              <a:rPr lang="ru-RU" sz="3300" dirty="0" err="1"/>
              <a:t>безчинства</a:t>
            </a:r>
            <a:r>
              <a:rPr lang="ru-RU" sz="3300" dirty="0"/>
              <a:t> і </a:t>
            </a:r>
            <a:r>
              <a:rPr lang="ru-RU" sz="3300" dirty="0" err="1"/>
              <a:t>насильства</a:t>
            </a:r>
            <a:r>
              <a:rPr lang="ru-RU" sz="3300" dirty="0"/>
              <a:t> в </a:t>
            </a:r>
            <a:r>
              <a:rPr lang="ru-RU" sz="3300" dirty="0" err="1"/>
              <a:t>жовтні</a:t>
            </a:r>
            <a:r>
              <a:rPr lang="ru-RU" sz="3300" dirty="0"/>
              <a:t> 1871 року, президент </a:t>
            </a:r>
            <a:r>
              <a:rPr lang="ru-RU" sz="3300" dirty="0" err="1"/>
              <a:t>оголосив</a:t>
            </a:r>
            <a:r>
              <a:rPr lang="ru-RU" sz="3300" dirty="0"/>
              <a:t> про стан облоги у </a:t>
            </a:r>
            <a:r>
              <a:rPr lang="ru-RU" sz="3300" dirty="0" err="1"/>
              <a:t>дев'яти</a:t>
            </a:r>
            <a:r>
              <a:rPr lang="ru-RU" sz="3300" dirty="0"/>
              <a:t> округах </a:t>
            </a:r>
            <a:r>
              <a:rPr lang="ru-RU" sz="3300" dirty="0" err="1"/>
              <a:t>Кароліни</a:t>
            </a:r>
            <a:r>
              <a:rPr lang="ru-RU" sz="3300" dirty="0"/>
              <a:t> і </a:t>
            </a:r>
            <a:r>
              <a:rPr lang="ru-RU" sz="3300" dirty="0" err="1"/>
              <a:t>зробив</a:t>
            </a:r>
            <a:r>
              <a:rPr lang="ru-RU" sz="3300" dirty="0"/>
              <a:t> </a:t>
            </a:r>
            <a:r>
              <a:rPr lang="ru-RU" sz="3300" dirty="0" err="1"/>
              <a:t>численні</a:t>
            </a:r>
            <a:r>
              <a:rPr lang="ru-RU" sz="3300" dirty="0"/>
              <a:t> </a:t>
            </a:r>
            <a:r>
              <a:rPr lang="ru-RU" sz="3300" dirty="0" err="1"/>
              <a:t>арешти</a:t>
            </a:r>
            <a:r>
              <a:rPr lang="ru-RU" sz="3300" dirty="0"/>
              <a:t>. </a:t>
            </a:r>
            <a:r>
              <a:rPr lang="ru-RU" sz="3300" dirty="0" err="1"/>
              <a:t>Сотні</a:t>
            </a:r>
            <a:r>
              <a:rPr lang="ru-RU" sz="3300" dirty="0"/>
              <a:t> </a:t>
            </a:r>
            <a:r>
              <a:rPr lang="ru-RU" sz="3300" dirty="0" err="1"/>
              <a:t>активістів</a:t>
            </a:r>
            <a:r>
              <a:rPr lang="ru-RU" sz="3300" dirty="0"/>
              <a:t>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заарештовано</a:t>
            </a:r>
            <a:r>
              <a:rPr lang="ru-RU" sz="3300" dirty="0"/>
              <a:t> й кинуто в </a:t>
            </a:r>
            <a:r>
              <a:rPr lang="ru-RU" sz="3300" dirty="0" err="1"/>
              <a:t>тюрми</a:t>
            </a:r>
            <a:r>
              <a:rPr lang="ru-RU" sz="3300" dirty="0"/>
              <a:t> </a:t>
            </a:r>
            <a:r>
              <a:rPr lang="ru-RU" sz="3300" dirty="0" err="1"/>
              <a:t>рішеннями</a:t>
            </a:r>
            <a:r>
              <a:rPr lang="ru-RU" sz="3300" dirty="0"/>
              <a:t> </a:t>
            </a:r>
            <a:r>
              <a:rPr lang="ru-RU" sz="3300" dirty="0" err="1"/>
              <a:t>військового</a:t>
            </a:r>
            <a:r>
              <a:rPr lang="ru-RU" sz="3300" dirty="0"/>
              <a:t> трибуналу,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однією</a:t>
            </a:r>
            <a:r>
              <a:rPr lang="ru-RU" sz="3300" dirty="0"/>
              <a:t> з </a:t>
            </a:r>
            <a:r>
              <a:rPr lang="ru-RU" sz="3300" dirty="0" err="1"/>
              <a:t>важливих</a:t>
            </a:r>
            <a:r>
              <a:rPr lang="ru-RU" sz="3300" dirty="0"/>
              <a:t> причин </a:t>
            </a:r>
            <a:r>
              <a:rPr lang="ru-RU" sz="3300" dirty="0" err="1"/>
              <a:t>припинення</a:t>
            </a:r>
            <a:r>
              <a:rPr lang="ru-RU" sz="3300" dirty="0"/>
              <a:t> </a:t>
            </a:r>
            <a:r>
              <a:rPr lang="ru-RU" sz="3300" dirty="0" err="1"/>
              <a:t>діяльності</a:t>
            </a:r>
            <a:r>
              <a:rPr lang="ru-RU" sz="3300" dirty="0"/>
              <a:t> </a:t>
            </a:r>
            <a:r>
              <a:rPr lang="ru-RU" sz="3300" dirty="0" err="1" smtClean="0"/>
              <a:t>організації</a:t>
            </a:r>
            <a:r>
              <a:rPr lang="ru-RU" sz="3300" dirty="0"/>
              <a:t>.</a:t>
            </a:r>
            <a:r>
              <a:rPr lang="ru-RU" sz="3300" dirty="0" smtClean="0"/>
              <a:t> </a:t>
            </a:r>
            <a:endParaRPr lang="ru-RU" sz="3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8524"/>
            <a:ext cx="3596440" cy="29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24" y="5013176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1313" y="6352009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Прапор клану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361408"/>
            <a:ext cx="388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Члени </a:t>
            </a:r>
            <a:r>
              <a:rPr lang="ru-RU" sz="1400" dirty="0" err="1"/>
              <a:t>організації</a:t>
            </a:r>
            <a:r>
              <a:rPr lang="ru-RU" sz="1400" dirty="0"/>
              <a:t> на </a:t>
            </a:r>
            <a:r>
              <a:rPr lang="ru-RU" sz="1400" dirty="0" err="1"/>
              <a:t>тлі</a:t>
            </a:r>
            <a:r>
              <a:rPr lang="ru-RU" sz="1400" dirty="0"/>
              <a:t> знаменитого символу «</a:t>
            </a:r>
            <a:r>
              <a:rPr lang="ru-RU" sz="1400" dirty="0" err="1"/>
              <a:t>палаючого</a:t>
            </a:r>
            <a:r>
              <a:rPr lang="ru-RU" sz="1400" dirty="0"/>
              <a:t> </a:t>
            </a:r>
            <a:r>
              <a:rPr lang="ru-RU" sz="1400" dirty="0" err="1"/>
              <a:t>хреста</a:t>
            </a:r>
            <a:r>
              <a:rPr lang="ru-RU" sz="1400" dirty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26246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Робітничий рух </a:t>
            </a:r>
            <a:br>
              <a:rPr lang="uk-UA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Опрацювати п.4 §18 і визначте: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Які були особливості робітничого руху  в США?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Яка організація здійснювала захист інтересів робітників у США?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Які форми боротьби застосовували робітники США?</a:t>
            </a:r>
          </a:p>
          <a:p>
            <a:pPr marL="514350" indent="-514350">
              <a:buAutoNum type="arabicPeriod"/>
            </a:pPr>
            <a:r>
              <a:rPr lang="uk-UA" dirty="0" smtClean="0"/>
              <a:t>В честь якої події святкується день 1 Травня – День міжнародної солідарності трудящих?</a:t>
            </a:r>
            <a:endParaRPr lang="ru-RU" dirty="0"/>
          </a:p>
        </p:txBody>
      </p:sp>
      <p:pic>
        <p:nvPicPr>
          <p:cNvPr id="1026" name="Picture 2" descr="G:\На сайт\США\Растрел в Чикаго 18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43400" cy="3468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55892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Розстріл робітничої демонстрації 01.05.1886р.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185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бурхливого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smtClean="0"/>
              <a:t>США </a:t>
            </a:r>
            <a:r>
              <a:rPr lang="ru-RU" dirty="0"/>
              <a:t>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третині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</a:t>
            </a:r>
          </a:p>
          <a:p>
            <a:r>
              <a:rPr lang="ru-RU" dirty="0" err="1" smtClean="0"/>
              <a:t>Які</a:t>
            </a:r>
            <a:r>
              <a:rPr lang="ru-RU" dirty="0" smtClean="0"/>
              <a:t> причини </a:t>
            </a:r>
            <a:r>
              <a:rPr lang="ru-RU" dirty="0"/>
              <a:t>та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закону </a:t>
            </a:r>
            <a:r>
              <a:rPr lang="ru-RU" dirty="0" err="1"/>
              <a:t>Шермана</a:t>
            </a:r>
            <a:r>
              <a:rPr lang="ru-RU" dirty="0"/>
              <a:t>.</a:t>
            </a:r>
          </a:p>
          <a:p>
            <a:r>
              <a:rPr lang="ru-RU" dirty="0" smtClean="0"/>
              <a:t>Охарактеризуйте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афроамериканців</a:t>
            </a:r>
            <a:r>
              <a:rPr lang="ru-RU" dirty="0"/>
              <a:t> та </a:t>
            </a:r>
            <a:r>
              <a:rPr lang="ru-RU" dirty="0" err="1"/>
              <a:t>індіанців</a:t>
            </a:r>
            <a:r>
              <a:rPr lang="ru-RU" dirty="0"/>
              <a:t>.</a:t>
            </a:r>
          </a:p>
          <a:p>
            <a:r>
              <a:rPr lang="ru-RU" dirty="0" err="1" smtClean="0"/>
              <a:t>Поясніть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весь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відзначає</a:t>
            </a:r>
            <a:r>
              <a:rPr lang="ru-RU" dirty="0"/>
              <a:t> 1 </a:t>
            </a:r>
            <a:r>
              <a:rPr lang="ru-RU" dirty="0" err="1"/>
              <a:t>Травня</a:t>
            </a:r>
            <a:r>
              <a:rPr lang="ru-RU" dirty="0"/>
              <a:t> як 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пролетарської</a:t>
            </a:r>
            <a:r>
              <a:rPr lang="ru-RU" dirty="0"/>
              <a:t> </a:t>
            </a:r>
            <a:r>
              <a:rPr lang="ru-RU" dirty="0" err="1"/>
              <a:t>солідарності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24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Презентацію виконав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Учень 9-в класу</a:t>
            </a:r>
          </a:p>
          <a:p>
            <a:r>
              <a:rPr lang="ru-RU" dirty="0" smtClean="0"/>
              <a:t>© </a:t>
            </a:r>
            <a:r>
              <a:rPr lang="uk-UA" dirty="0" err="1" smtClean="0"/>
              <a:t>Манжуленко</a:t>
            </a:r>
            <a:r>
              <a:rPr lang="uk-UA" dirty="0" smtClean="0"/>
              <a:t> Богдан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Познайомитися з економічним розвитком США у ІІ половині ХІХЇ століття;</a:t>
            </a:r>
          </a:p>
          <a:p>
            <a:r>
              <a:rPr lang="uk-UA" dirty="0" smtClean="0"/>
              <a:t>Розкрити основні риси  внутрішньої та зовнішньої політики США;</a:t>
            </a:r>
          </a:p>
          <a:p>
            <a:r>
              <a:rPr lang="uk-UA" dirty="0" smtClean="0"/>
              <a:t>Вчитися встановлювати </a:t>
            </a:r>
            <a:r>
              <a:rPr lang="uk-UA" dirty="0" smtClean="0"/>
              <a:t>причино </a:t>
            </a:r>
            <a:r>
              <a:rPr lang="uk-UA" dirty="0" smtClean="0"/>
              <a:t>– наслідкові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, працювати з документами, робити висновки та узагальнення;</a:t>
            </a:r>
          </a:p>
          <a:p>
            <a:r>
              <a:rPr lang="uk-UA" dirty="0" smtClean="0"/>
              <a:t>Усвідомити неприпустимість расової нетерпимості відносно інших народів.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8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Економічне піднесення країни. Зростання впливу великих корпорацій.</a:t>
            </a:r>
          </a:p>
          <a:p>
            <a:r>
              <a:rPr lang="uk-UA" dirty="0" smtClean="0"/>
              <a:t>Політичне життя. Становлення антимонопольного законодавства.</a:t>
            </a:r>
          </a:p>
          <a:p>
            <a:r>
              <a:rPr lang="uk-UA" dirty="0" smtClean="0"/>
              <a:t>Расова політика. Юридичне оформлення сегрегації на півдні США.</a:t>
            </a:r>
          </a:p>
          <a:p>
            <a:r>
              <a:rPr lang="uk-UA" dirty="0" smtClean="0"/>
              <a:t>Робітничий рух </a:t>
            </a:r>
          </a:p>
        </p:txBody>
      </p:sp>
    </p:spTree>
    <p:extLst>
      <p:ext uri="{BB962C8B-B14F-4D97-AF65-F5344CB8AC3E}">
        <p14:creationId xmlns="" xmlns:p14="http://schemas.microsoft.com/office/powerpoint/2010/main" val="2829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1" y="188640"/>
            <a:ext cx="83454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351" y="5301208"/>
            <a:ext cx="8345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основі даних таблиць визначте:</a:t>
            </a:r>
          </a:p>
          <a:p>
            <a:pPr marL="342900" indent="-342900">
              <a:buAutoNum type="arabicPeriod"/>
            </a:pPr>
            <a:r>
              <a:rPr lang="uk-UA" dirty="0" smtClean="0"/>
              <a:t>Які темпи промислового розвитку були характерні для США у 1871 – 1913 роках?</a:t>
            </a:r>
          </a:p>
          <a:p>
            <a:pPr marL="342900" indent="-342900">
              <a:buAutoNum type="arabicPeriod"/>
            </a:pPr>
            <a:r>
              <a:rPr lang="uk-UA" dirty="0" smtClean="0"/>
              <a:t>Яке місце посіли США в промисловому розвитку?</a:t>
            </a:r>
          </a:p>
          <a:p>
            <a:pPr marL="342900" indent="-342900">
              <a:buAutoNum type="arabicPeriod"/>
            </a:pPr>
            <a:r>
              <a:rPr lang="uk-UA" dirty="0" smtClean="0"/>
              <a:t>За рахунок чого США здійснили такий економічний стрибок?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498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548680"/>
            <a:ext cx="69127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Основні фактори швидкого  економічного розвитку США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340768"/>
            <a:ext cx="30243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Ліквідація плантаційного рабства, розвиток фермерського господарства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70892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Швидке освоєння нових територій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3861048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Зростання внутрішнього ринку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1398267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Наявність величезних природних багатств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2780928"/>
            <a:ext cx="28803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Протекціонізм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3973303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Нагромадження капіталу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5949280"/>
            <a:ext cx="345638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Зростання імміграції та чисельності населення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4909407"/>
            <a:ext cx="2808312" cy="823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Раціоналізація виробництва, висока продуктивність праці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5085184"/>
            <a:ext cx="23402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Незначні витрати на оборону країни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331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Економічне піднесення країни. Зростання впливу великих корпорацій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00562" y="3143248"/>
            <a:ext cx="4099896" cy="2571768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1900 р.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налічувалося</a:t>
            </a:r>
            <a:r>
              <a:rPr lang="ru-RU" dirty="0"/>
              <a:t> 440 </a:t>
            </a:r>
            <a:r>
              <a:rPr lang="ru-RU" dirty="0" err="1"/>
              <a:t>промислових</a:t>
            </a:r>
            <a:r>
              <a:rPr lang="ru-RU" dirty="0"/>
              <a:t> і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трестів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4184501" cy="268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2" y="600076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Карикатура на американські монополії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419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/>
              <a:t>Економічне піднесення країни. Зростання впливу великих корпорацій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Основні особливості економічного розвитку:</a:t>
            </a:r>
          </a:p>
          <a:p>
            <a:pPr marL="514350" indent="-514350">
              <a:buAutoNum type="arabicPeriod"/>
            </a:pPr>
            <a:r>
              <a:rPr lang="uk-UA" dirty="0" smtClean="0"/>
              <a:t>Створення нових галузей промисловості.</a:t>
            </a:r>
          </a:p>
          <a:p>
            <a:pPr marL="514350" indent="-514350">
              <a:buAutoNum type="arabicPeriod"/>
            </a:pPr>
            <a:r>
              <a:rPr lang="uk-UA" dirty="0" smtClean="0"/>
              <a:t>Удосконалення організації виробництва.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Залізничне будівництво</a:t>
            </a:r>
          </a:p>
          <a:p>
            <a:pPr marL="514350" indent="-514350">
              <a:buAutoNum type="arabicPeriod"/>
            </a:pPr>
            <a:r>
              <a:rPr lang="uk-UA" dirty="0" smtClean="0"/>
              <a:t>Розвиток сільського </a:t>
            </a:r>
            <a:r>
              <a:rPr lang="uk-UA" dirty="0" err="1" smtClean="0"/>
              <a:t>гсоподарства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099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03887" y="6119336"/>
            <a:ext cx="3582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«Сенат </a:t>
            </a:r>
            <a:r>
              <a:rPr lang="ru-RU" sz="1400" dirty="0" err="1"/>
              <a:t>монополій</a:t>
            </a:r>
            <a:r>
              <a:rPr lang="ru-RU" sz="1400" dirty="0"/>
              <a:t>, </a:t>
            </a:r>
            <a:r>
              <a:rPr lang="ru-RU" sz="1400" dirty="0" err="1"/>
              <a:t>обраний</a:t>
            </a:r>
            <a:r>
              <a:rPr lang="ru-RU" sz="1400" dirty="0"/>
              <a:t> </a:t>
            </a:r>
            <a:r>
              <a:rPr lang="ru-RU" sz="1400" dirty="0" err="1"/>
              <a:t>монополістами</a:t>
            </a:r>
            <a:r>
              <a:rPr lang="ru-RU" sz="1400" dirty="0"/>
              <a:t> і  служить </a:t>
            </a:r>
            <a:r>
              <a:rPr lang="ru-RU" sz="1400" dirty="0" err="1"/>
              <a:t>монополіям</a:t>
            </a:r>
            <a:r>
              <a:rPr lang="ru-RU" sz="1400" dirty="0"/>
              <a:t>» (Карикатура 1889.США)</a:t>
            </a:r>
          </a:p>
        </p:txBody>
      </p:sp>
    </p:spTree>
    <p:extLst>
      <p:ext uri="{BB962C8B-B14F-4D97-AF65-F5344CB8AC3E}">
        <p14:creationId xmlns="" xmlns:p14="http://schemas.microsoft.com/office/powerpoint/2010/main" val="414593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Становлення антимонопольного законодавства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8114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Акт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і </a:t>
            </a:r>
            <a:r>
              <a:rPr lang="ru-RU" dirty="0" err="1"/>
              <a:t>комерції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протизаконних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і </a:t>
            </a:r>
            <a:r>
              <a:rPr lang="ru-RU" dirty="0" err="1"/>
              <a:t>монополії</a:t>
            </a:r>
            <a:r>
              <a:rPr lang="ru-RU" dirty="0"/>
              <a:t> (закон </a:t>
            </a:r>
            <a:r>
              <a:rPr lang="ru-RU" dirty="0" err="1"/>
              <a:t>Шермана</a:t>
            </a:r>
            <a:r>
              <a:rPr lang="ru-RU" dirty="0"/>
              <a:t>) </a:t>
            </a:r>
          </a:p>
          <a:p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/>
              <a:t>договір</a:t>
            </a:r>
            <a:r>
              <a:rPr lang="ru-RU" dirty="0"/>
              <a:t>, угода у </a:t>
            </a:r>
            <a:r>
              <a:rPr lang="ru-RU" dirty="0" err="1"/>
              <a:t>вигляді</a:t>
            </a:r>
            <a:r>
              <a:rPr lang="ru-RU" dirty="0"/>
              <a:t> тресту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подібній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яка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штатами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державами, </a:t>
            </a:r>
            <a:r>
              <a:rPr lang="ru-RU" dirty="0" err="1"/>
              <a:t>оголошується</a:t>
            </a:r>
            <a:r>
              <a:rPr lang="ru-RU" dirty="0"/>
              <a:t> незаконною. Всякий, </a:t>
            </a:r>
            <a:r>
              <a:rPr lang="ru-RU" dirty="0" err="1"/>
              <a:t>хто</a:t>
            </a:r>
            <a:r>
              <a:rPr lang="ru-RU" dirty="0"/>
              <a:t> укладе </a:t>
            </a:r>
            <a:r>
              <a:rPr lang="ru-RU" dirty="0" err="1"/>
              <a:t>таку</a:t>
            </a:r>
            <a:r>
              <a:rPr lang="ru-RU" dirty="0"/>
              <a:t> угоду </a:t>
            </a:r>
            <a:r>
              <a:rPr lang="ru-RU" dirty="0" err="1"/>
              <a:t>або</a:t>
            </a:r>
            <a:r>
              <a:rPr lang="ru-RU" dirty="0"/>
              <a:t> буде </a:t>
            </a:r>
            <a:r>
              <a:rPr lang="ru-RU" dirty="0" err="1"/>
              <a:t>втягнутий</a:t>
            </a:r>
            <a:r>
              <a:rPr lang="ru-RU" dirty="0"/>
              <a:t> в </a:t>
            </a:r>
            <a:r>
              <a:rPr lang="ru-RU" dirty="0" err="1"/>
              <a:t>подібну</a:t>
            </a:r>
            <a:r>
              <a:rPr lang="ru-RU" dirty="0"/>
              <a:t> </a:t>
            </a:r>
            <a:r>
              <a:rPr lang="ru-RU" dirty="0" err="1"/>
              <a:t>змову</a:t>
            </a:r>
            <a:r>
              <a:rPr lang="ru-RU" dirty="0"/>
              <a:t>, </a:t>
            </a:r>
            <a:r>
              <a:rPr lang="ru-RU" dirty="0" err="1"/>
              <a:t>розглядатиметься</a:t>
            </a:r>
            <a:r>
              <a:rPr lang="ru-RU" dirty="0"/>
              <a:t>, як </a:t>
            </a:r>
            <a:r>
              <a:rPr lang="ru-RU" dirty="0" err="1"/>
              <a:t>винний</a:t>
            </a:r>
            <a:r>
              <a:rPr lang="ru-RU" dirty="0"/>
              <a:t> у проступку,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карається</a:t>
            </a:r>
            <a:r>
              <a:rPr lang="ru-RU" dirty="0"/>
              <a:t> судом, і за </a:t>
            </a:r>
            <a:r>
              <a:rPr lang="ru-RU" dirty="0" err="1"/>
              <a:t>рішенням</a:t>
            </a:r>
            <a:r>
              <a:rPr lang="ru-RU" dirty="0"/>
              <a:t> суду буде </a:t>
            </a:r>
            <a:r>
              <a:rPr lang="ru-RU" dirty="0" err="1"/>
              <a:t>засуджений</a:t>
            </a:r>
            <a:r>
              <a:rPr lang="ru-RU" dirty="0"/>
              <a:t> до штрафу до 5 тис. </a:t>
            </a:r>
            <a:r>
              <a:rPr lang="ru-RU" dirty="0" err="1"/>
              <a:t>доларів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до тюремного </a:t>
            </a:r>
            <a:r>
              <a:rPr lang="ru-RU" dirty="0" err="1"/>
              <a:t>ув'язнення</a:t>
            </a:r>
            <a:r>
              <a:rPr lang="ru-RU" dirty="0"/>
              <a:t> до одного року,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розсудом</a:t>
            </a:r>
            <a:r>
              <a:rPr lang="ru-RU" dirty="0"/>
              <a:t> </a:t>
            </a:r>
            <a:r>
              <a:rPr lang="ru-RU" dirty="0" smtClean="0"/>
              <a:t>суду. Всякий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ділі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особи,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, </a:t>
            </a:r>
            <a:r>
              <a:rPr lang="ru-RU" dirty="0" err="1"/>
              <a:t>забороненою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оголошеною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актом незаконною,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судовому </a:t>
            </a:r>
            <a:r>
              <a:rPr lang="ru-RU" dirty="0" err="1"/>
              <a:t>окрузі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буде </a:t>
            </a:r>
            <a:r>
              <a:rPr lang="ru-RU" dirty="0" err="1"/>
              <a:t>виявлений</a:t>
            </a:r>
            <a:r>
              <a:rPr lang="ru-RU" dirty="0"/>
              <a:t> </a:t>
            </a:r>
            <a:r>
              <a:rPr lang="ru-RU" dirty="0" err="1"/>
              <a:t>відповідач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одержить</a:t>
            </a:r>
            <a:r>
              <a:rPr lang="ru-RU" dirty="0"/>
              <a:t> </a:t>
            </a:r>
            <a:r>
              <a:rPr lang="ru-RU" dirty="0" err="1"/>
              <a:t>потрійне</a:t>
            </a:r>
            <a:r>
              <a:rPr lang="ru-RU" dirty="0"/>
              <a:t>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звичайну</a:t>
            </a:r>
            <a:r>
              <a:rPr lang="ru-RU" dirty="0"/>
              <a:t> </a:t>
            </a:r>
            <a:r>
              <a:rPr lang="ru-RU" dirty="0" err="1"/>
              <a:t>платню</a:t>
            </a:r>
            <a:r>
              <a:rPr lang="ru-RU" dirty="0"/>
              <a:t> адвокату. </a:t>
            </a:r>
          </a:p>
          <a:p>
            <a:endParaRPr lang="ru-RU" dirty="0"/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накладав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закон на </a:t>
            </a:r>
            <a:r>
              <a:rPr lang="ru-RU" dirty="0" err="1"/>
              <a:t>підприємців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монополій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9865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uk-UA" dirty="0"/>
              <a:t>Політичне життя.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7158" y="200024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чверті</a:t>
            </a:r>
            <a:r>
              <a:rPr lang="ru-RU" dirty="0"/>
              <a:t> XIX ст. у США остаточно </a:t>
            </a:r>
            <a:r>
              <a:rPr lang="ru-RU" dirty="0" err="1"/>
              <a:t>утвердилася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президентського</a:t>
            </a:r>
            <a:r>
              <a:rPr lang="ru-RU" dirty="0"/>
              <a:t> типу і </a:t>
            </a:r>
            <a:r>
              <a:rPr lang="ru-RU" dirty="0" err="1"/>
              <a:t>двопартійна</a:t>
            </a:r>
            <a:r>
              <a:rPr lang="ru-RU" dirty="0"/>
              <a:t> </a:t>
            </a:r>
            <a:r>
              <a:rPr lang="ru-RU" dirty="0" smtClean="0"/>
              <a:t>система.</a:t>
            </a:r>
          </a:p>
          <a:p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/>
              <a:t>політиків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США </a:t>
            </a:r>
            <a:r>
              <a:rPr lang="ru-RU" dirty="0" err="1"/>
              <a:t>склали</a:t>
            </a:r>
            <a:r>
              <a:rPr lang="ru-RU" dirty="0"/>
              <a:t> ядро </a:t>
            </a:r>
            <a:r>
              <a:rPr lang="ru-RU" dirty="0" err="1"/>
              <a:t>республіканської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а </a:t>
            </a:r>
            <a:r>
              <a:rPr lang="ru-RU" dirty="0" err="1"/>
              <a:t>Півдня</a:t>
            </a:r>
            <a:r>
              <a:rPr lang="ru-RU" dirty="0"/>
              <a:t> - </a:t>
            </a:r>
            <a:r>
              <a:rPr lang="ru-RU" dirty="0" err="1"/>
              <a:t>демократичної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початку XX ст.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республіканською</a:t>
            </a:r>
            <a:r>
              <a:rPr lang="ru-RU" dirty="0"/>
              <a:t> та демократичною </a:t>
            </a:r>
            <a:r>
              <a:rPr lang="ru-RU" dirty="0" err="1"/>
              <a:t>партіями</a:t>
            </a:r>
            <a:r>
              <a:rPr lang="ru-RU" dirty="0"/>
              <a:t> практично </a:t>
            </a:r>
            <a:r>
              <a:rPr lang="ru-RU" dirty="0" err="1"/>
              <a:t>зникла</a:t>
            </a:r>
            <a:r>
              <a:rPr lang="ru-RU" dirty="0"/>
              <a:t>,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парти</a:t>
            </a:r>
            <a:r>
              <a:rPr lang="ru-RU" dirty="0"/>
              <a:t> </a:t>
            </a:r>
            <a:r>
              <a:rPr lang="ru-RU" dirty="0" err="1"/>
              <a:t>обстоювали</a:t>
            </a:r>
            <a:r>
              <a:rPr lang="ru-RU" dirty="0"/>
              <a:t>, </a:t>
            </a:r>
            <a:r>
              <a:rPr lang="ru-RU" dirty="0" err="1"/>
              <a:t>тогочасний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і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 США.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714488"/>
            <a:ext cx="44481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2066" y="5143512"/>
            <a:ext cx="3222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Карикатура на </a:t>
            </a:r>
            <a:r>
              <a:rPr lang="ru-RU" dirty="0" err="1"/>
              <a:t>двопартійну</a:t>
            </a:r>
            <a:r>
              <a:rPr lang="ru-RU" dirty="0"/>
              <a:t> систему США (слон – символ </a:t>
            </a:r>
            <a:r>
              <a:rPr lang="ru-RU" dirty="0" err="1"/>
              <a:t>Республіканської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; осел – символ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076971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296</TotalTime>
  <Words>896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Завдання </vt:lpstr>
      <vt:lpstr>План</vt:lpstr>
      <vt:lpstr>Слайд 4</vt:lpstr>
      <vt:lpstr>Слайд 5</vt:lpstr>
      <vt:lpstr>Економічне піднесення країни. Зростання впливу великих корпорацій</vt:lpstr>
      <vt:lpstr>Економічне піднесення країни. Зростання впливу великих корпорацій</vt:lpstr>
      <vt:lpstr>Становлення антимонопольного законодавства</vt:lpstr>
      <vt:lpstr>Політичне життя. </vt:lpstr>
      <vt:lpstr>Расова політика. Юридичне оформлення сегрегації на півдні США.</vt:lpstr>
      <vt:lpstr>Расистська організація ку- клукс - клан</vt:lpstr>
      <vt:lpstr>Робітничий рух  </vt:lpstr>
      <vt:lpstr>Закріплення</vt:lpstr>
      <vt:lpstr>Презентацію виконав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wew</cp:lastModifiedBy>
  <cp:revision>42</cp:revision>
  <dcterms:modified xsi:type="dcterms:W3CDTF">2013-03-11T16:22:26Z</dcterms:modified>
</cp:coreProperties>
</file>