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6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E195DE7-B606-4757-8F11-9FCA10E0D804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3E1CE1A-6817-4ED3-94C6-12EF3A13E8E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5DE7-B606-4757-8F11-9FCA10E0D804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CE1A-6817-4ED3-94C6-12EF3A13E8E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5DE7-B606-4757-8F11-9FCA10E0D804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CE1A-6817-4ED3-94C6-12EF3A13E8E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5DE7-B606-4757-8F11-9FCA10E0D804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CE1A-6817-4ED3-94C6-12EF3A13E8E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5DE7-B606-4757-8F11-9FCA10E0D804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CE1A-6817-4ED3-94C6-12EF3A13E8E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5DE7-B606-4757-8F11-9FCA10E0D804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CE1A-6817-4ED3-94C6-12EF3A13E8ED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5DE7-B606-4757-8F11-9FCA10E0D804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CE1A-6817-4ED3-94C6-12EF3A13E8ED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5DE7-B606-4757-8F11-9FCA10E0D804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CE1A-6817-4ED3-94C6-12EF3A13E8E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5DE7-B606-4757-8F11-9FCA10E0D804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CE1A-6817-4ED3-94C6-12EF3A13E8E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E195DE7-B606-4757-8F11-9FCA10E0D804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3E1CE1A-6817-4ED3-94C6-12EF3A13E8E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E195DE7-B606-4757-8F11-9FCA10E0D804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3E1CE1A-6817-4ED3-94C6-12EF3A13E8E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E195DE7-B606-4757-8F11-9FCA10E0D804}" type="datetimeFigureOut">
              <a:rPr lang="uk-UA" smtClean="0"/>
              <a:t>30.11.2014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3E1CE1A-6817-4ED3-94C6-12EF3A13E8E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124744"/>
            <a:ext cx="6840760" cy="1944216"/>
          </a:xfrm>
        </p:spPr>
        <p:txBody>
          <a:bodyPr>
            <a:noAutofit/>
          </a:bodyPr>
          <a:lstStyle/>
          <a:p>
            <a:r>
              <a:rPr lang="uk-UA" sz="5400" b="1" dirty="0" smtClean="0"/>
              <a:t>Енергозбереження у побуті</a:t>
            </a:r>
            <a:endParaRPr lang="uk-UA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933056"/>
            <a:ext cx="3587459" cy="1831622"/>
          </a:xfrm>
        </p:spPr>
        <p:txBody>
          <a:bodyPr>
            <a:normAutofit/>
          </a:bodyPr>
          <a:lstStyle/>
          <a:p>
            <a:pPr algn="r"/>
            <a:r>
              <a:rPr lang="uk-UA" dirty="0" smtClean="0"/>
              <a:t>Підготували учні </a:t>
            </a:r>
          </a:p>
          <a:p>
            <a:pPr algn="r"/>
            <a:r>
              <a:rPr lang="uk-UA" dirty="0" smtClean="0"/>
              <a:t>11-Б класу </a:t>
            </a:r>
          </a:p>
          <a:p>
            <a:pPr algn="r"/>
            <a:r>
              <a:rPr lang="uk-UA" dirty="0" smtClean="0"/>
              <a:t>Максимова Валерія та Лопатка Олександр</a:t>
            </a:r>
            <a:endParaRPr lang="uk-UA" dirty="0"/>
          </a:p>
        </p:txBody>
      </p:sp>
      <p:pic>
        <p:nvPicPr>
          <p:cNvPr id="1026" name="Picture 2" descr="http://svoeteplo.org/wp-content/themes/teplo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09321"/>
            <a:ext cx="3098899" cy="46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465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 descr="C:\Users\Viktorr\Desktop\Картинки\Для презентаций\Snimok-ehkrana-ot-2014-11-03-1328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404663"/>
            <a:ext cx="59046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Менше</a:t>
            </a:r>
            <a:r>
              <a:rPr lang="ru-RU" sz="2800" dirty="0" smtClean="0"/>
              <a:t> </a:t>
            </a:r>
            <a:r>
              <a:rPr lang="ru-RU" sz="2800" dirty="0" smtClean="0"/>
              <a:t>говори </a:t>
            </a:r>
            <a:r>
              <a:rPr lang="ru-RU" sz="2800" dirty="0" smtClean="0"/>
              <a:t>– </a:t>
            </a:r>
            <a:r>
              <a:rPr lang="ru-RU" sz="2800" dirty="0" err="1" smtClean="0"/>
              <a:t>більше</a:t>
            </a:r>
            <a:r>
              <a:rPr lang="ru-RU" sz="2800" dirty="0" smtClean="0"/>
              <a:t>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ЗАКРИВАЙ </a:t>
            </a:r>
            <a:r>
              <a:rPr lang="ru-RU" sz="3200" b="1" dirty="0" smtClean="0">
                <a:solidFill>
                  <a:srgbClr val="FF0000"/>
                </a:solidFill>
              </a:rPr>
              <a:t>ШВИ І ЩІЛИНИ У СТІНАХ</a:t>
            </a:r>
            <a:endParaRPr lang="uk-UA" sz="3200" b="1" dirty="0">
              <a:solidFill>
                <a:srgbClr val="FF0000"/>
              </a:solidFill>
            </a:endParaRPr>
          </a:p>
        </p:txBody>
      </p:sp>
      <p:pic>
        <p:nvPicPr>
          <p:cNvPr id="10244" name="Picture 4" descr="!мастика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588704" cy="458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8064" y="2780928"/>
            <a:ext cx="36724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/>
              <a:t>Економія</a:t>
            </a:r>
            <a:r>
              <a:rPr lang="ru-RU" sz="3200" b="1" dirty="0" smtClean="0"/>
              <a:t> – 7-10%. </a:t>
            </a:r>
            <a:r>
              <a:rPr lang="ru-RU" sz="3200" b="1" dirty="0" err="1" smtClean="0"/>
              <a:t>Вартість</a:t>
            </a:r>
            <a:r>
              <a:rPr lang="ru-RU" sz="3200" b="1" dirty="0" smtClean="0"/>
              <a:t> – 200-2000 грн. Час – 1 день.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38089618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http://www.merkush.com/image/cache/data/DVP/belui_fon_999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340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Презентация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83" y="1613992"/>
            <a:ext cx="903824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30368" y="188640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Не подобається вигляд з вікна – </a:t>
            </a:r>
          </a:p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ЗАМІНИ ВІКНА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8704" y="537321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0" dirty="0" err="1" smtClean="0">
                <a:solidFill>
                  <a:srgbClr val="000000"/>
                </a:solidFill>
                <a:effectLst/>
                <a:latin typeface="Geneva"/>
              </a:rPr>
              <a:t>Економія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Geneva"/>
              </a:rPr>
              <a:t> тепла – до 30%.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Geneva"/>
              </a:rPr>
              <a:t>Вартість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Geneva"/>
              </a:rPr>
              <a:t> – 2000-4000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Geneva"/>
              </a:rPr>
              <a:t>грн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Geneva"/>
              </a:rPr>
              <a:t> за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Geneva"/>
              </a:rPr>
              <a:t>вікно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Geneva"/>
              </a:rPr>
              <a:t>. Час – 1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Geneva"/>
              </a:rPr>
              <a:t>місяць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Geneva"/>
              </a:rPr>
              <a:t>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95616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 descr="C:\Users\Viktorr\Desktop\Картинки\Для презентаций\1920x1080-desktop-wallpaper-themes-4221567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85392" y="339997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Не можеш полічити газ –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ВСТАНОВИ ЛІЧИЛЬНИК ГАЗУ</a:t>
            </a:r>
            <a:endParaRPr lang="uk-UA" sz="3200" b="1" dirty="0">
              <a:solidFill>
                <a:srgbClr val="FF0000"/>
              </a:solidFill>
            </a:endParaRPr>
          </a:p>
        </p:txBody>
      </p:sp>
      <p:pic>
        <p:nvPicPr>
          <p:cNvPr id="12292" name="Picture 4" descr="счетчик_газ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76" y="1471282"/>
            <a:ext cx="8352928" cy="391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31740" y="5445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0" dirty="0" err="1" smtClean="0">
                <a:solidFill>
                  <a:srgbClr val="000000"/>
                </a:solidFill>
                <a:effectLst/>
                <a:latin typeface="Geneva"/>
              </a:rPr>
              <a:t>Економія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Geneva"/>
              </a:rPr>
              <a:t> – 60%.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Geneva"/>
              </a:rPr>
              <a:t>Вартість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Geneva"/>
              </a:rPr>
              <a:t> – 1500-2500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Geneva"/>
              </a:rPr>
              <a:t>грн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Geneva"/>
              </a:rPr>
              <a:t> (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Geneva"/>
              </a:rPr>
              <a:t>включає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Geneva"/>
              </a:rPr>
              <a:t>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Geneva"/>
              </a:rPr>
              <a:t>послуги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Geneva"/>
              </a:rPr>
              <a:t> монтажа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Geneva"/>
              </a:rPr>
              <a:t>лічильника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Geneva"/>
              </a:rPr>
              <a:t> та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Geneva"/>
              </a:rPr>
              <a:t>документації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Geneva"/>
              </a:rPr>
              <a:t>). Час на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Geneva"/>
              </a:rPr>
              <a:t>встановлення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Geneva"/>
              </a:rPr>
              <a:t> – 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Geneva"/>
              </a:rPr>
              <a:t>місяць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Geneva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23838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 descr="C:\Users\Viktorr\Desktop\Картинки\Для презентаций\fon-dlya-prezentacii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135" y="-603448"/>
            <a:ext cx="10458450" cy="785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260648"/>
            <a:ext cx="518244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 </a:t>
            </a:r>
            <a:r>
              <a:rPr lang="uk-UA" sz="3200" b="1" dirty="0" smtClean="0">
                <a:solidFill>
                  <a:srgbClr val="FF0000"/>
                </a:solidFill>
              </a:rPr>
              <a:t>ВСТАНОВИ ЛІЧИЛЬНИК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ТЕПЛА НА КВАРТИРУ</a:t>
            </a:r>
            <a:endParaRPr lang="uk-UA" sz="3200" b="1" dirty="0">
              <a:solidFill>
                <a:srgbClr val="FF000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43771"/>
            <a:ext cx="453650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39451" y="4321921"/>
            <a:ext cx="27045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00000"/>
                </a:solidFill>
                <a:effectLst/>
                <a:latin typeface="Geneva"/>
              </a:rPr>
              <a:t>Економія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Geneva"/>
              </a:rPr>
              <a:t> – 30-70%. </a:t>
            </a:r>
            <a:r>
              <a:rPr lang="ru-RU" sz="2000" b="1" dirty="0" err="1" smtClean="0">
                <a:solidFill>
                  <a:srgbClr val="000000"/>
                </a:solidFill>
                <a:effectLst/>
                <a:latin typeface="Geneva"/>
              </a:rPr>
              <a:t>Вартість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Geneva"/>
              </a:rPr>
              <a:t> – 3500-4500 грн. Час на </a:t>
            </a:r>
            <a:r>
              <a:rPr lang="ru-RU" sz="2000" b="1" dirty="0" err="1" smtClean="0">
                <a:solidFill>
                  <a:srgbClr val="000000"/>
                </a:solidFill>
                <a:effectLst/>
                <a:latin typeface="Geneva"/>
              </a:rPr>
              <a:t>встановлення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Geneva"/>
              </a:rPr>
              <a:t> – 10-14 </a:t>
            </a:r>
            <a:r>
              <a:rPr lang="ru-RU" sz="2000" b="1" dirty="0" err="1" smtClean="0">
                <a:solidFill>
                  <a:srgbClr val="000000"/>
                </a:solidFill>
                <a:effectLst/>
                <a:latin typeface="Geneva"/>
              </a:rPr>
              <a:t>днів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Geneva"/>
              </a:rPr>
              <a:t>.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2802313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276872"/>
            <a:ext cx="5723468" cy="1828090"/>
          </a:xfrm>
        </p:spPr>
        <p:txBody>
          <a:bodyPr>
            <a:noAutofit/>
          </a:bodyPr>
          <a:lstStyle/>
          <a:p>
            <a:r>
              <a:rPr lang="uk-UA" sz="6600" b="1" dirty="0" smtClean="0"/>
              <a:t>Дякуємо за увагу!</a:t>
            </a:r>
            <a:endParaRPr lang="uk-UA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9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Viktorr\Desktop\Картинки\Для презентаций\Snimok-ehkrana-ot-2014-11-03-13284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05" y="-16695"/>
            <a:ext cx="9180512" cy="687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99538"/>
            <a:ext cx="7920880" cy="5509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Усі ми знаємо, що у зв'язку з напруженою ситуацією в країні цієї зими можливі проблеми з опаленням. Крім того, ціни на оплату того ж опалення, яке може бути дуже слабким, стрімко зростають. Тому заради збереження свого тепла та зменшення комунальних витрат на основі сайту </a:t>
            </a:r>
            <a:r>
              <a:rPr lang="en-US" sz="3200" b="1" dirty="0" smtClean="0">
                <a:solidFill>
                  <a:srgbClr val="FF0000"/>
                </a:solidFill>
              </a:rPr>
              <a:t>svoeteplo.org</a:t>
            </a: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ми розповімо про декілька дієвих методів досягти бажаного результату. </a:t>
            </a:r>
            <a:endParaRPr lang="uk-U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43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Viktorr\Desktop\Картинки\Для презентаций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4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52536" y="260648"/>
            <a:ext cx="9396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Коли всі шкарпетки разом не зігрівають, саме час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ВІДКРИТИ БАТАРЕЇ</a:t>
            </a:r>
            <a:endParaRPr lang="uk-UA" sz="32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новый-радиат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7329"/>
            <a:ext cx="525658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4128" y="2216280"/>
            <a:ext cx="3491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dirty="0" err="1" smtClean="0">
                <a:solidFill>
                  <a:srgbClr val="000000"/>
                </a:solidFill>
                <a:effectLst/>
                <a:latin typeface="Geneva"/>
              </a:rPr>
              <a:t>Економія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Geneva"/>
              </a:rPr>
              <a:t> тепла – 5%.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Geneva"/>
              </a:rPr>
              <a:t>Вартість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Geneva"/>
              </a:rPr>
              <a:t> – 0 грн. Час на роботу – 1-15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Geneva"/>
              </a:rPr>
              <a:t>хвилин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Geneva"/>
              </a:rPr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13004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-20387"/>
            <a:ext cx="11005419" cy="687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260648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Зима настала, а отже самий час</a:t>
            </a:r>
          </a:p>
          <a:p>
            <a:pPr algn="ctr"/>
            <a:r>
              <a:rPr lang="uk-UA" sz="3200" dirty="0" smtClean="0"/>
              <a:t> </a:t>
            </a:r>
            <a:r>
              <a:rPr lang="uk-UA" sz="3200" b="1" dirty="0" smtClean="0">
                <a:solidFill>
                  <a:srgbClr val="FF0000"/>
                </a:solidFill>
              </a:rPr>
              <a:t>УЩІЛЬНИТИ ВІКНА</a:t>
            </a:r>
            <a:endParaRPr lang="uk-UA" sz="3200" b="1" dirty="0">
              <a:solidFill>
                <a:srgbClr val="FF0000"/>
              </a:solidFill>
            </a:endParaRPr>
          </a:p>
        </p:txBody>
      </p:sp>
      <p:pic>
        <p:nvPicPr>
          <p:cNvPr id="4101" name="Picture 5" descr="утепление окон_поролон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906" y="1412776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9590" y="2132856"/>
            <a:ext cx="3816424" cy="156966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Економія</a:t>
            </a:r>
            <a:r>
              <a:rPr lang="ru-RU" sz="2400" b="1" dirty="0" smtClean="0"/>
              <a:t> – до 15%. </a:t>
            </a:r>
            <a:r>
              <a:rPr lang="ru-RU" sz="2400" b="1" dirty="0" err="1" smtClean="0"/>
              <a:t>Вартість</a:t>
            </a:r>
            <a:r>
              <a:rPr lang="ru-RU" sz="2400" b="1" dirty="0" smtClean="0"/>
              <a:t> – 100-500 грн. Час – 1 день, разом 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походом до магазину.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169429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http://s00.yaplakal.com/pics/pics_original/2/6/5/42325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4727" y="0"/>
            <a:ext cx="121023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370956"/>
            <a:ext cx="59766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Вийшов з квартири – холодно. Що це означає? Час 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УТЕПЛИТИ ПІД′ЇЗД 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24133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0000"/>
                </a:solidFill>
                <a:effectLst/>
                <a:latin typeface="Geneva"/>
              </a:rPr>
              <a:t>Економія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Geneva"/>
              </a:rPr>
              <a:t> – 7-9%. </a:t>
            </a:r>
            <a:r>
              <a:rPr lang="ru-RU" sz="2400" b="1" dirty="0" err="1" smtClean="0">
                <a:solidFill>
                  <a:srgbClr val="000000"/>
                </a:solidFill>
                <a:effectLst/>
                <a:latin typeface="Geneva"/>
              </a:rPr>
              <a:t>Вартість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Geneva"/>
              </a:rPr>
              <a:t> – </a:t>
            </a:r>
            <a:r>
              <a:rPr lang="ru-RU" sz="2400" b="1" dirty="0" err="1" smtClean="0">
                <a:solidFill>
                  <a:srgbClr val="000000"/>
                </a:solidFill>
                <a:effectLst/>
                <a:latin typeface="Geneva"/>
              </a:rPr>
              <a:t>від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Geneva"/>
              </a:rPr>
              <a:t> 120 за </a:t>
            </a:r>
            <a:r>
              <a:rPr lang="ru-RU" sz="2400" b="1" dirty="0" err="1" smtClean="0">
                <a:solidFill>
                  <a:srgbClr val="000000"/>
                </a:solidFill>
                <a:effectLst/>
                <a:latin typeface="Geneva"/>
              </a:rPr>
              <a:t>м.кв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Geneva"/>
              </a:rPr>
              <a:t> до 1000 грн. Час – 1 день.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820172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4" name="Picture 4" descr="http://www.merkush.com/image/cache/data/DVP/belui_fon_999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8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424815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4492" y="332654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Набрид телевізійний екран, встанови 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ТЕПЛОВИЙ ЕКРАН ЗА РАДІАТОРАМИ</a:t>
            </a:r>
            <a:endParaRPr lang="uk-UA" sz="2800" b="1" dirty="0">
              <a:solidFill>
                <a:srgbClr val="FF0000"/>
              </a:solidFill>
            </a:endParaRPr>
          </a:p>
        </p:txBody>
      </p:sp>
      <p:pic>
        <p:nvPicPr>
          <p:cNvPr id="5128" name="Picture 8" descr="!старый-радиатор_теплоотражающий-экран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6049"/>
            <a:ext cx="47525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1252751">
            <a:off x="6088762" y="2312335"/>
            <a:ext cx="2213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err="1" smtClean="0">
                <a:solidFill>
                  <a:schemeClr val="bg1"/>
                </a:solidFill>
                <a:effectLst/>
                <a:latin typeface="Geneva"/>
              </a:rPr>
              <a:t>Економія</a:t>
            </a:r>
            <a:r>
              <a:rPr lang="ru-RU" sz="2000" b="1" i="0" dirty="0" smtClean="0">
                <a:solidFill>
                  <a:schemeClr val="bg1"/>
                </a:solidFill>
                <a:effectLst/>
                <a:latin typeface="Geneva"/>
              </a:rPr>
              <a:t> – 1-2%. </a:t>
            </a:r>
            <a:r>
              <a:rPr lang="ru-RU" sz="2000" b="1" i="0" dirty="0" err="1" smtClean="0">
                <a:solidFill>
                  <a:schemeClr val="bg1"/>
                </a:solidFill>
                <a:effectLst/>
                <a:latin typeface="Geneva"/>
              </a:rPr>
              <a:t>Вартість</a:t>
            </a:r>
            <a:r>
              <a:rPr lang="ru-RU" sz="2000" b="1" i="0" dirty="0" smtClean="0">
                <a:solidFill>
                  <a:schemeClr val="bg1"/>
                </a:solidFill>
                <a:effectLst/>
                <a:latin typeface="Geneva"/>
              </a:rPr>
              <a:t> – 50 </a:t>
            </a:r>
            <a:r>
              <a:rPr lang="ru-RU" sz="2000" b="1" i="0" dirty="0" err="1" smtClean="0">
                <a:solidFill>
                  <a:schemeClr val="bg1"/>
                </a:solidFill>
                <a:effectLst/>
                <a:latin typeface="Geneva"/>
              </a:rPr>
              <a:t>грн</a:t>
            </a:r>
            <a:r>
              <a:rPr lang="ru-RU" sz="2000" b="1" i="0" dirty="0" smtClean="0">
                <a:solidFill>
                  <a:schemeClr val="bg1"/>
                </a:solidFill>
                <a:effectLst/>
                <a:latin typeface="Geneva"/>
              </a:rPr>
              <a:t> на батарею. Час – 1 день</a:t>
            </a:r>
            <a:r>
              <a:rPr lang="ru-RU" b="1" i="0" dirty="0" smtClean="0">
                <a:solidFill>
                  <a:schemeClr val="bg1"/>
                </a:solidFill>
                <a:effectLst/>
                <a:latin typeface="Geneva"/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76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 descr="http://www.merkush.com/image/cache/data/DVP/belui_fon_999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8742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Презентация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977" y="2235469"/>
            <a:ext cx="9646041" cy="31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65312" y="434562"/>
            <a:ext cx="53285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Змінюй світ – </a:t>
            </a:r>
          </a:p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ЗМІНЮЙ </a:t>
            </a:r>
            <a:r>
              <a:rPr lang="uk-UA" sz="3600" b="1" dirty="0">
                <a:solidFill>
                  <a:srgbClr val="FF0000"/>
                </a:solidFill>
              </a:rPr>
              <a:t>Б</a:t>
            </a:r>
            <a:r>
              <a:rPr lang="uk-UA" sz="3600" b="1" dirty="0" smtClean="0">
                <a:solidFill>
                  <a:srgbClr val="FF0000"/>
                </a:solidFill>
              </a:rPr>
              <a:t>АТАРЕЇ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92043" y="544522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0000"/>
                </a:solidFill>
                <a:effectLst/>
                <a:latin typeface="Geneva"/>
              </a:rPr>
              <a:t>Економія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Geneva"/>
              </a:rPr>
              <a:t> – 10%. </a:t>
            </a:r>
            <a:r>
              <a:rPr lang="ru-RU" sz="2000" b="1" dirty="0" err="1" smtClean="0">
                <a:solidFill>
                  <a:srgbClr val="000000"/>
                </a:solidFill>
                <a:effectLst/>
                <a:latin typeface="Geneva"/>
              </a:rPr>
              <a:t>Вартість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Geneva"/>
              </a:rPr>
              <a:t> – </a:t>
            </a:r>
            <a:r>
              <a:rPr lang="ru-RU" sz="2000" b="1" dirty="0" err="1" smtClean="0">
                <a:solidFill>
                  <a:srgbClr val="000000"/>
                </a:solidFill>
                <a:effectLst/>
                <a:latin typeface="Geneva"/>
              </a:rPr>
              <a:t>від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Geneva"/>
              </a:rPr>
              <a:t> 600 </a:t>
            </a:r>
            <a:r>
              <a:rPr lang="ru-RU" sz="2000" b="1" dirty="0" err="1" smtClean="0">
                <a:solidFill>
                  <a:srgbClr val="000000"/>
                </a:solidFill>
                <a:effectLst/>
                <a:latin typeface="Geneva"/>
              </a:rPr>
              <a:t>грн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Geneva"/>
              </a:rPr>
              <a:t> на </a:t>
            </a:r>
            <a:r>
              <a:rPr lang="ru-RU" sz="2000" b="1" dirty="0" err="1" smtClean="0">
                <a:solidFill>
                  <a:srgbClr val="000000"/>
                </a:solidFill>
                <a:effectLst/>
                <a:latin typeface="Geneva"/>
              </a:rPr>
              <a:t>радіатор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Geneva"/>
              </a:rPr>
              <a:t> з </a:t>
            </a:r>
            <a:r>
              <a:rPr lang="ru-RU" sz="2000" b="1" dirty="0" err="1" smtClean="0">
                <a:solidFill>
                  <a:srgbClr val="000000"/>
                </a:solidFill>
                <a:effectLst/>
                <a:latin typeface="Geneva"/>
              </a:rPr>
              <a:t>врахуванням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Geneva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  <a:latin typeface="Geneva"/>
              </a:rPr>
              <a:t>монтажних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Geneva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  <a:latin typeface="Geneva"/>
              </a:rPr>
              <a:t>робіт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Geneva"/>
              </a:rPr>
              <a:t>. Час – 1 </a:t>
            </a:r>
            <a:r>
              <a:rPr lang="ru-RU" sz="2000" b="1" dirty="0" err="1" smtClean="0">
                <a:solidFill>
                  <a:srgbClr val="000000"/>
                </a:solidFill>
                <a:effectLst/>
                <a:latin typeface="Geneva"/>
              </a:rPr>
              <a:t>місяць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Geneva"/>
              </a:rPr>
              <a:t>.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4981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C:\Users\Viktorr\Desktop\Картинки\Для презентаций\2013-03-29_20120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95536"/>
            <a:ext cx="12872163" cy="840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87157"/>
            <a:ext cx="87849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Контролюй лад у квартирі – </a:t>
            </a:r>
          </a:p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ВСТАНОВИ ТЕРМОРЕГУЛЯТОР НА БАТАРЕЇ</a:t>
            </a:r>
            <a:endParaRPr lang="uk-UA" sz="3600" b="1" dirty="0">
              <a:solidFill>
                <a:srgbClr val="FF0000"/>
              </a:solidFill>
            </a:endParaRPr>
          </a:p>
        </p:txBody>
      </p:sp>
      <p:pic>
        <p:nvPicPr>
          <p:cNvPr id="8196" name="Picture 4" descr="_------------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20" y="2204864"/>
            <a:ext cx="8934576" cy="38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72200" y="2276872"/>
            <a:ext cx="266429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0000"/>
                </a:solidFill>
                <a:effectLst/>
                <a:latin typeface="Geneva"/>
              </a:rPr>
              <a:t>Економія</a:t>
            </a:r>
            <a:r>
              <a:rPr lang="ru-RU" b="1" dirty="0" smtClean="0">
                <a:solidFill>
                  <a:srgbClr val="000000"/>
                </a:solidFill>
                <a:effectLst/>
                <a:latin typeface="Geneva"/>
              </a:rPr>
              <a:t> – 10-25%.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Geneva"/>
              </a:rPr>
              <a:t>Вартість</a:t>
            </a:r>
            <a:r>
              <a:rPr lang="ru-RU" b="1" dirty="0" smtClean="0">
                <a:solidFill>
                  <a:srgbClr val="000000"/>
                </a:solidFill>
                <a:effectLst/>
                <a:latin typeface="Geneva"/>
              </a:rPr>
              <a:t> – 1000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Geneva"/>
              </a:rPr>
              <a:t>грн</a:t>
            </a:r>
            <a:r>
              <a:rPr lang="ru-RU" b="1" dirty="0" smtClean="0">
                <a:solidFill>
                  <a:srgbClr val="000000"/>
                </a:solidFill>
                <a:effectLst/>
                <a:latin typeface="Geneva"/>
              </a:rPr>
              <a:t> на 1 батарею. Час – 1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Geneva"/>
              </a:rPr>
              <a:t>тиждень</a:t>
            </a:r>
            <a:r>
              <a:rPr lang="ru-RU" b="1" dirty="0" smtClean="0">
                <a:solidFill>
                  <a:srgbClr val="000000"/>
                </a:solidFill>
                <a:effectLst/>
                <a:latin typeface="Geneva"/>
              </a:rPr>
              <a:t>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828651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 descr="C:\Users\Viktorr\Desktop\Картинки\Для презентаций\fon-dlya-prezentacii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7225" y="-500063"/>
            <a:ext cx="10458450" cy="785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260648"/>
            <a:ext cx="48965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Утеплив усе, що тільки можеш – </a:t>
            </a:r>
          </a:p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УТЕПЛИ ПІДЛОГУ</a:t>
            </a:r>
            <a:endParaRPr lang="uk-UA" sz="3600" b="1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09" y="1876545"/>
            <a:ext cx="7042044" cy="330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551723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0" dirty="0" err="1" smtClean="0">
                <a:solidFill>
                  <a:srgbClr val="000000"/>
                </a:solidFill>
                <a:effectLst/>
                <a:latin typeface="Geneva"/>
              </a:rPr>
              <a:t>Економія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Geneva"/>
              </a:rPr>
              <a:t> – до 5-7%.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Geneva"/>
              </a:rPr>
              <a:t>Вартість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Geneva"/>
              </a:rPr>
              <a:t> –1000 до 5000 грн. Час –1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Geneva"/>
              </a:rPr>
              <a:t>тиждень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Geneva"/>
              </a:rPr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88036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147</TotalTime>
  <Words>356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Кнопка</vt:lpstr>
      <vt:lpstr>Енергозбереження у побуті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Енергозбереження у побуті</dc:title>
  <dc:creator>Viktorr</dc:creator>
  <cp:lastModifiedBy>Viktorr</cp:lastModifiedBy>
  <cp:revision>12</cp:revision>
  <dcterms:created xsi:type="dcterms:W3CDTF">2014-11-28T16:11:30Z</dcterms:created>
  <dcterms:modified xsi:type="dcterms:W3CDTF">2014-11-30T11:57:01Z</dcterms:modified>
</cp:coreProperties>
</file>