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_" initials="M" lastIdx="1" clrIdx="0">
    <p:extLst>
      <p:ext uri="{19B8F6BF-5375-455C-9EA6-DF929625EA0E}">
        <p15:presenceInfo xmlns:p15="http://schemas.microsoft.com/office/powerpoint/2012/main" userId="Marina_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803743" cy="1748308"/>
          </a:xfrm>
        </p:spPr>
        <p:txBody>
          <a:bodyPr/>
          <a:lstStyle/>
          <a:p>
            <a:pPr algn="ctr"/>
            <a:r>
              <a:rPr lang="uk-UA" dirty="0" smtClean="0"/>
              <a:t>Національні Природні парки Чернігівської області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2" y="2434108"/>
            <a:ext cx="3576556" cy="237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88" y="4004247"/>
            <a:ext cx="3991643" cy="274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931" y="2434108"/>
            <a:ext cx="4056845" cy="270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0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63" y="134274"/>
            <a:ext cx="8534400" cy="1507067"/>
          </a:xfrm>
        </p:spPr>
        <p:txBody>
          <a:bodyPr/>
          <a:lstStyle/>
          <a:p>
            <a:pPr algn="ctr"/>
            <a:r>
              <a:rPr lang="uk-UA" dirty="0" smtClean="0"/>
              <a:t>Рослинність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99" y="1522928"/>
            <a:ext cx="11074198" cy="4736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i="1" dirty="0" smtClean="0"/>
              <a:t>Рослинний </a:t>
            </a:r>
            <a:r>
              <a:rPr lang="uk-UA" b="1" i="1" dirty="0"/>
              <a:t>покрив на 60% складають лісові комплекси, що фрагментарно поширені по всій території парку і займають близько 16% його загальної площі. За складом порід переважають дубово-соснові, дубові та </a:t>
            </a:r>
            <a:r>
              <a:rPr lang="uk-UA" b="1" i="1" dirty="0" err="1"/>
              <a:t>грабово</a:t>
            </a:r>
            <a:r>
              <a:rPr lang="uk-UA" b="1" i="1" dirty="0"/>
              <a:t>-дубові ліси. На території парку має місце біологічний феномен </a:t>
            </a:r>
            <a:r>
              <a:rPr lang="uk-UA" b="1" i="1" dirty="0" err="1"/>
              <a:t>співдомінування</a:t>
            </a:r>
            <a:r>
              <a:rPr lang="uk-UA" b="1" i="1" dirty="0"/>
              <a:t> </a:t>
            </a:r>
            <a:r>
              <a:rPr lang="uk-UA" b="1" i="1" dirty="0" err="1"/>
              <a:t>дуба</a:t>
            </a:r>
            <a:r>
              <a:rPr lang="uk-UA" b="1" i="1" dirty="0"/>
              <a:t>, граба, клена та липи. Така комбінація порід в інших регіонах України не трапляється. Рідкісною асоціацією дубово-грабових лісів є дубово-грабовий ліс барвінковий.</a:t>
            </a:r>
          </a:p>
          <a:p>
            <a:endParaRPr lang="uk-UA" b="1" i="1" dirty="0"/>
          </a:p>
          <a:p>
            <a:pPr marL="0" indent="0">
              <a:buNone/>
            </a:pPr>
            <a:r>
              <a:rPr lang="uk-UA" b="1" i="1" dirty="0" smtClean="0"/>
              <a:t>	Велике </a:t>
            </a:r>
            <a:r>
              <a:rPr lang="uk-UA" b="1" i="1" dirty="0"/>
              <a:t>наукове значення мають види, занесені до Червоної книги України: </a:t>
            </a:r>
            <a:r>
              <a:rPr lang="uk-UA" b="1" i="1" dirty="0" err="1"/>
              <a:t>пальчатокорінники</a:t>
            </a:r>
            <a:r>
              <a:rPr lang="uk-UA" b="1" i="1" dirty="0"/>
              <a:t> </a:t>
            </a:r>
            <a:r>
              <a:rPr lang="uk-UA" b="1" i="1" dirty="0" err="1"/>
              <a:t>м'ясочервоний</a:t>
            </a:r>
            <a:r>
              <a:rPr lang="uk-UA" b="1" i="1" dirty="0"/>
              <a:t> та травневий, </a:t>
            </a:r>
            <a:r>
              <a:rPr lang="uk-UA" b="1" i="1" dirty="0" err="1"/>
              <a:t>коручка</a:t>
            </a:r>
            <a:r>
              <a:rPr lang="uk-UA" b="1" i="1" dirty="0"/>
              <a:t> </a:t>
            </a:r>
            <a:r>
              <a:rPr lang="uk-UA" b="1" i="1" dirty="0" err="1"/>
              <a:t>морозникоподібна</a:t>
            </a:r>
            <a:r>
              <a:rPr lang="uk-UA" b="1" i="1" dirty="0"/>
              <a:t>, лілія лісова, плаун річний тощо, а також регіонально-рідкісні види. Великої уваги заслуговують види лікарських рослин, що зростають на території парку.</a:t>
            </a:r>
          </a:p>
        </p:txBody>
      </p:sp>
    </p:spTree>
    <p:extLst>
      <p:ext uri="{BB962C8B-B14F-4D97-AF65-F5344CB8AC3E}">
        <p14:creationId xmlns:p14="http://schemas.microsoft.com/office/powerpoint/2010/main" val="22229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65" y="298764"/>
            <a:ext cx="4190664" cy="5059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03" y="2828545"/>
            <a:ext cx="5070386" cy="3806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9442" y="2228045"/>
            <a:ext cx="340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Плаун річний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87647" y="5512158"/>
            <a:ext cx="207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Лілія лісова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359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944" y="132008"/>
            <a:ext cx="8534400" cy="1507067"/>
          </a:xfrm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730" y="1458532"/>
            <a:ext cx="8534400" cy="3615267"/>
          </a:xfrm>
        </p:spPr>
        <p:txBody>
          <a:bodyPr/>
          <a:lstStyle/>
          <a:p>
            <a:r>
              <a:rPr lang="uk-UA" sz="2400" b="1" i="1" dirty="0" err="1">
                <a:hlinkClick r:id="rId2" action="ppaction://hlinksldjump"/>
              </a:rPr>
              <a:t>Мезинський</a:t>
            </a:r>
            <a:r>
              <a:rPr lang="uk-UA" sz="2400" b="1" i="1" dirty="0">
                <a:hlinkClick r:id="rId2" action="ppaction://hlinksldjump"/>
              </a:rPr>
              <a:t> національний природний </a:t>
            </a:r>
            <a:r>
              <a:rPr lang="uk-UA" sz="2400" b="1" i="1" dirty="0" smtClean="0">
                <a:hlinkClick r:id="rId2" action="ppaction://hlinksldjump"/>
              </a:rPr>
              <a:t>парк; </a:t>
            </a:r>
            <a:endParaRPr lang="uk-UA" sz="2400" b="1" i="1" dirty="0" smtClean="0"/>
          </a:p>
          <a:p>
            <a:r>
              <a:rPr lang="uk-UA" sz="2400" b="1" i="1" dirty="0" smtClean="0">
                <a:hlinkClick r:id="rId3" action="ppaction://hlinksldjump"/>
              </a:rPr>
              <a:t>Ічнянський </a:t>
            </a:r>
            <a:r>
              <a:rPr lang="uk-UA" sz="2400" b="1" i="1" dirty="0">
                <a:hlinkClick r:id="rId3" action="ppaction://hlinksldjump"/>
              </a:rPr>
              <a:t>національний природний парк</a:t>
            </a:r>
            <a:endParaRPr lang="uk-UA" sz="2400" b="1" i="1" dirty="0"/>
          </a:p>
          <a:p>
            <a:endParaRPr lang="uk-UA" dirty="0"/>
          </a:p>
          <a:p>
            <a:endParaRPr lang="uk-UA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31" y="3397935"/>
            <a:ext cx="4473262" cy="335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07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67" y="160030"/>
            <a:ext cx="11383292" cy="1282403"/>
          </a:xfrm>
        </p:spPr>
        <p:txBody>
          <a:bodyPr/>
          <a:lstStyle/>
          <a:p>
            <a:r>
              <a:rPr lang="uk-UA" b="1" i="1" dirty="0" err="1"/>
              <a:t>Мезинський</a:t>
            </a:r>
            <a:r>
              <a:rPr lang="uk-UA" b="1" i="1" dirty="0"/>
              <a:t> національний природний парк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967" y="2829715"/>
            <a:ext cx="10159799" cy="36152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i="1" dirty="0" err="1"/>
              <a:t>національний</a:t>
            </a:r>
            <a:r>
              <a:rPr lang="ru-RU" b="1" i="1" dirty="0"/>
              <a:t> </a:t>
            </a:r>
            <a:r>
              <a:rPr lang="ru-RU" b="1" i="1" dirty="0" err="1"/>
              <a:t>природний</a:t>
            </a:r>
            <a:r>
              <a:rPr lang="ru-RU" b="1" i="1" dirty="0"/>
              <a:t> парк в </a:t>
            </a:r>
            <a:r>
              <a:rPr lang="ru-RU" b="1" i="1" dirty="0" err="1"/>
              <a:t>Україні</a:t>
            </a:r>
            <a:r>
              <a:rPr lang="ru-RU" b="1" i="1" dirty="0"/>
              <a:t>, в межах </a:t>
            </a:r>
            <a:r>
              <a:rPr lang="ru-RU" b="1" i="1" dirty="0" err="1"/>
              <a:t>Коропського</a:t>
            </a:r>
            <a:r>
              <a:rPr lang="ru-RU" b="1" i="1" dirty="0"/>
              <a:t> </a:t>
            </a:r>
            <a:r>
              <a:rPr lang="ru-RU" b="1" i="1" dirty="0" smtClean="0"/>
              <a:t>району;</a:t>
            </a:r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загальна</a:t>
            </a:r>
            <a:r>
              <a:rPr lang="ru-RU" b="1" i="1" dirty="0" smtClean="0"/>
              <a:t> </a:t>
            </a:r>
            <a:r>
              <a:rPr lang="ru-RU" b="1" i="1" dirty="0" err="1"/>
              <a:t>площа</a:t>
            </a:r>
            <a:r>
              <a:rPr lang="ru-RU" b="1" i="1" dirty="0"/>
              <a:t> парку становить 31035,2 </a:t>
            </a:r>
            <a:r>
              <a:rPr lang="ru-RU" b="1" i="1" dirty="0" smtClean="0"/>
              <a:t>га;</a:t>
            </a:r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Мезинський</a:t>
            </a:r>
            <a:r>
              <a:rPr lang="ru-RU" b="1" i="1" dirty="0" smtClean="0"/>
              <a:t> </a:t>
            </a:r>
            <a:r>
              <a:rPr lang="ru-RU" b="1" i="1" dirty="0" err="1"/>
              <a:t>національних</a:t>
            </a:r>
            <a:r>
              <a:rPr lang="ru-RU" b="1" i="1" dirty="0"/>
              <a:t> </a:t>
            </a:r>
            <a:r>
              <a:rPr lang="ru-RU" b="1" i="1" dirty="0" err="1"/>
              <a:t>природний</a:t>
            </a:r>
            <a:r>
              <a:rPr lang="ru-RU" b="1" i="1" dirty="0"/>
              <a:t> парк </a:t>
            </a:r>
            <a:r>
              <a:rPr lang="ru-RU" b="1" i="1" dirty="0" err="1"/>
              <a:t>було</a:t>
            </a:r>
            <a:r>
              <a:rPr lang="ru-RU" b="1" i="1" dirty="0"/>
              <a:t> створено </a:t>
            </a:r>
            <a:r>
              <a:rPr lang="ru-RU" b="1" i="1" dirty="0" err="1"/>
              <a:t>згідно</a:t>
            </a:r>
            <a:r>
              <a:rPr lang="ru-RU" b="1" i="1" dirty="0"/>
              <a:t> з Указом </a:t>
            </a:r>
            <a:r>
              <a:rPr lang="ru-RU" b="1" i="1" dirty="0" smtClean="0"/>
              <a:t>  Президента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10 лютого 2006 року № 122 на </a:t>
            </a:r>
            <a:r>
              <a:rPr lang="ru-RU" b="1" i="1" dirty="0" err="1"/>
              <a:t>базі</a:t>
            </a:r>
            <a:r>
              <a:rPr lang="ru-RU" b="1" i="1" dirty="0"/>
              <a:t> ландшафтного заказника </a:t>
            </a:r>
            <a:r>
              <a:rPr lang="ru-RU" b="1" i="1" dirty="0" err="1"/>
              <a:t>загальнодержавного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«</a:t>
            </a:r>
            <a:r>
              <a:rPr lang="ru-RU" b="1" i="1" dirty="0" err="1"/>
              <a:t>Рихлівська</a:t>
            </a:r>
            <a:r>
              <a:rPr lang="ru-RU" b="1" i="1" dirty="0"/>
              <a:t> Дача» (789 га), </a:t>
            </a:r>
            <a:r>
              <a:rPr lang="ru-RU" b="1" i="1" dirty="0" err="1"/>
              <a:t>ландшафтних</a:t>
            </a:r>
            <a:r>
              <a:rPr lang="ru-RU" b="1" i="1" dirty="0"/>
              <a:t> </a:t>
            </a:r>
            <a:r>
              <a:rPr lang="ru-RU" b="1" i="1" dirty="0" err="1"/>
              <a:t>заказників</a:t>
            </a:r>
            <a:r>
              <a:rPr lang="ru-RU" b="1" i="1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«</a:t>
            </a:r>
            <a:r>
              <a:rPr lang="ru-RU" b="1" i="1" dirty="0" err="1"/>
              <a:t>Мезинська</a:t>
            </a:r>
            <a:r>
              <a:rPr lang="ru-RU" b="1" i="1" dirty="0"/>
              <a:t> </a:t>
            </a:r>
            <a:r>
              <a:rPr lang="ru-RU" b="1" i="1" dirty="0" err="1"/>
              <a:t>Швейцарія</a:t>
            </a:r>
            <a:r>
              <a:rPr lang="ru-RU" b="1" i="1" dirty="0"/>
              <a:t>» (154 га), «Урочище </a:t>
            </a:r>
            <a:r>
              <a:rPr lang="ru-RU" b="1" i="1" dirty="0" err="1"/>
              <a:t>Криничне</a:t>
            </a:r>
            <a:r>
              <a:rPr lang="ru-RU" b="1" i="1" dirty="0"/>
              <a:t>» (7 га), «</a:t>
            </a:r>
            <a:r>
              <a:rPr lang="ru-RU" b="1" i="1" dirty="0" err="1"/>
              <a:t>Жуків</a:t>
            </a:r>
            <a:r>
              <a:rPr lang="ru-RU" b="1" i="1" dirty="0"/>
              <a:t> яр» (118 га), «</a:t>
            </a:r>
            <a:r>
              <a:rPr lang="ru-RU" b="1" i="1" dirty="0" err="1"/>
              <a:t>Змєєвщина</a:t>
            </a:r>
            <a:r>
              <a:rPr lang="ru-RU" b="1" i="1" dirty="0"/>
              <a:t>» (247 га), «</a:t>
            </a:r>
            <a:r>
              <a:rPr lang="ru-RU" b="1" i="1" dirty="0" err="1"/>
              <a:t>Свердловський</a:t>
            </a:r>
            <a:r>
              <a:rPr lang="ru-RU" b="1" i="1" dirty="0"/>
              <a:t>» (159 га), </a:t>
            </a:r>
            <a:r>
              <a:rPr lang="ru-RU" b="1" i="1" dirty="0" err="1"/>
              <a:t>ботанічного</a:t>
            </a:r>
            <a:r>
              <a:rPr lang="ru-RU" b="1" i="1" dirty="0"/>
              <a:t> заказника «Дубравка» (742 га).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977" y="1110803"/>
            <a:ext cx="3305577" cy="219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0"/>
            <a:ext cx="10947041" cy="570534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Територія</a:t>
            </a:r>
            <a:r>
              <a:rPr lang="ru-RU" b="1" i="1" dirty="0" smtClean="0"/>
              <a:t> </a:t>
            </a:r>
            <a:r>
              <a:rPr lang="ru-RU" b="1" i="1" dirty="0" err="1"/>
              <a:t>Мезинського</a:t>
            </a:r>
            <a:r>
              <a:rPr lang="ru-RU" b="1" i="1" dirty="0"/>
              <a:t> </a:t>
            </a:r>
            <a:r>
              <a:rPr lang="ru-RU" b="1" i="1" dirty="0" err="1"/>
              <a:t>національного</a:t>
            </a:r>
            <a:r>
              <a:rPr lang="ru-RU" b="1" i="1" dirty="0"/>
              <a:t> природного парку </a:t>
            </a:r>
            <a:r>
              <a:rPr lang="ru-RU" b="1" i="1" dirty="0" err="1"/>
              <a:t>належить</a:t>
            </a:r>
            <a:r>
              <a:rPr lang="ru-RU" b="1" i="1" dirty="0"/>
              <a:t> до Новгород-</a:t>
            </a:r>
            <a:r>
              <a:rPr lang="ru-RU" b="1" i="1" dirty="0" err="1"/>
              <a:t>Сіверського</a:t>
            </a:r>
            <a:r>
              <a:rPr lang="ru-RU" b="1" i="1" dirty="0"/>
              <a:t> </a:t>
            </a:r>
            <a:r>
              <a:rPr lang="ru-RU" b="1" i="1" dirty="0" err="1"/>
              <a:t>Полісся</a:t>
            </a:r>
            <a:r>
              <a:rPr lang="ru-RU" b="1" i="1" dirty="0"/>
              <a:t>, Новгород-</a:t>
            </a:r>
            <a:r>
              <a:rPr lang="ru-RU" b="1" i="1" dirty="0" err="1"/>
              <a:t>Сіверського</a:t>
            </a:r>
            <a:r>
              <a:rPr lang="ru-RU" b="1" i="1" dirty="0"/>
              <a:t> </a:t>
            </a:r>
            <a:r>
              <a:rPr lang="ru-RU" b="1" i="1" dirty="0" err="1"/>
              <a:t>фізико-географічного</a:t>
            </a:r>
            <a:r>
              <a:rPr lang="ru-RU" b="1" i="1" dirty="0"/>
              <a:t> району та </a:t>
            </a:r>
            <a:r>
              <a:rPr lang="ru-RU" b="1" i="1" dirty="0" err="1"/>
              <a:t>простягається</a:t>
            </a:r>
            <a:r>
              <a:rPr lang="ru-RU" b="1" i="1" dirty="0"/>
              <a:t> </a:t>
            </a:r>
            <a:r>
              <a:rPr lang="ru-RU" b="1" i="1" dirty="0" err="1"/>
              <a:t>вздовж</a:t>
            </a:r>
            <a:r>
              <a:rPr lang="ru-RU" b="1" i="1" dirty="0"/>
              <a:t> правого берега </a:t>
            </a:r>
            <a:r>
              <a:rPr lang="ru-RU" b="1" i="1" dirty="0" err="1"/>
              <a:t>річки</a:t>
            </a:r>
            <a:r>
              <a:rPr lang="ru-RU" b="1" i="1" dirty="0"/>
              <a:t> </a:t>
            </a:r>
            <a:r>
              <a:rPr lang="ru-RU" b="1" i="1" dirty="0" err="1"/>
              <a:t>Десни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i="1" dirty="0"/>
              <a:t>	</a:t>
            </a:r>
            <a:r>
              <a:rPr lang="ru-RU" b="1" i="1" dirty="0" err="1"/>
              <a:t>Домінуючими</a:t>
            </a:r>
            <a:r>
              <a:rPr lang="ru-RU" b="1" i="1" dirty="0"/>
              <a:t> </a:t>
            </a:r>
            <a:r>
              <a:rPr lang="ru-RU" b="1" i="1" dirty="0" err="1"/>
              <a:t>ґрунтами</a:t>
            </a:r>
            <a:r>
              <a:rPr lang="ru-RU" b="1" i="1" dirty="0"/>
              <a:t> є </a:t>
            </a:r>
            <a:r>
              <a:rPr lang="ru-RU" b="1" i="1" dirty="0" err="1"/>
              <a:t>сірі</a:t>
            </a:r>
            <a:r>
              <a:rPr lang="ru-RU" b="1" i="1" dirty="0"/>
              <a:t> </a:t>
            </a:r>
            <a:r>
              <a:rPr lang="ru-RU" b="1" i="1" dirty="0" err="1"/>
              <a:t>опідзолені</a:t>
            </a:r>
            <a:r>
              <a:rPr lang="ru-RU" b="1" i="1" dirty="0"/>
              <a:t> </a:t>
            </a:r>
            <a:r>
              <a:rPr lang="ru-RU" b="1" i="1" dirty="0" err="1"/>
              <a:t>пилувато</a:t>
            </a:r>
            <a:r>
              <a:rPr lang="ru-RU" b="1" i="1" dirty="0"/>
              <a:t>- </a:t>
            </a:r>
            <a:r>
              <a:rPr lang="ru-RU" b="1" i="1" dirty="0" err="1"/>
              <a:t>легкосуглинисті</a:t>
            </a:r>
            <a:r>
              <a:rPr lang="ru-RU" b="1" i="1" dirty="0"/>
              <a:t> й </a:t>
            </a:r>
            <a:r>
              <a:rPr lang="ru-RU" b="1" i="1" dirty="0" err="1"/>
              <a:t>супіщані</a:t>
            </a:r>
            <a:r>
              <a:rPr lang="ru-RU" b="1" i="1" dirty="0"/>
              <a:t> та дерново-</a:t>
            </a:r>
            <a:r>
              <a:rPr lang="ru-RU" b="1" i="1" dirty="0" err="1"/>
              <a:t>середньо</a:t>
            </a:r>
            <a:r>
              <a:rPr lang="ru-RU" b="1" i="1" dirty="0"/>
              <a:t>-</a:t>
            </a:r>
            <a:r>
              <a:rPr lang="ru-RU" b="1" i="1" dirty="0" err="1"/>
              <a:t>підзолисті</a:t>
            </a:r>
            <a:r>
              <a:rPr lang="ru-RU" b="1" i="1" dirty="0"/>
              <a:t> та </a:t>
            </a:r>
            <a:r>
              <a:rPr lang="ru-RU" b="1" i="1" dirty="0" err="1"/>
              <a:t>опідзолені</a:t>
            </a:r>
            <a:r>
              <a:rPr lang="ru-RU" b="1" i="1" dirty="0"/>
              <a:t> </a:t>
            </a:r>
            <a:r>
              <a:rPr lang="ru-RU" b="1" i="1" dirty="0" err="1"/>
              <a:t>чорноземи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i="1" dirty="0"/>
              <a:t>	</a:t>
            </a:r>
            <a:r>
              <a:rPr lang="ru-RU" b="1" i="1" dirty="0" err="1"/>
              <a:t>Однією</a:t>
            </a:r>
            <a:r>
              <a:rPr lang="ru-RU" b="1" i="1" dirty="0"/>
              <a:t> з </a:t>
            </a:r>
            <a:r>
              <a:rPr lang="ru-RU" b="1" i="1" dirty="0" err="1"/>
              <a:t>особливостей</a:t>
            </a:r>
            <a:r>
              <a:rPr lang="ru-RU" b="1" i="1" dirty="0"/>
              <a:t> </a:t>
            </a:r>
            <a:r>
              <a:rPr lang="ru-RU" b="1" i="1" dirty="0" err="1"/>
              <a:t>території</a:t>
            </a:r>
            <a:r>
              <a:rPr lang="ru-RU" b="1" i="1" dirty="0"/>
              <a:t> парку є </a:t>
            </a:r>
            <a:r>
              <a:rPr lang="ru-RU" b="1" i="1" dirty="0" err="1"/>
              <a:t>відсутність</a:t>
            </a:r>
            <a:r>
              <a:rPr lang="ru-RU" b="1" i="1" dirty="0"/>
              <a:t> великих </a:t>
            </a:r>
            <a:r>
              <a:rPr lang="ru-RU" b="1" i="1" dirty="0" err="1"/>
              <a:t>територій</a:t>
            </a:r>
            <a:r>
              <a:rPr lang="ru-RU" b="1" i="1" dirty="0"/>
              <a:t>, </a:t>
            </a:r>
            <a:r>
              <a:rPr lang="ru-RU" b="1" i="1" dirty="0" err="1"/>
              <a:t>зайнятих</a:t>
            </a:r>
            <a:r>
              <a:rPr lang="ru-RU" b="1" i="1" dirty="0"/>
              <a:t> </a:t>
            </a:r>
            <a:r>
              <a:rPr lang="ru-RU" b="1" i="1" dirty="0" err="1"/>
              <a:t>однорідною</a:t>
            </a:r>
            <a:r>
              <a:rPr lang="ru-RU" b="1" i="1" dirty="0"/>
              <a:t> </a:t>
            </a:r>
            <a:r>
              <a:rPr lang="ru-RU" b="1" i="1" dirty="0" err="1"/>
              <a:t>рослинністю</a:t>
            </a:r>
            <a:r>
              <a:rPr lang="ru-RU" b="1" i="1" dirty="0"/>
              <a:t>. </a:t>
            </a:r>
            <a:r>
              <a:rPr lang="ru-RU" b="1" i="1" dirty="0" err="1"/>
              <a:t>Лісистість</a:t>
            </a:r>
            <a:r>
              <a:rPr lang="ru-RU" b="1" i="1" dirty="0"/>
              <a:t> </a:t>
            </a:r>
            <a:r>
              <a:rPr lang="ru-RU" b="1" i="1" dirty="0" err="1"/>
              <a:t>території</a:t>
            </a:r>
            <a:r>
              <a:rPr lang="ru-RU" b="1" i="1" dirty="0"/>
              <a:t> парку становить 43%, </a:t>
            </a:r>
            <a:r>
              <a:rPr lang="ru-RU" b="1" i="1" dirty="0" err="1"/>
              <a:t>під</a:t>
            </a:r>
            <a:r>
              <a:rPr lang="ru-RU" b="1" i="1" dirty="0"/>
              <a:t> луками </a:t>
            </a:r>
            <a:r>
              <a:rPr lang="ru-RU" b="1" i="1" dirty="0" err="1"/>
              <a:t>зайнято</a:t>
            </a:r>
            <a:r>
              <a:rPr lang="ru-RU" b="1" i="1" dirty="0"/>
              <a:t> — 16%, болотами 2%, водами — </a:t>
            </a:r>
            <a:r>
              <a:rPr lang="ru-RU" b="1" i="1" dirty="0" err="1"/>
              <a:t>біля</a:t>
            </a:r>
            <a:r>
              <a:rPr lang="ru-RU" b="1" i="1" dirty="0"/>
              <a:t> 4% </a:t>
            </a:r>
            <a:r>
              <a:rPr lang="ru-RU" b="1" i="1" dirty="0" err="1"/>
              <a:t>території</a:t>
            </a:r>
            <a:r>
              <a:rPr lang="ru-RU" b="1" i="1" dirty="0"/>
              <a:t>. </a:t>
            </a:r>
            <a:r>
              <a:rPr lang="ru-RU" b="1" i="1" dirty="0" err="1"/>
              <a:t>Вододільні</a:t>
            </a:r>
            <a:r>
              <a:rPr lang="ru-RU" b="1" i="1" dirty="0"/>
              <a:t> </a:t>
            </a:r>
            <a:r>
              <a:rPr lang="ru-RU" b="1" i="1" dirty="0" err="1"/>
              <a:t>простори</a:t>
            </a:r>
            <a:r>
              <a:rPr lang="ru-RU" b="1" i="1" dirty="0"/>
              <a:t> </a:t>
            </a:r>
            <a:r>
              <a:rPr lang="ru-RU" b="1" i="1" dirty="0" err="1"/>
              <a:t>розорані</a:t>
            </a:r>
            <a:r>
              <a:rPr lang="ru-RU" b="1" i="1" dirty="0"/>
              <a:t> і </a:t>
            </a:r>
            <a:r>
              <a:rPr lang="ru-RU" b="1" i="1" dirty="0" err="1"/>
              <a:t>зайняті</a:t>
            </a:r>
            <a:r>
              <a:rPr lang="ru-RU" b="1" i="1" dirty="0"/>
              <a:t> </a:t>
            </a:r>
            <a:r>
              <a:rPr lang="ru-RU" b="1" i="1" dirty="0" err="1"/>
              <a:t>сільськогосподарськими</a:t>
            </a:r>
            <a:r>
              <a:rPr lang="ru-RU" b="1" i="1" dirty="0"/>
              <a:t> </a:t>
            </a:r>
            <a:r>
              <a:rPr lang="ru-RU" b="1" i="1" dirty="0" err="1"/>
              <a:t>угіддями</a:t>
            </a:r>
            <a:r>
              <a:rPr lang="ru-RU" b="1" i="1" dirty="0"/>
              <a:t>, </a:t>
            </a:r>
            <a:r>
              <a:rPr lang="ru-RU" b="1" i="1" dirty="0" err="1"/>
              <a:t>частка</a:t>
            </a:r>
            <a:r>
              <a:rPr lang="ru-RU" b="1" i="1" dirty="0"/>
              <a:t> </a:t>
            </a:r>
            <a:r>
              <a:rPr lang="ru-RU" b="1" i="1" dirty="0" err="1"/>
              <a:t>яких</a:t>
            </a:r>
            <a:r>
              <a:rPr lang="ru-RU" b="1" i="1" dirty="0"/>
              <a:t> становить </a:t>
            </a:r>
            <a:r>
              <a:rPr lang="ru-RU" b="1" i="1" dirty="0" err="1"/>
              <a:t>близько</a:t>
            </a:r>
            <a:r>
              <a:rPr lang="ru-RU" b="1" i="1" dirty="0"/>
              <a:t> 35% </a:t>
            </a:r>
            <a:r>
              <a:rPr lang="ru-RU" b="1" i="1" dirty="0" err="1"/>
              <a:t>території</a:t>
            </a:r>
            <a:r>
              <a:rPr lang="ru-RU" b="1" i="1" dirty="0"/>
              <a:t> парку.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82" y="4108782"/>
            <a:ext cx="3848905" cy="274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004" y="312313"/>
            <a:ext cx="8534400" cy="1507067"/>
          </a:xfrm>
        </p:spPr>
        <p:txBody>
          <a:bodyPr/>
          <a:lstStyle/>
          <a:p>
            <a:pPr algn="ctr"/>
            <a:r>
              <a:rPr lang="uk-UA" dirty="0" smtClean="0"/>
              <a:t>Флора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239" y="1690352"/>
            <a:ext cx="10559045" cy="4543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Природна</a:t>
            </a:r>
            <a:r>
              <a:rPr lang="ru-RU" b="1" i="1" dirty="0" smtClean="0"/>
              <a:t> </a:t>
            </a:r>
            <a:r>
              <a:rPr lang="ru-RU" b="1" i="1" dirty="0" err="1"/>
              <a:t>рослинність</a:t>
            </a:r>
            <a:r>
              <a:rPr lang="ru-RU" b="1" i="1" dirty="0"/>
              <a:t> </a:t>
            </a:r>
            <a:r>
              <a:rPr lang="ru-RU" b="1" i="1" dirty="0" err="1"/>
              <a:t>цієї</a:t>
            </a:r>
            <a:r>
              <a:rPr lang="ru-RU" b="1" i="1" dirty="0"/>
              <a:t> </a:t>
            </a:r>
            <a:r>
              <a:rPr lang="ru-RU" b="1" i="1" dirty="0" err="1"/>
              <a:t>території</a:t>
            </a:r>
            <a:r>
              <a:rPr lang="ru-RU" b="1" i="1" dirty="0"/>
              <a:t> не </a:t>
            </a:r>
            <a:r>
              <a:rPr lang="ru-RU" b="1" i="1" dirty="0" err="1"/>
              <a:t>зазнала</a:t>
            </a:r>
            <a:r>
              <a:rPr lang="ru-RU" b="1" i="1" dirty="0"/>
              <a:t> </a:t>
            </a:r>
            <a:r>
              <a:rPr lang="ru-RU" b="1" i="1" dirty="0" err="1"/>
              <a:t>значних</a:t>
            </a:r>
            <a:r>
              <a:rPr lang="ru-RU" b="1" i="1" dirty="0"/>
              <a:t> </a:t>
            </a:r>
            <a:r>
              <a:rPr lang="ru-RU" b="1" i="1" dirty="0" err="1"/>
              <a:t>змін</a:t>
            </a:r>
            <a:r>
              <a:rPr lang="ru-RU" b="1" i="1" dirty="0"/>
              <a:t> в </a:t>
            </a:r>
            <a:r>
              <a:rPr lang="ru-RU" b="1" i="1" dirty="0" err="1"/>
              <a:t>результаті</a:t>
            </a:r>
            <a:r>
              <a:rPr lang="ru-RU" b="1" i="1" dirty="0"/>
              <a:t> </a:t>
            </a:r>
            <a:r>
              <a:rPr lang="ru-RU" b="1" i="1" dirty="0" err="1"/>
              <a:t>діяльності</a:t>
            </a:r>
            <a:r>
              <a:rPr lang="ru-RU" b="1" i="1" dirty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, вона представлена </a:t>
            </a:r>
            <a:r>
              <a:rPr lang="ru-RU" b="1" i="1" dirty="0" err="1"/>
              <a:t>лісами</a:t>
            </a:r>
            <a:r>
              <a:rPr lang="ru-RU" b="1" i="1" dirty="0"/>
              <a:t>, </a:t>
            </a:r>
            <a:r>
              <a:rPr lang="ru-RU" b="1" i="1" dirty="0" err="1"/>
              <a:t>чагарниками</a:t>
            </a:r>
            <a:r>
              <a:rPr lang="ru-RU" b="1" i="1" dirty="0"/>
              <a:t>, луками, болотами та </a:t>
            </a:r>
            <a:r>
              <a:rPr lang="ru-RU" b="1" i="1" dirty="0" err="1"/>
              <a:t>водним</a:t>
            </a:r>
            <a:r>
              <a:rPr lang="ru-RU" b="1" i="1" dirty="0"/>
              <a:t> і </a:t>
            </a:r>
            <a:r>
              <a:rPr lang="ru-RU" b="1" i="1" dirty="0" err="1"/>
              <a:t>прибережно-водним</a:t>
            </a:r>
            <a:r>
              <a:rPr lang="ru-RU" b="1" i="1" dirty="0"/>
              <a:t> типами </a:t>
            </a:r>
            <a:r>
              <a:rPr lang="ru-RU" b="1" i="1" dirty="0" err="1"/>
              <a:t>рослинності</a:t>
            </a:r>
            <a:r>
              <a:rPr lang="ru-RU" b="1" i="1" dirty="0"/>
              <a:t>. </a:t>
            </a:r>
            <a:r>
              <a:rPr lang="ru-RU" b="1" i="1" dirty="0" err="1"/>
              <a:t>Переважаючим</a:t>
            </a:r>
            <a:r>
              <a:rPr lang="ru-RU" b="1" i="1" dirty="0"/>
              <a:t> типом </a:t>
            </a:r>
            <a:r>
              <a:rPr lang="ru-RU" b="1" i="1" dirty="0" err="1"/>
              <a:t>рослинності</a:t>
            </a:r>
            <a:r>
              <a:rPr lang="ru-RU" b="1" i="1" dirty="0"/>
              <a:t> є </a:t>
            </a:r>
            <a:r>
              <a:rPr lang="ru-RU" b="1" i="1" dirty="0" err="1" smtClean="0"/>
              <a:t>лісовий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i="1" dirty="0"/>
              <a:t>	</a:t>
            </a:r>
            <a:r>
              <a:rPr lang="ru-RU" b="1" i="1" dirty="0" smtClean="0"/>
              <a:t> За </a:t>
            </a:r>
            <a:r>
              <a:rPr lang="ru-RU" b="1" i="1" dirty="0" err="1"/>
              <a:t>попередніми</a:t>
            </a:r>
            <a:r>
              <a:rPr lang="ru-RU" b="1" i="1" dirty="0"/>
              <a:t> </a:t>
            </a:r>
            <a:r>
              <a:rPr lang="ru-RU" b="1" i="1" dirty="0" err="1"/>
              <a:t>даними</a:t>
            </a:r>
            <a:r>
              <a:rPr lang="ru-RU" b="1" i="1" dirty="0"/>
              <a:t> тут </a:t>
            </a:r>
            <a:r>
              <a:rPr lang="ru-RU" b="1" i="1" dirty="0" err="1"/>
              <a:t>відмічено</a:t>
            </a:r>
            <a:r>
              <a:rPr lang="ru-RU" b="1" i="1" dirty="0"/>
              <a:t> </a:t>
            </a:r>
            <a:r>
              <a:rPr lang="ru-RU" b="1" i="1" dirty="0" err="1"/>
              <a:t>зростання</a:t>
            </a:r>
            <a:r>
              <a:rPr lang="ru-RU" b="1" i="1" dirty="0"/>
              <a:t> 220 </a:t>
            </a:r>
            <a:r>
              <a:rPr lang="ru-RU" b="1" i="1" dirty="0" err="1"/>
              <a:t>видів</a:t>
            </a:r>
            <a:r>
              <a:rPr lang="ru-RU" b="1" i="1" dirty="0"/>
              <a:t> </a:t>
            </a:r>
            <a:r>
              <a:rPr lang="ru-RU" b="1" i="1" dirty="0" err="1"/>
              <a:t>судинних</a:t>
            </a:r>
            <a:r>
              <a:rPr lang="ru-RU" b="1" i="1" dirty="0"/>
              <a:t> </a:t>
            </a:r>
            <a:r>
              <a:rPr lang="ru-RU" b="1" i="1" dirty="0" err="1"/>
              <a:t>рослин</a:t>
            </a:r>
            <a:r>
              <a:rPr lang="ru-RU" b="1" i="1" dirty="0"/>
              <a:t>, з них до </a:t>
            </a:r>
            <a:r>
              <a:rPr lang="ru-RU" b="1" i="1" dirty="0" err="1"/>
              <a:t>Червоної</a:t>
            </a:r>
            <a:r>
              <a:rPr lang="ru-RU" b="1" i="1" dirty="0"/>
              <a:t> книги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віднесено</a:t>
            </a:r>
            <a:r>
              <a:rPr lang="ru-RU" b="1" i="1" dirty="0"/>
              <a:t> </a:t>
            </a:r>
            <a:r>
              <a:rPr lang="ru-RU" b="1" i="1" dirty="0" err="1"/>
              <a:t>водяний</a:t>
            </a:r>
            <a:r>
              <a:rPr lang="ru-RU" b="1" i="1" dirty="0"/>
              <a:t> </a:t>
            </a:r>
            <a:r>
              <a:rPr lang="ru-RU" b="1" i="1" dirty="0" err="1"/>
              <a:t>горіх</a:t>
            </a:r>
            <a:r>
              <a:rPr lang="ru-RU" b="1" i="1" dirty="0"/>
              <a:t> </a:t>
            </a:r>
            <a:r>
              <a:rPr lang="ru-RU" b="1" i="1" dirty="0" err="1"/>
              <a:t>плаваючий</a:t>
            </a:r>
            <a:r>
              <a:rPr lang="ru-RU" b="1" i="1" dirty="0"/>
              <a:t>, </a:t>
            </a:r>
            <a:r>
              <a:rPr lang="ru-RU" b="1" i="1" dirty="0" err="1"/>
              <a:t>сальвінію</a:t>
            </a:r>
            <a:r>
              <a:rPr lang="ru-RU" b="1" i="1" dirty="0"/>
              <a:t> </a:t>
            </a:r>
            <a:r>
              <a:rPr lang="ru-RU" b="1" i="1" dirty="0" err="1"/>
              <a:t>плаваючу</a:t>
            </a:r>
            <a:r>
              <a:rPr lang="ru-RU" b="1" i="1" dirty="0"/>
              <a:t>, </a:t>
            </a:r>
            <a:r>
              <a:rPr lang="ru-RU" b="1" i="1" dirty="0" err="1"/>
              <a:t>пальчатокорінник</a:t>
            </a:r>
            <a:r>
              <a:rPr lang="ru-RU" b="1" i="1" dirty="0"/>
              <a:t> </a:t>
            </a:r>
            <a:r>
              <a:rPr lang="ru-RU" b="1" i="1" dirty="0" err="1"/>
              <a:t>м'ясочервоний</a:t>
            </a:r>
            <a:r>
              <a:rPr lang="ru-RU" b="1" i="1" dirty="0"/>
              <a:t> та </a:t>
            </a:r>
            <a:r>
              <a:rPr lang="ru-RU" b="1" i="1" dirty="0" err="1"/>
              <a:t>травневий</a:t>
            </a:r>
            <a:r>
              <a:rPr lang="ru-RU" b="1" i="1" dirty="0"/>
              <a:t>. Два перших </a:t>
            </a:r>
            <a:r>
              <a:rPr lang="ru-RU" b="1" i="1" dirty="0" err="1"/>
              <a:t>види</a:t>
            </a:r>
            <a:r>
              <a:rPr lang="ru-RU" b="1" i="1" dirty="0"/>
              <a:t> </a:t>
            </a:r>
            <a:r>
              <a:rPr lang="ru-RU" b="1" i="1" dirty="0" err="1"/>
              <a:t>охороняються</a:t>
            </a:r>
            <a:r>
              <a:rPr lang="ru-RU" b="1" i="1" dirty="0"/>
              <a:t> </a:t>
            </a:r>
            <a:r>
              <a:rPr lang="ru-RU" b="1" i="1" dirty="0" err="1"/>
              <a:t>також</a:t>
            </a:r>
            <a:r>
              <a:rPr lang="ru-RU" b="1" i="1" dirty="0"/>
              <a:t> </a:t>
            </a:r>
            <a:r>
              <a:rPr lang="ru-RU" b="1" i="1" dirty="0" err="1"/>
              <a:t>згідно</a:t>
            </a:r>
            <a:r>
              <a:rPr lang="ru-RU" b="1" i="1" dirty="0"/>
              <a:t> з </a:t>
            </a:r>
            <a:r>
              <a:rPr lang="ru-RU" b="1" i="1" dirty="0" err="1"/>
              <a:t>Бернською</a:t>
            </a:r>
            <a:r>
              <a:rPr lang="ru-RU" b="1" i="1" dirty="0"/>
              <a:t> </a:t>
            </a:r>
            <a:r>
              <a:rPr lang="ru-RU" b="1" i="1" dirty="0" err="1"/>
              <a:t>конвенцією</a:t>
            </a:r>
            <a:r>
              <a:rPr lang="ru-RU" b="1" i="1" dirty="0"/>
              <a:t>. На </a:t>
            </a:r>
            <a:r>
              <a:rPr lang="ru-RU" b="1" i="1" dirty="0" err="1"/>
              <a:t>території</a:t>
            </a:r>
            <a:r>
              <a:rPr lang="ru-RU" b="1" i="1" dirty="0"/>
              <a:t> парку </a:t>
            </a:r>
            <a:r>
              <a:rPr lang="ru-RU" b="1" i="1" dirty="0" err="1"/>
              <a:t>відмічено</a:t>
            </a:r>
            <a:r>
              <a:rPr lang="ru-RU" b="1" i="1" dirty="0"/>
              <a:t> </a:t>
            </a:r>
            <a:r>
              <a:rPr lang="ru-RU" b="1" i="1" dirty="0" err="1"/>
              <a:t>наявність</a:t>
            </a:r>
            <a:r>
              <a:rPr lang="ru-RU" b="1" i="1" dirty="0"/>
              <a:t> 5 </a:t>
            </a:r>
            <a:r>
              <a:rPr lang="ru-RU" b="1" i="1" dirty="0" err="1"/>
              <a:t>водних</a:t>
            </a:r>
            <a:r>
              <a:rPr lang="ru-RU" b="1" i="1" dirty="0"/>
              <a:t> </a:t>
            </a:r>
            <a:r>
              <a:rPr lang="ru-RU" b="1" i="1" dirty="0" err="1"/>
              <a:t>рослинних</a:t>
            </a:r>
            <a:r>
              <a:rPr lang="ru-RU" b="1" i="1" dirty="0"/>
              <a:t> </a:t>
            </a:r>
            <a:r>
              <a:rPr lang="ru-RU" b="1" i="1" dirty="0" err="1"/>
              <a:t>угруповань</a:t>
            </a:r>
            <a:r>
              <a:rPr lang="ru-RU" b="1" i="1" dirty="0"/>
              <a:t>, </a:t>
            </a:r>
            <a:r>
              <a:rPr lang="ru-RU" b="1" i="1" dirty="0" err="1"/>
              <a:t>занесених</a:t>
            </a:r>
            <a:r>
              <a:rPr lang="ru-RU" b="1" i="1" dirty="0"/>
              <a:t> до </a:t>
            </a:r>
            <a:r>
              <a:rPr lang="ru-RU" b="1" i="1" dirty="0" err="1"/>
              <a:t>Зеленої</a:t>
            </a:r>
            <a:r>
              <a:rPr lang="ru-RU" b="1" i="1" dirty="0"/>
              <a:t> книги </a:t>
            </a:r>
            <a:r>
              <a:rPr lang="ru-RU" b="1" i="1" dirty="0" err="1"/>
              <a:t>України</a:t>
            </a:r>
            <a:r>
              <a:rPr lang="ru-RU" b="1" i="1" dirty="0"/>
              <a:t>: </a:t>
            </a:r>
            <a:r>
              <a:rPr lang="ru-RU" b="1" i="1" dirty="0" err="1"/>
              <a:t>формації</a:t>
            </a:r>
            <a:r>
              <a:rPr lang="ru-RU" b="1" i="1" dirty="0"/>
              <a:t> </a:t>
            </a:r>
            <a:r>
              <a:rPr lang="ru-RU" b="1" i="1" dirty="0" err="1"/>
              <a:t>глечиків</a:t>
            </a:r>
            <a:r>
              <a:rPr lang="ru-RU" b="1" i="1" dirty="0"/>
              <a:t> </a:t>
            </a:r>
            <a:r>
              <a:rPr lang="ru-RU" b="1" i="1" dirty="0" err="1"/>
              <a:t>жовтих</a:t>
            </a:r>
            <a:r>
              <a:rPr lang="ru-RU" b="1" i="1" dirty="0"/>
              <a:t>, </a:t>
            </a:r>
            <a:r>
              <a:rPr lang="ru-RU" b="1" i="1" dirty="0" err="1"/>
              <a:t>латаття</a:t>
            </a:r>
            <a:r>
              <a:rPr lang="ru-RU" b="1" i="1" dirty="0"/>
              <a:t> </a:t>
            </a:r>
            <a:r>
              <a:rPr lang="ru-RU" b="1" i="1" dirty="0" err="1"/>
              <a:t>білого</a:t>
            </a:r>
            <a:r>
              <a:rPr lang="ru-RU" b="1" i="1" dirty="0"/>
              <a:t>, </a:t>
            </a:r>
            <a:r>
              <a:rPr lang="ru-RU" b="1" i="1" dirty="0" err="1"/>
              <a:t>латаття</a:t>
            </a:r>
            <a:r>
              <a:rPr lang="ru-RU" b="1" i="1" dirty="0"/>
              <a:t> </a:t>
            </a:r>
            <a:r>
              <a:rPr lang="ru-RU" b="1" i="1" dirty="0" err="1"/>
              <a:t>сніжно-білого</a:t>
            </a:r>
            <a:r>
              <a:rPr lang="ru-RU" b="1" i="1" dirty="0"/>
              <a:t>, водяного </a:t>
            </a:r>
            <a:r>
              <a:rPr lang="ru-RU" b="1" i="1" dirty="0" err="1"/>
              <a:t>горіха</a:t>
            </a:r>
            <a:r>
              <a:rPr lang="ru-RU" b="1" i="1" dirty="0"/>
              <a:t> </a:t>
            </a:r>
            <a:r>
              <a:rPr lang="ru-RU" b="1" i="1" dirty="0" err="1"/>
              <a:t>плаваючого</a:t>
            </a:r>
            <a:r>
              <a:rPr lang="ru-RU" b="1" i="1" dirty="0"/>
              <a:t>, </a:t>
            </a:r>
            <a:r>
              <a:rPr lang="ru-RU" b="1" i="1" dirty="0" err="1"/>
              <a:t>сальвінії</a:t>
            </a:r>
            <a:r>
              <a:rPr lang="ru-RU" b="1" i="1" dirty="0"/>
              <a:t> </a:t>
            </a:r>
            <a:r>
              <a:rPr lang="ru-RU" b="1" i="1" dirty="0" err="1"/>
              <a:t>плаваючої</a:t>
            </a:r>
            <a:r>
              <a:rPr lang="ru-RU" b="1" i="1" dirty="0"/>
              <a:t>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6560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80" y="169756"/>
            <a:ext cx="3369815" cy="2527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01" y="259445"/>
            <a:ext cx="3390591" cy="2347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0" y="2936383"/>
            <a:ext cx="2840597" cy="3787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518" y="2821857"/>
            <a:ext cx="2302074" cy="4016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996" y="540912"/>
            <a:ext cx="1893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Водяний горіх плаваючий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11006" y="5306096"/>
            <a:ext cx="2871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/>
              <a:t>Пальчатокорінник</a:t>
            </a:r>
            <a:r>
              <a:rPr lang="uk-UA" sz="2000" dirty="0" smtClean="0"/>
              <a:t> </a:t>
            </a:r>
            <a:r>
              <a:rPr lang="uk-UA" sz="2000" dirty="0" err="1"/>
              <a:t>м'ясочервоний</a:t>
            </a:r>
            <a:r>
              <a:rPr lang="uk-UA" sz="20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2777" y="3593205"/>
            <a:ext cx="265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/>
              <a:t>П</a:t>
            </a:r>
            <a:r>
              <a:rPr lang="uk-UA" sz="2000" dirty="0" err="1" smtClean="0"/>
              <a:t>альчатокорінник</a:t>
            </a:r>
            <a:r>
              <a:rPr lang="uk-UA" sz="2000" dirty="0" smtClean="0"/>
              <a:t> травневий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93983" y="1745147"/>
            <a:ext cx="181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Сальвінія плаваюча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815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006" y="119130"/>
            <a:ext cx="8534400" cy="1507067"/>
          </a:xfrm>
        </p:spPr>
        <p:txBody>
          <a:bodyPr/>
          <a:lstStyle/>
          <a:p>
            <a:pPr algn="ctr"/>
            <a:r>
              <a:rPr lang="uk-UA" dirty="0" smtClean="0"/>
              <a:t>Фауна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2137893"/>
            <a:ext cx="11861441" cy="4004853"/>
          </a:xfrm>
        </p:spPr>
        <p:txBody>
          <a:bodyPr>
            <a:noAutofit/>
          </a:bodyPr>
          <a:lstStyle/>
          <a:p>
            <a:r>
              <a:rPr lang="uk-UA" sz="1800" b="1" i="1" dirty="0"/>
              <a:t>У парку мешкають 204 види хордових тварин: 30 видів риб, 9 — земноводних, 3 — плазунів, 143 — птахів та 19 — ссавців. Із рідкісних видів, занесених до Червоної книги України, тут </a:t>
            </a:r>
            <a:r>
              <a:rPr lang="uk-UA" sz="1800" b="1" i="1" dirty="0" err="1"/>
              <a:t>відмічено</a:t>
            </a:r>
            <a:r>
              <a:rPr lang="uk-UA" sz="1800" b="1" i="1" dirty="0"/>
              <a:t> 68 видів: дозорець-імператор, вусач мускусний, джміль пахучий, </a:t>
            </a:r>
            <a:r>
              <a:rPr lang="uk-UA" sz="1800" b="1" i="1" dirty="0" err="1"/>
              <a:t>кордулегастер</a:t>
            </a:r>
            <a:r>
              <a:rPr lang="uk-UA" sz="1800" b="1" i="1" dirty="0"/>
              <a:t> кільчастий, махаон, стерлядь, мідянка, пугач, лелека чорний, журавель сірий, змієїд, лунь степовий, горностай, видра річкова, норка європейська та ін. Із видів, занесених до Європейського червоного списку, у парку мешкають вовк, деркач, п'явка медична, коромисло лучне, </a:t>
            </a:r>
            <a:r>
              <a:rPr lang="uk-UA" sz="1800" b="1" i="1" dirty="0" err="1"/>
              <a:t>гноєїд</a:t>
            </a:r>
            <a:r>
              <a:rPr lang="uk-UA" sz="1800" b="1" i="1" dirty="0"/>
              <a:t> рогатий, мурашка руда лісова та ін., загалом 14 видів тварин.</a:t>
            </a:r>
          </a:p>
          <a:p>
            <a:endParaRPr lang="uk-UA" sz="1800" b="1" i="1" dirty="0"/>
          </a:p>
          <a:p>
            <a:r>
              <a:rPr lang="uk-UA" sz="1800" b="1" i="1" dirty="0"/>
              <a:t>На території парку мешкають також 42 види мисливських тварин, зокрема заєць сірий, бобер річковий, лисиця, </a:t>
            </a:r>
            <a:r>
              <a:rPr lang="uk-UA" sz="1800" b="1" i="1" dirty="0" err="1"/>
              <a:t>єнотовидний</a:t>
            </a:r>
            <a:r>
              <a:rPr lang="uk-UA" sz="1800" b="1" i="1" dirty="0"/>
              <a:t> собака, гуска сіра, гуска велика білолоба, </a:t>
            </a:r>
            <a:r>
              <a:rPr lang="uk-UA" sz="1800" b="1" i="1" dirty="0" err="1"/>
              <a:t>гуменник</a:t>
            </a:r>
            <a:r>
              <a:rPr lang="uk-UA" sz="1800" b="1" i="1" dirty="0"/>
              <a:t>, крижень, шилохвіст, свищ, куріпка сіра, перепел, лиска, курочка водяна, турухтан, чорниш, фіфі, перевізник, бекас, дупель та ін. Із видів, що підлягають особливій охороні згідно з Бернською конвенцією, на території парку </a:t>
            </a:r>
            <a:r>
              <a:rPr lang="uk-UA" sz="1800" b="1" i="1" dirty="0" err="1"/>
              <a:t>відмічено</a:t>
            </a:r>
            <a:r>
              <a:rPr lang="uk-UA" sz="1800" b="1" i="1" dirty="0"/>
              <a:t> мешкання 71 виду тварин: норець малий, бугай, </a:t>
            </a:r>
            <a:r>
              <a:rPr lang="uk-UA" sz="1800" b="1" i="1" dirty="0" err="1"/>
              <a:t>бугайчик</a:t>
            </a:r>
            <a:r>
              <a:rPr lang="uk-UA" sz="1800" b="1" i="1" dirty="0"/>
              <a:t>, шуліка чорний, канюк звичайний, чапля велика біла, рибалочка, бджолоїдка звичайна, одуд, ремез, щиглик, </a:t>
            </a:r>
            <a:r>
              <a:rPr lang="uk-UA" sz="1800" b="1" i="1" dirty="0" err="1"/>
              <a:t>кумка</a:t>
            </a:r>
            <a:r>
              <a:rPr lang="uk-UA" sz="1800" b="1" i="1" dirty="0"/>
              <a:t> </a:t>
            </a:r>
            <a:r>
              <a:rPr lang="uk-UA" sz="1800" b="1" i="1" dirty="0" err="1"/>
              <a:t>червоночерева</a:t>
            </a:r>
            <a:r>
              <a:rPr lang="uk-UA" sz="1800" b="1" i="1" dirty="0"/>
              <a:t>, ропуха зелена, квакша звичайна та ін.</a:t>
            </a:r>
          </a:p>
        </p:txBody>
      </p:sp>
    </p:spTree>
    <p:extLst>
      <p:ext uri="{BB962C8B-B14F-4D97-AF65-F5344CB8AC3E}">
        <p14:creationId xmlns:p14="http://schemas.microsoft.com/office/powerpoint/2010/main" val="24439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7" y="367124"/>
            <a:ext cx="3733129" cy="2802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7" y="4050047"/>
            <a:ext cx="3973669" cy="2649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625" y="287314"/>
            <a:ext cx="4422551" cy="2961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483" y="3629867"/>
            <a:ext cx="3880834" cy="291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5556" y="940158"/>
            <a:ext cx="221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/>
              <a:t>Кордулегастер</a:t>
            </a:r>
            <a:r>
              <a:rPr lang="uk-UA" sz="2000" dirty="0" smtClean="0"/>
              <a:t> </a:t>
            </a:r>
            <a:r>
              <a:rPr lang="uk-UA" sz="2000" dirty="0"/>
              <a:t>кільчастий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6096" y="4443211"/>
            <a:ext cx="197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Норка європейська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85291" y="2337741"/>
            <a:ext cx="200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Ропуха зелена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7818" y="5690307"/>
            <a:ext cx="188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Канюк звичайний</a:t>
            </a:r>
            <a:endParaRPr lang="uk-UA" sz="2000" dirty="0"/>
          </a:p>
        </p:txBody>
      </p:sp>
      <p:sp>
        <p:nvSpPr>
          <p:cNvPr id="13" name="Багетная рамка 12">
            <a:hlinkClick r:id="rId6" action="ppaction://hlinksldjump"/>
          </p:cNvPr>
          <p:cNvSpPr/>
          <p:nvPr/>
        </p:nvSpPr>
        <p:spPr>
          <a:xfrm>
            <a:off x="90153" y="5483167"/>
            <a:ext cx="244698" cy="41427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74" y="327455"/>
            <a:ext cx="10790864" cy="1507067"/>
          </a:xfrm>
        </p:spPr>
        <p:txBody>
          <a:bodyPr>
            <a:normAutofit fontScale="90000"/>
          </a:bodyPr>
          <a:lstStyle/>
          <a:p>
            <a:r>
              <a:rPr lang="uk-UA" dirty="0"/>
              <a:t>Ічнянський національний природний парк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342" y="3999864"/>
            <a:ext cx="11568706" cy="246485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розташований </a:t>
            </a:r>
            <a:r>
              <a:rPr lang="uk-UA" b="1" i="1" dirty="0"/>
              <a:t>неподалік від міста </a:t>
            </a:r>
            <a:r>
              <a:rPr lang="uk-UA" b="1" i="1" dirty="0" err="1" smtClean="0"/>
              <a:t>І́чня</a:t>
            </a:r>
            <a:r>
              <a:rPr lang="uk-UA" b="1" i="1" dirty="0" smtClean="0"/>
              <a:t> </a:t>
            </a:r>
            <a:r>
              <a:rPr lang="uk-UA" b="1" i="1" dirty="0"/>
              <a:t>Чернігівської області, у верхів'ї річки </a:t>
            </a:r>
            <a:r>
              <a:rPr lang="uk-UA" b="1" i="1" dirty="0" smtClean="0"/>
              <a:t>Удай</a:t>
            </a:r>
            <a:r>
              <a:rPr lang="uk-UA" b="1" i="1" dirty="0"/>
              <a:t>;</a:t>
            </a:r>
            <a:endParaRPr lang="uk-UA" b="1" i="1" dirty="0" smtClean="0"/>
          </a:p>
          <a:p>
            <a:r>
              <a:rPr lang="ru-RU" b="1" i="1" dirty="0"/>
              <a:t>створено за Указом Президента </a:t>
            </a:r>
            <a:r>
              <a:rPr lang="ru-RU" b="1" i="1" dirty="0" err="1"/>
              <a:t>України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21 </a:t>
            </a:r>
            <a:r>
              <a:rPr lang="ru-RU" b="1" i="1" dirty="0" err="1"/>
              <a:t>квітня</a:t>
            </a:r>
            <a:r>
              <a:rPr lang="ru-RU" b="1" i="1" dirty="0"/>
              <a:t> 2004 року № 464[1]. </a:t>
            </a:r>
            <a:r>
              <a:rPr lang="ru-RU" b="1" i="1" dirty="0" err="1"/>
              <a:t>Загальна</a:t>
            </a:r>
            <a:r>
              <a:rPr lang="ru-RU" b="1" i="1" dirty="0"/>
              <a:t> </a:t>
            </a:r>
            <a:r>
              <a:rPr lang="ru-RU" b="1" i="1" dirty="0" err="1" smtClean="0"/>
              <a:t>площа</a:t>
            </a:r>
            <a:r>
              <a:rPr lang="ru-RU" b="1" i="1" dirty="0" smtClean="0"/>
              <a:t> </a:t>
            </a:r>
            <a:r>
              <a:rPr lang="ru-RU" b="1" i="1" dirty="0"/>
              <a:t>парку становить 9665,8 </a:t>
            </a:r>
            <a:r>
              <a:rPr lang="ru-RU" b="1" i="1" dirty="0" smtClean="0"/>
              <a:t>га;</a:t>
            </a:r>
          </a:p>
          <a:p>
            <a:r>
              <a:rPr lang="ru-RU" b="1" i="1" dirty="0" err="1" smtClean="0"/>
              <a:t>територія</a:t>
            </a:r>
            <a:r>
              <a:rPr lang="ru-RU" b="1" i="1" dirty="0" smtClean="0"/>
              <a:t> </a:t>
            </a:r>
            <a:r>
              <a:rPr lang="ru-RU" b="1" i="1" dirty="0"/>
              <a:t>парку </a:t>
            </a:r>
            <a:r>
              <a:rPr lang="ru-RU" b="1" i="1" dirty="0" err="1"/>
              <a:t>складена</a:t>
            </a:r>
            <a:r>
              <a:rPr lang="ru-RU" b="1" i="1" dirty="0"/>
              <a:t> </a:t>
            </a:r>
            <a:r>
              <a:rPr lang="ru-RU" b="1" i="1" dirty="0" err="1"/>
              <a:t>переважно</a:t>
            </a:r>
            <a:r>
              <a:rPr lang="ru-RU" b="1" i="1" dirty="0"/>
              <a:t> </a:t>
            </a:r>
            <a:r>
              <a:rPr lang="ru-RU" b="1" i="1" dirty="0" err="1"/>
              <a:t>осадовими</a:t>
            </a:r>
            <a:r>
              <a:rPr lang="ru-RU" b="1" i="1" dirty="0"/>
              <a:t> породами неогенового </a:t>
            </a:r>
            <a:r>
              <a:rPr lang="ru-RU" b="1" i="1" dirty="0" err="1"/>
              <a:t>віку</a:t>
            </a:r>
            <a:r>
              <a:rPr lang="ru-RU" b="1" i="1" dirty="0"/>
              <a:t>, </a:t>
            </a:r>
            <a:r>
              <a:rPr lang="ru-RU" b="1" i="1" dirty="0" err="1"/>
              <a:t>представленими</a:t>
            </a:r>
            <a:r>
              <a:rPr lang="ru-RU" b="1" i="1" dirty="0"/>
              <a:t> </a:t>
            </a:r>
            <a:r>
              <a:rPr lang="ru-RU" b="1" i="1" dirty="0" err="1"/>
              <a:t>пісками</a:t>
            </a:r>
            <a:r>
              <a:rPr lang="ru-RU" b="1" i="1" dirty="0"/>
              <a:t> та глинами. </a:t>
            </a:r>
            <a:r>
              <a:rPr lang="ru-RU" b="1" i="1" dirty="0" err="1"/>
              <a:t>Трапляються</a:t>
            </a:r>
            <a:r>
              <a:rPr lang="ru-RU" b="1" i="1" dirty="0"/>
              <a:t> </a:t>
            </a:r>
            <a:r>
              <a:rPr lang="ru-RU" b="1" i="1" dirty="0" err="1"/>
              <a:t>чорноземні</a:t>
            </a:r>
            <a:r>
              <a:rPr lang="ru-RU" b="1" i="1" dirty="0"/>
              <a:t> та </a:t>
            </a:r>
            <a:r>
              <a:rPr lang="ru-RU" b="1" i="1" dirty="0" err="1"/>
              <a:t>підзолисті</a:t>
            </a:r>
            <a:r>
              <a:rPr lang="ru-RU" b="1" i="1" dirty="0"/>
              <a:t> </a:t>
            </a:r>
            <a:r>
              <a:rPr lang="ru-RU" b="1" i="1" dirty="0" err="1"/>
              <a:t>ґрунти</a:t>
            </a:r>
            <a:r>
              <a:rPr lang="ru-RU" b="1" i="1" dirty="0"/>
              <a:t>.</a:t>
            </a:r>
            <a:endParaRPr lang="uk-UA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447" y="1080988"/>
            <a:ext cx="3891835" cy="291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</TotalTime>
  <Words>444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Національні Природні парки Чернігівської області</vt:lpstr>
      <vt:lpstr>Зміст</vt:lpstr>
      <vt:lpstr>Мезинський національний природний парк</vt:lpstr>
      <vt:lpstr>Презентация PowerPoint</vt:lpstr>
      <vt:lpstr>Флора</vt:lpstr>
      <vt:lpstr>Презентация PowerPoint</vt:lpstr>
      <vt:lpstr>Фауна</vt:lpstr>
      <vt:lpstr>Презентация PowerPoint</vt:lpstr>
      <vt:lpstr>Ічнянський національний природний парк </vt:lpstr>
      <vt:lpstr>Рослинність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Національні Природні парки Чернігівської області</dc:title>
  <dc:creator>Marina_</dc:creator>
  <cp:lastModifiedBy>Marina_</cp:lastModifiedBy>
  <cp:revision>7</cp:revision>
  <dcterms:created xsi:type="dcterms:W3CDTF">2014-04-21T10:09:50Z</dcterms:created>
  <dcterms:modified xsi:type="dcterms:W3CDTF">2014-04-21T11:13:40Z</dcterms:modified>
</cp:coreProperties>
</file>