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9" r:id="rId4"/>
    <p:sldId id="263" r:id="rId5"/>
    <p:sldId id="262" r:id="rId6"/>
    <p:sldId id="256" r:id="rId7"/>
    <p:sldId id="266" r:id="rId8"/>
    <p:sldId id="265" r:id="rId9"/>
    <p:sldId id="267" r:id="rId10"/>
    <p:sldId id="268" r:id="rId11"/>
    <p:sldId id="257" r:id="rId12"/>
    <p:sldId id="258" r:id="rId13"/>
    <p:sldId id="2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66" d="100"/>
          <a:sy n="66" d="100"/>
        </p:scale>
        <p:origin x="-151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B52F-CE6B-44EC-868A-282741DE37BF}" type="datetimeFigureOut">
              <a:rPr lang="uk-UA" smtClean="0"/>
              <a:t>05.03.2015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6A4C-9DB5-4118-9AE3-8B704C89A7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B52F-CE6B-44EC-868A-282741DE37BF}" type="datetimeFigureOut">
              <a:rPr lang="uk-UA" smtClean="0"/>
              <a:t>05.03.2015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6A4C-9DB5-4118-9AE3-8B704C89A7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B52F-CE6B-44EC-868A-282741DE37BF}" type="datetimeFigureOut">
              <a:rPr lang="uk-UA" smtClean="0"/>
              <a:t>05.03.2015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6A4C-9DB5-4118-9AE3-8B704C89A7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B52F-CE6B-44EC-868A-282741DE37BF}" type="datetimeFigureOut">
              <a:rPr lang="uk-UA" smtClean="0"/>
              <a:t>05.03.2015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6A4C-9DB5-4118-9AE3-8B704C89A7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B52F-CE6B-44EC-868A-282741DE37BF}" type="datetimeFigureOut">
              <a:rPr lang="uk-UA" smtClean="0"/>
              <a:t>05.03.2015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6A4C-9DB5-4118-9AE3-8B704C89A7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B52F-CE6B-44EC-868A-282741DE37BF}" type="datetimeFigureOut">
              <a:rPr lang="uk-UA" smtClean="0"/>
              <a:t>05.03.2015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6A4C-9DB5-4118-9AE3-8B704C89A7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B52F-CE6B-44EC-868A-282741DE37BF}" type="datetimeFigureOut">
              <a:rPr lang="uk-UA" smtClean="0"/>
              <a:t>05.03.2015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6A4C-9DB5-4118-9AE3-8B704C89A7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B52F-CE6B-44EC-868A-282741DE37BF}" type="datetimeFigureOut">
              <a:rPr lang="uk-UA" smtClean="0"/>
              <a:t>05.03.2015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6A4C-9DB5-4118-9AE3-8B704C89A7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B52F-CE6B-44EC-868A-282741DE37BF}" type="datetimeFigureOut">
              <a:rPr lang="uk-UA" smtClean="0"/>
              <a:t>05.03.2015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6A4C-9DB5-4118-9AE3-8B704C89A7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B52F-CE6B-44EC-868A-282741DE37BF}" type="datetimeFigureOut">
              <a:rPr lang="uk-UA" smtClean="0"/>
              <a:t>05.03.2015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6A4C-9DB5-4118-9AE3-8B704C89A7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B52F-CE6B-44EC-868A-282741DE37BF}" type="datetimeFigureOut">
              <a:rPr lang="uk-UA" smtClean="0"/>
              <a:t>05.03.2015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6A4C-9DB5-4118-9AE3-8B704C89A7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5B52F-CE6B-44EC-868A-282741DE37BF}" type="datetimeFigureOut">
              <a:rPr lang="uk-UA" smtClean="0"/>
              <a:t>05.03.2015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E6A4C-9DB5-4118-9AE3-8B704C89A7A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36912"/>
            <a:ext cx="7772400" cy="1124744"/>
          </a:xfrm>
        </p:spPr>
        <p:txBody>
          <a:bodyPr>
            <a:noAutofit/>
          </a:bodyPr>
          <a:lstStyle/>
          <a:p>
            <a:r>
              <a:rPr lang="uk-UA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Японія</a:t>
            </a:r>
            <a:endParaRPr lang="uk-UA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На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зовнішньополітичній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арені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Японія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прагне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налагоджувати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рівноправні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та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взаємовигідні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відносини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з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усіма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країнами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світу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.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Її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головним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стратегічним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партнером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упродовж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усіх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повоєнних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років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залишаються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США</a:t>
            </a:r>
          </a:p>
          <a:p>
            <a:endParaRPr lang="ru-RU" sz="2800" dirty="0"/>
          </a:p>
          <a:p>
            <a:pPr>
              <a:buNone/>
            </a:pP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166" t="13360" r="9748" b="30955"/>
          <a:stretch>
            <a:fillRect/>
          </a:stretch>
        </p:blipFill>
        <p:spPr bwMode="auto">
          <a:xfrm>
            <a:off x="0" y="620688"/>
            <a:ext cx="9144000" cy="426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5693" t="11438" r="24460" b="13751"/>
          <a:stretch>
            <a:fillRect/>
          </a:stretch>
        </p:blipFill>
        <p:spPr bwMode="auto">
          <a:xfrm>
            <a:off x="899592" y="-1"/>
            <a:ext cx="6497054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Досягнення</a:t>
            </a:r>
            <a:endParaRPr lang="uk-UA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352928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1953 р.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 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Японія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досягла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довоєнного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економічного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рівня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до 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70-х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років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Японії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вдалося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утвердитися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в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ролі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могутньої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промислової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держави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;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1952—1963 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рр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.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її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 ВНП 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майже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потроївся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і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характеризувався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щорічним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приростом у 9 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%.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301006"/>
          </a:xfrm>
        </p:spPr>
        <p:txBody>
          <a:bodyPr>
            <a:noAutofit/>
          </a:bodyPr>
          <a:lstStyle/>
          <a:p>
            <a:r>
              <a:rPr lang="ru-RU" sz="5400" b="1" dirty="0" err="1" smtClean="0">
                <a:latin typeface="Gabriola" panose="04040605051002020D02" pitchFamily="82" charset="0"/>
              </a:rPr>
              <a:t>Повоєнне</a:t>
            </a:r>
            <a:r>
              <a:rPr lang="ru-RU" sz="5400" b="1" dirty="0" smtClean="0">
                <a:latin typeface="Gabriola" panose="04040605051002020D02" pitchFamily="82" charset="0"/>
              </a:rPr>
              <a:t> </a:t>
            </a:r>
            <a:r>
              <a:rPr lang="ru-RU" sz="5400" b="1" dirty="0" err="1">
                <a:latin typeface="Gabriola" panose="04040605051002020D02" pitchFamily="82" charset="0"/>
              </a:rPr>
              <a:t>реформування</a:t>
            </a:r>
            <a:r>
              <a:rPr lang="ru-RU" sz="5400" b="1" dirty="0">
                <a:latin typeface="Gabriola" panose="04040605051002020D02" pitchFamily="82" charset="0"/>
              </a:rPr>
              <a:t> </a:t>
            </a:r>
            <a:r>
              <a:rPr lang="ru-RU" sz="5400" b="1" dirty="0" err="1" smtClean="0">
                <a:latin typeface="Gabriola" panose="04040605051002020D02" pitchFamily="82" charset="0"/>
              </a:rPr>
              <a:t>країни</a:t>
            </a:r>
            <a:r>
              <a:rPr lang="ru-RU" sz="6600" b="1" dirty="0">
                <a:latin typeface="Gabriola" panose="04040605051002020D02" pitchFamily="82" charset="0"/>
              </a:rPr>
              <a:t/>
            </a:r>
            <a:br>
              <a:rPr lang="ru-RU" sz="6600" b="1" dirty="0">
                <a:latin typeface="Gabriola" panose="04040605051002020D02" pitchFamily="82" charset="0"/>
              </a:rPr>
            </a:br>
            <a:endParaRPr lang="uk-UA" sz="6600" b="1" dirty="0">
              <a:latin typeface="Gabriola" panose="04040605051002020D02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9367" y="924181"/>
            <a:ext cx="8964488" cy="59492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b="1" dirty="0" smtClean="0">
                <a:latin typeface="Gabriola" panose="04040605051002020D02" pitchFamily="82" charset="0"/>
              </a:rPr>
              <a:t>Підписання </a:t>
            </a:r>
            <a:r>
              <a:rPr lang="uk-UA" sz="3600" b="1" dirty="0">
                <a:latin typeface="Gabriola" panose="04040605051002020D02" pitchFamily="82" charset="0"/>
              </a:rPr>
              <a:t>Акта про безумовну капітуляцію Японії </a:t>
            </a:r>
            <a:endParaRPr lang="uk-UA" sz="3600" b="1" dirty="0" smtClean="0"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r>
              <a:rPr lang="uk-UA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2</a:t>
            </a: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вересня 1945 р. </a:t>
            </a:r>
            <a:r>
              <a:rPr lang="uk-UA" sz="3600" b="1" dirty="0" smtClean="0">
                <a:latin typeface="Gabriola" panose="04040605051002020D02" pitchFamily="82" charset="0"/>
              </a:rPr>
              <a:t>- окупація американськими військами (очолював </a:t>
            </a:r>
            <a:r>
              <a:rPr lang="uk-UA" sz="3600" b="1" dirty="0" err="1" smtClean="0">
                <a:latin typeface="Gabriola" panose="04040605051002020D02" pitchFamily="82" charset="0"/>
              </a:rPr>
              <a:t>Макартур</a:t>
            </a:r>
            <a:r>
              <a:rPr lang="uk-UA" sz="3600" b="1" dirty="0" smtClean="0">
                <a:latin typeface="Gabriola" panose="04040605051002020D02" pitchFamily="82" charset="0"/>
              </a:rPr>
              <a:t>)</a:t>
            </a:r>
          </a:p>
          <a:p>
            <a:pPr marL="0" indent="0">
              <a:buNone/>
            </a:pPr>
            <a:endParaRPr lang="uk-UA" sz="2400" dirty="0" smtClean="0"/>
          </a:p>
          <a:p>
            <a:pPr marL="0" indent="0">
              <a:buNone/>
            </a:pPr>
            <a:endParaRPr lang="uk-UA" sz="2400" dirty="0" smtClean="0"/>
          </a:p>
          <a:p>
            <a:pPr marL="0" indent="0">
              <a:buNone/>
            </a:pPr>
            <a:endParaRPr lang="uk-UA" sz="2400" dirty="0" smtClean="0"/>
          </a:p>
          <a:p>
            <a:pPr marL="0" indent="0">
              <a:buNone/>
            </a:pPr>
            <a:endParaRPr lang="uk-UA" sz="2400" dirty="0" smtClean="0"/>
          </a:p>
          <a:p>
            <a:r>
              <a:rPr lang="uk-UA" sz="2800" b="1" dirty="0" smtClean="0">
                <a:latin typeface="Gabriola" panose="04040605051002020D02" pitchFamily="82" charset="0"/>
              </a:rPr>
              <a:t>ліквідація </a:t>
            </a:r>
            <a:r>
              <a:rPr lang="uk-UA" sz="2800" b="1" dirty="0">
                <a:latin typeface="Gabriola" panose="04040605051002020D02" pitchFamily="82" charset="0"/>
              </a:rPr>
              <a:t>японського </a:t>
            </a:r>
            <a:r>
              <a:rPr lang="uk-UA" sz="2800" b="1" dirty="0" smtClean="0">
                <a:latin typeface="Gabriola" panose="04040605051002020D02" pitchFamily="82" charset="0"/>
              </a:rPr>
              <a:t>мілітаризму; </a:t>
            </a:r>
            <a:endParaRPr lang="uk-UA" sz="2800" b="1" dirty="0" smtClean="0">
              <a:latin typeface="Gabriola" panose="04040605051002020D02" pitchFamily="82" charset="0"/>
            </a:endParaRPr>
          </a:p>
          <a:p>
            <a:r>
              <a:rPr lang="uk-UA" sz="2800" b="1" dirty="0" smtClean="0">
                <a:latin typeface="Gabriola" panose="04040605051002020D02" pitchFamily="82" charset="0"/>
              </a:rPr>
              <a:t>імператор </a:t>
            </a:r>
            <a:r>
              <a:rPr lang="uk-UA" sz="2800" b="1" dirty="0" smtClean="0">
                <a:latin typeface="Gabriola" panose="04040605051002020D02" pitchFamily="82" charset="0"/>
              </a:rPr>
              <a:t>- </a:t>
            </a:r>
            <a:r>
              <a:rPr lang="uk-UA" sz="2800" b="1" dirty="0">
                <a:latin typeface="Gabriola" panose="04040605051002020D02" pitchFamily="82" charset="0"/>
              </a:rPr>
              <a:t>«</a:t>
            </a:r>
            <a:r>
              <a:rPr lang="uk-UA" sz="2800" b="1" dirty="0" smtClean="0">
                <a:latin typeface="Gabriola" panose="04040605051002020D02" pitchFamily="82" charset="0"/>
              </a:rPr>
              <a:t>символ </a:t>
            </a:r>
            <a:r>
              <a:rPr lang="uk-UA" sz="2800" b="1" dirty="0">
                <a:latin typeface="Gabriola" panose="04040605051002020D02" pitchFamily="82" charset="0"/>
              </a:rPr>
              <a:t>держави та єдності нації</a:t>
            </a:r>
            <a:r>
              <a:rPr lang="uk-UA" sz="2400" dirty="0" smtClean="0"/>
              <a:t>»;</a:t>
            </a:r>
          </a:p>
          <a:p>
            <a:r>
              <a:rPr lang="uk-UA" sz="2800" b="1" dirty="0">
                <a:latin typeface="Gabriola" panose="04040605051002020D02" pitchFamily="82" charset="0"/>
              </a:rPr>
              <a:t>буржуазно-демократичний </a:t>
            </a:r>
            <a:r>
              <a:rPr lang="uk-UA" sz="2800" b="1" dirty="0" smtClean="0">
                <a:latin typeface="Gabriola" panose="04040605051002020D02" pitchFamily="82" charset="0"/>
              </a:rPr>
              <a:t>розвиток.</a:t>
            </a:r>
            <a:endParaRPr lang="uk-UA" sz="2800" dirty="0"/>
          </a:p>
        </p:txBody>
      </p:sp>
      <p:pic>
        <p:nvPicPr>
          <p:cNvPr id="6" name="Picture 2" descr="C:\Users\HP\Desktop\Японія\300px-Macarthur_hirohi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80683"/>
            <a:ext cx="3382430" cy="4171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HP\Desktop\Японія\ray_ban_Douglas_MacArth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686565"/>
            <a:ext cx="5796136" cy="3864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err="1" smtClean="0">
                <a:latin typeface="Gabriola" panose="04040605051002020D02" pitchFamily="82" charset="0"/>
              </a:rPr>
              <a:t>Конститу</a:t>
            </a:r>
            <a:r>
              <a:rPr lang="uk-UA" sz="6000" b="1" dirty="0" err="1" smtClean="0">
                <a:latin typeface="Gabriola" panose="04040605051002020D02" pitchFamily="82" charset="0"/>
              </a:rPr>
              <a:t>ція</a:t>
            </a:r>
            <a:r>
              <a:rPr lang="uk-UA" sz="6000" b="1" dirty="0" smtClean="0">
                <a:latin typeface="Gabriola" panose="04040605051002020D02" pitchFamily="82" charset="0"/>
              </a:rPr>
              <a:t> 1947</a:t>
            </a:r>
            <a:endParaRPr lang="ru-RU" sz="6000" b="1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04864"/>
            <a:ext cx="4536504" cy="3672408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latin typeface="Gabriola" panose="04040605051002020D02" pitchFamily="82" charset="0"/>
              </a:rPr>
              <a:t>Конституція набула </a:t>
            </a:r>
            <a:r>
              <a:rPr lang="uk-UA" b="1" dirty="0">
                <a:latin typeface="Gabriola" panose="04040605051002020D02" pitchFamily="82" charset="0"/>
              </a:rPr>
              <a:t>чинності </a:t>
            </a:r>
            <a:r>
              <a:rPr lang="uk-UA" b="1" dirty="0" smtClean="0">
                <a:latin typeface="Gabriola" panose="04040605051002020D02" pitchFamily="82" charset="0"/>
              </a:rPr>
              <a:t>з:  </a:t>
            </a:r>
            <a:r>
              <a:rPr lang="uk-UA" sz="4400" b="1" dirty="0">
                <a:solidFill>
                  <a:srgbClr val="FF0000"/>
                </a:solidFill>
                <a:latin typeface="Gabriola" panose="04040605051002020D02" pitchFamily="82" charset="0"/>
              </a:rPr>
              <a:t>3 травня 1947 </a:t>
            </a:r>
            <a:r>
              <a:rPr lang="en-US" sz="4400" b="1" dirty="0">
                <a:solidFill>
                  <a:srgbClr val="FF0000"/>
                </a:solidFill>
                <a:latin typeface="Gabriola" panose="04040605051002020D02" pitchFamily="82" charset="0"/>
              </a:rPr>
              <a:t>p</a:t>
            </a:r>
            <a:r>
              <a:rPr lang="uk-UA" sz="44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.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5049924" y="1268760"/>
            <a:ext cx="3528392" cy="5328592"/>
            <a:chOff x="611560" y="1682425"/>
            <a:chExt cx="3312368" cy="517557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1682425"/>
              <a:ext cx="3312368" cy="517557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11560" y="1700808"/>
              <a:ext cx="33123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/>
                <a:t>Первая страница оригинального экземпляра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186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938"/>
            <a:ext cx="9036496" cy="61182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А</a:t>
            </a:r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грарна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реформа</a:t>
            </a:r>
          </a:p>
          <a:p>
            <a:pPr marL="0" indent="0" algn="ctr">
              <a:buNone/>
            </a:pPr>
            <a:r>
              <a:rPr lang="ru-RU" sz="2400" dirty="0" smtClean="0"/>
              <a:t>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1946-1949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– </a:t>
            </a:r>
          </a:p>
          <a:p>
            <a:pPr marL="0" indent="0" algn="ctr">
              <a:buNone/>
            </a:pPr>
            <a:r>
              <a:rPr lang="ru-RU" b="1" dirty="0" err="1" smtClean="0">
                <a:latin typeface="Gabriola" panose="04040605051002020D02" pitchFamily="82" charset="0"/>
              </a:rPr>
              <a:t>ліквідовано</a:t>
            </a:r>
            <a:r>
              <a:rPr lang="ru-RU" b="1" dirty="0" smtClean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поміщицьке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землеволодіння</a:t>
            </a:r>
            <a:r>
              <a:rPr lang="ru-RU" b="1" dirty="0">
                <a:latin typeface="Gabriola" panose="04040605051002020D02" pitchFamily="82" charset="0"/>
              </a:rPr>
              <a:t>. Держава </a:t>
            </a:r>
            <a:r>
              <a:rPr lang="ru-RU" b="1" dirty="0" err="1">
                <a:latin typeface="Gabriola" panose="04040605051002020D02" pitchFamily="82" charset="0"/>
              </a:rPr>
              <a:t>викупила</a:t>
            </a:r>
            <a:r>
              <a:rPr lang="ru-RU" b="1" dirty="0">
                <a:latin typeface="Gabriola" panose="04040605051002020D02" pitchFamily="82" charset="0"/>
              </a:rPr>
              <a:t> в </a:t>
            </a:r>
            <a:r>
              <a:rPr lang="ru-RU" b="1" dirty="0" err="1">
                <a:latin typeface="Gabriola" panose="04040605051002020D02" pitchFamily="82" charset="0"/>
              </a:rPr>
              <a:t>багатіїв</a:t>
            </a:r>
            <a:r>
              <a:rPr lang="ru-RU" b="1" dirty="0">
                <a:latin typeface="Gabriola" panose="04040605051002020D02" pitchFamily="82" charset="0"/>
              </a:rPr>
              <a:t> і продала селянам 80 % </a:t>
            </a:r>
            <a:r>
              <a:rPr lang="ru-RU" b="1" dirty="0" err="1">
                <a:latin typeface="Gabriola" panose="04040605051002020D02" pitchFamily="82" charset="0"/>
              </a:rPr>
              <a:t>усіх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err="1" smtClean="0">
                <a:latin typeface="Gabriola" panose="04040605051002020D02" pitchFamily="82" charset="0"/>
              </a:rPr>
              <a:t>сільськогосподарських</a:t>
            </a:r>
            <a:r>
              <a:rPr lang="ru-RU" b="1" dirty="0" smtClean="0">
                <a:latin typeface="Gabriola" panose="04040605051002020D02" pitchFamily="82" charset="0"/>
              </a:rPr>
              <a:t>  </a:t>
            </a:r>
            <a:r>
              <a:rPr lang="ru-RU" b="1" dirty="0" err="1" smtClean="0">
                <a:latin typeface="Gabriola" panose="04040605051002020D02" pitchFamily="82" charset="0"/>
              </a:rPr>
              <a:t>угідь</a:t>
            </a:r>
            <a:r>
              <a:rPr lang="ru-RU" b="1" dirty="0" smtClean="0">
                <a:latin typeface="Gabriola" panose="04040605051002020D02" pitchFamily="82" charset="0"/>
              </a:rPr>
              <a:t> =</a:t>
            </a:r>
            <a:r>
              <a:rPr lang="en-US" b="1" dirty="0" smtClean="0">
                <a:latin typeface="Gabriola" panose="04040605051002020D02" pitchFamily="82" charset="0"/>
              </a:rPr>
              <a:t>&gt; </a:t>
            </a:r>
            <a:r>
              <a:rPr lang="ru-RU" b="1" dirty="0" err="1" smtClean="0">
                <a:latin typeface="Gabriola" panose="04040605051002020D02" pitchFamily="82" charset="0"/>
              </a:rPr>
              <a:t>збільшився</a:t>
            </a:r>
            <a:r>
              <a:rPr lang="ru-RU" b="1" dirty="0" smtClean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внутрішній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ринок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Японії</a:t>
            </a:r>
            <a:r>
              <a:rPr lang="ru-RU" b="1" dirty="0">
                <a:latin typeface="Gabriola" panose="04040605051002020D02" pitchFamily="82" charset="0"/>
              </a:rPr>
              <a:t>. </a:t>
            </a:r>
          </a:p>
          <a:p>
            <a:endParaRPr lang="uk-UA" dirty="0"/>
          </a:p>
        </p:txBody>
      </p:sp>
      <p:pic>
        <p:nvPicPr>
          <p:cNvPr id="6147" name="Picture 3" descr="C:\Users\HP\Desktop\Японія\1328345959_157511_yaponiya_flag_1280x854_www.GdeFon.ru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89040"/>
            <a:ext cx="4176801" cy="2786710"/>
          </a:xfrm>
          <a:prstGeom prst="rect">
            <a:avLst/>
          </a:prstGeom>
          <a:noFill/>
        </p:spPr>
      </p:pic>
      <p:sp>
        <p:nvSpPr>
          <p:cNvPr id="6149" name="AutoShape 5" descr="http://www.gamer.ru/system/attached_images/images/000/546/834/original/1152_usa_grungy_flag_by_xxoblivionx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151" name="AutoShape 7" descr="http://www.gamer.ru/system/attached_images/images/000/546/834/original/1152_usa_grungy_flag_by_xxoblivionx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153" name="AutoShape 9" descr="http://www.gamer.ru/system/attached_images/images/000/546/834/original/1152_usa_grungy_flag_by_xxoblivionx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154" name="Picture 10" descr="C:\Users\HP\Desktop\Японія\1152_usa_grungy_flag_by_xxoblivionx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89040"/>
            <a:ext cx="4363683" cy="2727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52928" cy="90872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Японське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«</a:t>
            </a:r>
            <a:r>
              <a:rPr lang="ru-RU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економічне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диво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»</a:t>
            </a:r>
            <a:endParaRPr lang="uk-UA" b="1" dirty="0">
              <a:latin typeface="Gabriola" panose="04040605051002020D02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7" y="1094010"/>
            <a:ext cx="9139494" cy="4927278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1955-1973 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3600" dirty="0"/>
              <a:t> </a:t>
            </a:r>
            <a:endParaRPr lang="ru-RU" sz="3600" dirty="0" smtClean="0"/>
          </a:p>
          <a:p>
            <a:pPr marL="0" indent="0" algn="ctr">
              <a:buNone/>
            </a:pPr>
            <a:r>
              <a:rPr lang="ru-RU" sz="4000" b="1" dirty="0" smtClean="0">
                <a:latin typeface="Gabriola" panose="04040605051002020D02" pitchFamily="82" charset="0"/>
              </a:rPr>
              <a:t>           </a:t>
            </a:r>
            <a:r>
              <a:rPr lang="ru-RU" sz="4000" b="1" dirty="0" err="1" smtClean="0">
                <a:latin typeface="Gabriola" panose="04040605051002020D02" pitchFamily="82" charset="0"/>
              </a:rPr>
              <a:t>темпи</a:t>
            </a:r>
            <a:r>
              <a:rPr lang="ru-RU" sz="4000" b="1" dirty="0" smtClean="0">
                <a:latin typeface="Gabriola" panose="04040605051002020D02" pitchFamily="82" charset="0"/>
              </a:rPr>
              <a:t> </a:t>
            </a:r>
            <a:r>
              <a:rPr lang="ru-RU" sz="4000" b="1" dirty="0" err="1">
                <a:latin typeface="Gabriola" panose="04040605051002020D02" pitchFamily="82" charset="0"/>
              </a:rPr>
              <a:t>зростання</a:t>
            </a:r>
            <a:r>
              <a:rPr lang="ru-RU" sz="4000" b="1" dirty="0">
                <a:latin typeface="Gabriola" panose="04040605051002020D02" pitchFamily="82" charset="0"/>
              </a:rPr>
              <a:t> </a:t>
            </a:r>
            <a:r>
              <a:rPr lang="ru-RU" sz="4000" b="1" dirty="0" err="1">
                <a:latin typeface="Gabriola" panose="04040605051002020D02" pitchFamily="82" charset="0"/>
              </a:rPr>
              <a:t>японської</a:t>
            </a:r>
            <a:r>
              <a:rPr lang="ru-RU" sz="4000" b="1" dirty="0">
                <a:latin typeface="Gabriola" panose="04040605051002020D02" pitchFamily="82" charset="0"/>
              </a:rPr>
              <a:t> </a:t>
            </a:r>
            <a:r>
              <a:rPr lang="ru-RU" sz="4000" b="1" dirty="0" err="1">
                <a:latin typeface="Gabriola" panose="04040605051002020D02" pitchFamily="82" charset="0"/>
              </a:rPr>
              <a:t>економіки</a:t>
            </a:r>
            <a:r>
              <a:rPr lang="ru-RU" sz="4000" b="1" dirty="0">
                <a:latin typeface="Gabriola" panose="04040605051002020D02" pitchFamily="82" charset="0"/>
              </a:rPr>
              <a:t> </a:t>
            </a:r>
            <a:r>
              <a:rPr lang="ru-RU" sz="4000" b="1" dirty="0" err="1">
                <a:latin typeface="Gabriola" panose="04040605051002020D02" pitchFamily="82" charset="0"/>
              </a:rPr>
              <a:t>були</a:t>
            </a:r>
            <a:r>
              <a:rPr lang="ru-RU" sz="4000" b="1" dirty="0">
                <a:latin typeface="Gabriola" panose="04040605051002020D02" pitchFamily="82" charset="0"/>
              </a:rPr>
              <a:t> </a:t>
            </a:r>
            <a:r>
              <a:rPr lang="ru-RU" sz="4000" b="1" dirty="0" smtClean="0">
                <a:latin typeface="Gabriola" panose="04040605051002020D02" pitchFamily="82" charset="0"/>
              </a:rPr>
              <a:t>    </a:t>
            </a:r>
            <a:r>
              <a:rPr lang="ru-RU" sz="4000" b="1" dirty="0" err="1" smtClean="0">
                <a:latin typeface="Gabriola" panose="04040605051002020D02" pitchFamily="82" charset="0"/>
              </a:rPr>
              <a:t>найвищими</a:t>
            </a:r>
            <a:r>
              <a:rPr lang="ru-RU" sz="4000" b="1" dirty="0" smtClean="0">
                <a:latin typeface="Gabriola" panose="04040605051002020D02" pitchFamily="82" charset="0"/>
              </a:rPr>
              <a:t> </a:t>
            </a:r>
            <a:r>
              <a:rPr lang="ru-RU" sz="4000" b="1" dirty="0">
                <a:latin typeface="Gabriola" panose="04040605051002020D02" pitchFamily="82" charset="0"/>
              </a:rPr>
              <a:t>у </a:t>
            </a:r>
            <a:r>
              <a:rPr lang="ru-RU" sz="4000" b="1" dirty="0" err="1">
                <a:latin typeface="Gabriola" panose="04040605051002020D02" pitchFamily="82" charset="0"/>
              </a:rPr>
              <a:t>світі</a:t>
            </a:r>
            <a:r>
              <a:rPr lang="ru-RU" sz="4000" b="1" dirty="0">
                <a:latin typeface="Gabriola" panose="04040605051002020D02" pitchFamily="82" charset="0"/>
              </a:rPr>
              <a:t> </a:t>
            </a:r>
            <a:r>
              <a:rPr lang="ru-RU" sz="4000" b="1" dirty="0" smtClean="0">
                <a:latin typeface="Gabriola" panose="04040605051002020D02" pitchFamily="82" charset="0"/>
              </a:rPr>
              <a:t>—11 </a:t>
            </a:r>
            <a:r>
              <a:rPr lang="ru-RU" sz="4000" b="1" dirty="0">
                <a:latin typeface="Gabriola" panose="04040605051002020D02" pitchFamily="82" charset="0"/>
              </a:rPr>
              <a:t>% на </a:t>
            </a:r>
            <a:r>
              <a:rPr lang="ru-RU" sz="4000" b="1" dirty="0" err="1">
                <a:latin typeface="Gabriola" panose="04040605051002020D02" pitchFamily="82" charset="0"/>
              </a:rPr>
              <a:t>рік</a:t>
            </a:r>
            <a:r>
              <a:rPr lang="ru-RU" sz="4000" b="1" dirty="0">
                <a:latin typeface="Gabriola" panose="04040605051002020D02" pitchFamily="82" charset="0"/>
              </a:rPr>
              <a:t>. </a:t>
            </a:r>
            <a:endParaRPr lang="uk-UA" sz="4000" b="1" dirty="0">
              <a:latin typeface="Gabriola" panose="04040605051002020D02" pitchFamily="82" charset="0"/>
            </a:endParaRPr>
          </a:p>
        </p:txBody>
      </p:sp>
      <p:pic>
        <p:nvPicPr>
          <p:cNvPr id="7169" name="Picture 1" descr="C:\Users\HP\Desktop\Японія\wpapers_ru_Япония-ночью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356992"/>
            <a:ext cx="5040560" cy="3225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266" t="12422" r="15052" b="147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12080"/>
            <a:ext cx="8229600" cy="46140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uk-UA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r>
              <a:rPr lang="ru-RU" b="1" dirty="0" err="1" smtClean="0">
                <a:latin typeface="Gabriola" panose="04040605051002020D02" pitchFamily="82" charset="0"/>
              </a:rPr>
              <a:t>закупівля</a:t>
            </a:r>
            <a:r>
              <a:rPr lang="ru-RU" b="1" dirty="0" smtClean="0">
                <a:latin typeface="Gabriola" panose="04040605051002020D02" pitchFamily="82" charset="0"/>
              </a:rPr>
              <a:t> </a:t>
            </a:r>
            <a:r>
              <a:rPr lang="ru-RU" b="1" dirty="0" err="1" smtClean="0">
                <a:latin typeface="Gabriola" panose="04040605051002020D02" pitchFamily="82" charset="0"/>
              </a:rPr>
              <a:t>ліцензій</a:t>
            </a:r>
            <a:r>
              <a:rPr lang="ru-RU" b="1" dirty="0" smtClean="0">
                <a:latin typeface="Gabriola" panose="04040605051002020D02" pitchFamily="82" charset="0"/>
              </a:rPr>
              <a:t>, </a:t>
            </a:r>
            <a:r>
              <a:rPr lang="ru-RU" b="1" dirty="0" err="1" smtClean="0">
                <a:latin typeface="Gabriola" panose="04040605051002020D02" pitchFamily="82" charset="0"/>
              </a:rPr>
              <a:t>патентів</a:t>
            </a:r>
            <a:r>
              <a:rPr lang="ru-RU" b="1" dirty="0" smtClean="0">
                <a:latin typeface="Gabriola" panose="04040605051002020D02" pitchFamily="82" charset="0"/>
              </a:rPr>
              <a:t>, </a:t>
            </a:r>
            <a:r>
              <a:rPr lang="ru-RU" b="1" dirty="0" err="1" smtClean="0">
                <a:latin typeface="Gabriola" panose="04040605051002020D02" pitchFamily="82" charset="0"/>
              </a:rPr>
              <a:t>використання</a:t>
            </a:r>
            <a:r>
              <a:rPr lang="ru-RU" b="1" dirty="0" smtClean="0">
                <a:latin typeface="Gabriola" panose="04040605051002020D02" pitchFamily="82" charset="0"/>
              </a:rPr>
              <a:t> </a:t>
            </a:r>
            <a:r>
              <a:rPr lang="ru-RU" b="1" dirty="0" err="1" smtClean="0">
                <a:latin typeface="Gabriola" panose="04040605051002020D02" pitchFamily="82" charset="0"/>
              </a:rPr>
              <a:t>нових</a:t>
            </a:r>
            <a:r>
              <a:rPr lang="ru-RU" b="1" dirty="0" smtClean="0">
                <a:latin typeface="Gabriola" panose="04040605051002020D02" pitchFamily="82" charset="0"/>
              </a:rPr>
              <a:t> </a:t>
            </a:r>
            <a:r>
              <a:rPr lang="ru-RU" b="1" dirty="0" err="1" smtClean="0">
                <a:latin typeface="Gabriola" panose="04040605051002020D02" pitchFamily="82" charset="0"/>
              </a:rPr>
              <a:t>технологій</a:t>
            </a:r>
            <a:r>
              <a:rPr lang="ru-RU" b="1" dirty="0" smtClean="0">
                <a:latin typeface="Gabriola" panose="04040605051002020D02" pitchFamily="82" charset="0"/>
              </a:rPr>
              <a:t>;</a:t>
            </a:r>
          </a:p>
          <a:p>
            <a:r>
              <a:rPr lang="ru-RU" b="1" dirty="0" smtClean="0">
                <a:latin typeface="Gabriola" panose="04040605051002020D02" pitchFamily="82" charset="0"/>
              </a:rPr>
              <a:t>реформа </a:t>
            </a:r>
            <a:r>
              <a:rPr lang="ru-RU" b="1" dirty="0" err="1" smtClean="0">
                <a:latin typeface="Gabriola" panose="04040605051002020D02" pitchFamily="82" charset="0"/>
              </a:rPr>
              <a:t>податкової</a:t>
            </a:r>
            <a:r>
              <a:rPr lang="ru-RU" b="1" dirty="0" smtClean="0">
                <a:latin typeface="Gabriola" panose="04040605051002020D02" pitchFamily="82" charset="0"/>
              </a:rPr>
              <a:t> </a:t>
            </a:r>
            <a:r>
              <a:rPr lang="ru-RU" b="1" dirty="0" err="1" smtClean="0">
                <a:latin typeface="Gabriola" panose="04040605051002020D02" pitchFamily="82" charset="0"/>
              </a:rPr>
              <a:t>системи</a:t>
            </a:r>
            <a:r>
              <a:rPr lang="ru-RU" b="1" dirty="0" smtClean="0">
                <a:latin typeface="Gabriola" panose="04040605051002020D02" pitchFamily="82" charset="0"/>
              </a:rPr>
              <a:t>, </a:t>
            </a:r>
            <a:r>
              <a:rPr lang="ru-RU" b="1" dirty="0" err="1" smtClean="0">
                <a:latin typeface="Gabriola" panose="04040605051002020D02" pitchFamily="82" charset="0"/>
              </a:rPr>
              <a:t>запропонована</a:t>
            </a:r>
            <a:r>
              <a:rPr lang="ru-RU" b="1" dirty="0" smtClean="0">
                <a:latin typeface="Gabriola" panose="04040605051002020D02" pitchFamily="82" charset="0"/>
              </a:rPr>
              <a:t> американцем Доджем ;</a:t>
            </a:r>
          </a:p>
          <a:p>
            <a:r>
              <a:rPr lang="uk-UA" b="1" dirty="0" smtClean="0">
                <a:latin typeface="Gabriola" panose="04040605051002020D02" pitchFamily="82" charset="0"/>
              </a:rPr>
              <a:t>земельна реформа 1946-1949рр;</a:t>
            </a:r>
            <a:endParaRPr lang="ru-RU" b="1" dirty="0" smtClean="0">
              <a:latin typeface="Gabriola" panose="04040605051002020D02" pitchFamily="82" charset="0"/>
            </a:endParaRPr>
          </a:p>
          <a:p>
            <a:pPr lvl="0"/>
            <a:r>
              <a:rPr lang="ru-RU" b="1" dirty="0" err="1" smtClean="0">
                <a:latin typeface="Gabriola" panose="04040605051002020D02" pitchFamily="82" charset="0"/>
              </a:rPr>
              <a:t>зниження</a:t>
            </a:r>
            <a:r>
              <a:rPr lang="ru-RU" b="1" dirty="0" smtClean="0">
                <a:latin typeface="Gabriola" panose="04040605051002020D02" pitchFamily="82" charset="0"/>
              </a:rPr>
              <a:t> </a:t>
            </a:r>
            <a:r>
              <a:rPr lang="ru-RU" b="1" dirty="0" err="1" smtClean="0">
                <a:latin typeface="Gabriola" panose="04040605051002020D02" pitchFamily="82" charset="0"/>
              </a:rPr>
              <a:t>цін</a:t>
            </a:r>
            <a:r>
              <a:rPr lang="ru-RU" b="1" dirty="0" smtClean="0">
                <a:latin typeface="Gabriola" panose="04040605051002020D02" pitchFamily="82" charset="0"/>
              </a:rPr>
              <a:t> на </a:t>
            </a:r>
            <a:r>
              <a:rPr lang="ru-RU" b="1" dirty="0" err="1" smtClean="0">
                <a:latin typeface="Gabriola" panose="04040605051002020D02" pitchFamily="82" charset="0"/>
              </a:rPr>
              <a:t>світових</a:t>
            </a:r>
            <a:r>
              <a:rPr lang="ru-RU" b="1" dirty="0" smtClean="0">
                <a:latin typeface="Gabriola" panose="04040605051002020D02" pitchFamily="82" charset="0"/>
              </a:rPr>
              <a:t> ринках на </a:t>
            </a:r>
            <a:r>
              <a:rPr lang="ru-RU" b="1" dirty="0" err="1" smtClean="0">
                <a:latin typeface="Gabriola" panose="04040605051002020D02" pitchFamily="82" charset="0"/>
              </a:rPr>
              <a:t>сировину</a:t>
            </a:r>
            <a:r>
              <a:rPr lang="ru-RU" b="1" dirty="0" smtClean="0">
                <a:latin typeface="Gabriola" panose="04040605051002020D02" pitchFamily="82" charset="0"/>
              </a:rPr>
              <a:t> і </a:t>
            </a:r>
            <a:r>
              <a:rPr lang="ru-RU" b="1" dirty="0" err="1" smtClean="0">
                <a:latin typeface="Gabriola" panose="04040605051002020D02" pitchFamily="82" charset="0"/>
              </a:rPr>
              <a:t>паливо</a:t>
            </a:r>
            <a:r>
              <a:rPr lang="ru-RU" b="1" dirty="0" smtClean="0">
                <a:latin typeface="Gabriola" panose="04040605051002020D02" pitchFamily="82" charset="0"/>
              </a:rPr>
              <a:t> та </a:t>
            </a:r>
            <a:r>
              <a:rPr lang="ru-RU" b="1" dirty="0" err="1" smtClean="0">
                <a:latin typeface="Gabriola" panose="04040605051002020D02" pitchFamily="82" charset="0"/>
              </a:rPr>
              <a:t>деякі</a:t>
            </a:r>
            <a:r>
              <a:rPr lang="ru-RU" b="1" dirty="0" smtClean="0">
                <a:latin typeface="Gabriola" panose="04040605051002020D02" pitchFamily="82" charset="0"/>
              </a:rPr>
              <a:t> </a:t>
            </a:r>
            <a:r>
              <a:rPr lang="ru-RU" b="1" dirty="0" err="1" smtClean="0">
                <a:latin typeface="Gabriola" panose="04040605051002020D02" pitchFamily="82" charset="0"/>
              </a:rPr>
              <a:t>інші</a:t>
            </a:r>
            <a:r>
              <a:rPr lang="uk-UA" b="1" dirty="0" smtClean="0">
                <a:latin typeface="Gabriola" panose="04040605051002020D02" pitchFamily="82" charset="0"/>
              </a:rPr>
              <a:t>;</a:t>
            </a:r>
          </a:p>
          <a:p>
            <a:r>
              <a:rPr lang="ru-RU" b="1" dirty="0" err="1" smtClean="0">
                <a:latin typeface="Gabriola" panose="04040605051002020D02" pitchFamily="82" charset="0"/>
              </a:rPr>
              <a:t>відсутність</a:t>
            </a:r>
            <a:r>
              <a:rPr lang="ru-RU" b="1" dirty="0" smtClean="0">
                <a:latin typeface="Gabriola" panose="04040605051002020D02" pitchFamily="82" charset="0"/>
              </a:rPr>
              <a:t> </a:t>
            </a:r>
            <a:r>
              <a:rPr lang="ru-RU" b="1" dirty="0" err="1" smtClean="0">
                <a:latin typeface="Gabriola" panose="04040605051002020D02" pitchFamily="82" charset="0"/>
              </a:rPr>
              <a:t>значних</a:t>
            </a:r>
            <a:r>
              <a:rPr lang="ru-RU" b="1" dirty="0" smtClean="0">
                <a:latin typeface="Gabriola" panose="04040605051002020D02" pitchFamily="82" charset="0"/>
              </a:rPr>
              <a:t> </a:t>
            </a:r>
            <a:r>
              <a:rPr lang="ru-RU" b="1" dirty="0" err="1" smtClean="0">
                <a:latin typeface="Gabriola" panose="04040605051002020D02" pitchFamily="82" charset="0"/>
              </a:rPr>
              <a:t>військових</a:t>
            </a:r>
            <a:r>
              <a:rPr lang="ru-RU" b="1" dirty="0" smtClean="0">
                <a:latin typeface="Gabriola" panose="04040605051002020D02" pitchFamily="82" charset="0"/>
              </a:rPr>
              <a:t> </a:t>
            </a:r>
            <a:r>
              <a:rPr lang="ru-RU" b="1" dirty="0" err="1" smtClean="0">
                <a:latin typeface="Gabriola" panose="04040605051002020D02" pitchFamily="82" charset="0"/>
              </a:rPr>
              <a:t>витрат</a:t>
            </a:r>
            <a:r>
              <a:rPr lang="ru-RU" b="1" dirty="0" smtClean="0">
                <a:latin typeface="Gabriola" panose="04040605051002020D02" pitchFamily="82" charset="0"/>
              </a:rPr>
              <a:t>;</a:t>
            </a:r>
          </a:p>
          <a:p>
            <a:r>
              <a:rPr lang="ru-RU" b="1" dirty="0" err="1" smtClean="0">
                <a:latin typeface="Gabriola" panose="04040605051002020D02" pitchFamily="82" charset="0"/>
              </a:rPr>
              <a:t>відносна</a:t>
            </a:r>
            <a:r>
              <a:rPr lang="ru-RU" b="1" dirty="0" smtClean="0">
                <a:latin typeface="Gabriola" panose="04040605051002020D02" pitchFamily="82" charset="0"/>
              </a:rPr>
              <a:t> дешевизна </a:t>
            </a:r>
            <a:r>
              <a:rPr lang="ru-RU" b="1" dirty="0" err="1" smtClean="0">
                <a:latin typeface="Gabriola" panose="04040605051002020D02" pitchFamily="82" charset="0"/>
              </a:rPr>
              <a:t>японської</a:t>
            </a:r>
            <a:r>
              <a:rPr lang="ru-RU" b="1" dirty="0" smtClean="0">
                <a:latin typeface="Gabriola" panose="04040605051002020D02" pitchFamily="82" charset="0"/>
              </a:rPr>
              <a:t> </a:t>
            </a:r>
            <a:r>
              <a:rPr lang="ru-RU" b="1" dirty="0" err="1" smtClean="0">
                <a:latin typeface="Gabriola" panose="04040605051002020D02" pitchFamily="82" charset="0"/>
              </a:rPr>
              <a:t>робочої</a:t>
            </a:r>
            <a:r>
              <a:rPr lang="ru-RU" b="1" dirty="0" smtClean="0">
                <a:latin typeface="Gabriola" panose="04040605051002020D02" pitchFamily="82" charset="0"/>
              </a:rPr>
              <a:t> </a:t>
            </a:r>
            <a:r>
              <a:rPr lang="ru-RU" b="1" dirty="0" err="1" smtClean="0">
                <a:latin typeface="Gabriola" panose="04040605051002020D02" pitchFamily="82" charset="0"/>
              </a:rPr>
              <a:t>сили</a:t>
            </a:r>
            <a:r>
              <a:rPr lang="ru-RU" b="1" dirty="0" smtClean="0">
                <a:latin typeface="Gabriola" panose="04040605051002020D02" pitchFamily="82" charset="0"/>
              </a:rPr>
              <a:t> .</a:t>
            </a:r>
          </a:p>
          <a:p>
            <a:endParaRPr lang="ru-RU" b="1" dirty="0"/>
          </a:p>
          <a:p>
            <a:pPr lvl="0"/>
            <a:endParaRPr lang="uk-UA" b="1" dirty="0" smtClean="0"/>
          </a:p>
          <a:p>
            <a:pPr lvl="0"/>
            <a:endParaRPr lang="ru-RU" b="1" dirty="0"/>
          </a:p>
          <a:p>
            <a:endParaRPr lang="ru-RU" b="1" dirty="0"/>
          </a:p>
          <a:p>
            <a:endParaRPr lang="uk-UA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88640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Перетворення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,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які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сприяли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розвиткові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суспільства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і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господарства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64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 </a:t>
            </a:r>
            <a:r>
              <a:rPr lang="ru-RU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Внутрішня</a:t>
            </a:r>
            <a:r>
              <a:rPr lang="ru-RU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та </a:t>
            </a:r>
            <a:r>
              <a:rPr lang="ru-RU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зовнішня</a:t>
            </a:r>
            <a:r>
              <a:rPr lang="ru-RU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політика</a:t>
            </a:r>
            <a:r>
              <a:rPr lang="ru-RU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Японії</a:t>
            </a:r>
            <a:r>
              <a:rPr lang="ru-RU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наприкінці</a:t>
            </a:r>
            <a:r>
              <a:rPr lang="ru-RU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XX — на початку XXI </a:t>
            </a:r>
            <a:r>
              <a:rPr lang="ru-RU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ст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1970р.–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економічні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з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міни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щодо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захисту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долара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(«два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шокові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удари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Ніксона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») =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&gt;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підвищення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курсу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єни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=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&gt;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к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онкурентоспроможність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японських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товарів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на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зовнішніх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ринках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знизилася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сер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. </a:t>
            </a: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1970-х 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р.–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енергетична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криза.</a:t>
            </a:r>
          </a:p>
          <a:p>
            <a:pPr marL="0" indent="0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ричина: </a:t>
            </a:r>
          </a:p>
          <a:p>
            <a:pPr marL="0" indent="0">
              <a:buNone/>
            </a:pP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підвищенням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ціни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на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нафту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в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5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разів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.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«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Нафтовий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шок»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став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поштовхом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до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економічної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кризи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, яка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охопила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більшість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розвинених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держав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. 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Наслідок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кризи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розроблення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нової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стратегії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розвитку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японської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економіки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(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енерго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та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матеріалозбережні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технології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);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5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У 1990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–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зростання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ролі інформаційних технологій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;</a:t>
            </a:r>
          </a:p>
          <a:p>
            <a:pPr marL="0" indent="0">
              <a:buNone/>
            </a:pPr>
            <a:r>
              <a:rPr lang="ru-RU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 </a:t>
            </a:r>
            <a:r>
              <a:rPr lang="ru-RU" sz="3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слабкі</a:t>
            </a:r>
            <a:r>
              <a:rPr lang="ru-RU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3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місця</a:t>
            </a:r>
            <a:r>
              <a:rPr lang="ru-RU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: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значний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державний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борг,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високі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податки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(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податок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з доходу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становив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65 % і є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найвищим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у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світі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). </a:t>
            </a:r>
          </a:p>
          <a:p>
            <a:pPr marL="0" indent="0">
              <a:buNone/>
            </a:pPr>
            <a:r>
              <a:rPr lang="ru-RU" sz="3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перевага</a:t>
            </a:r>
            <a:r>
              <a:rPr lang="ru-RU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: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уміє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швидко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адаптуватися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до умов,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що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змінюються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.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Ця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обставина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неодноразово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допомагала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країні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долати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труднощі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як в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попередні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роки, так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після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руйнівного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землетрусу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навесні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2011 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p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.,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що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призвів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до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катастрофи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на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атомній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електростанції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«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Фокусіма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»</a:t>
            </a:r>
          </a:p>
          <a:p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284</Words>
  <Application>Microsoft Office PowerPoint</Application>
  <PresentationFormat>Экран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Японія</vt:lpstr>
      <vt:lpstr>Повоєнне реформування країни </vt:lpstr>
      <vt:lpstr>Конституція 1947</vt:lpstr>
      <vt:lpstr>Презентация PowerPoint</vt:lpstr>
      <vt:lpstr> Японське «економічне диво»</vt:lpstr>
      <vt:lpstr>Презентация PowerPoint</vt:lpstr>
      <vt:lpstr>Презентация PowerPoint</vt:lpstr>
      <vt:lpstr>  Внутрішня та зовнішня політика Японії наприкінці XX — на початку XXI ст </vt:lpstr>
      <vt:lpstr>Презентация PowerPoint</vt:lpstr>
      <vt:lpstr>Презентация PowerPoint</vt:lpstr>
      <vt:lpstr>Презентация PowerPoint</vt:lpstr>
      <vt:lpstr>Презентация PowerPoint</vt:lpstr>
      <vt:lpstr>Досягнення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Элеонора</cp:lastModifiedBy>
  <cp:revision>31</cp:revision>
  <dcterms:created xsi:type="dcterms:W3CDTF">2015-03-05T16:06:23Z</dcterms:created>
  <dcterms:modified xsi:type="dcterms:W3CDTF">2015-03-05T21:30:08Z</dcterms:modified>
</cp:coreProperties>
</file>