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84" r:id="rId12"/>
    <p:sldId id="285" r:id="rId13"/>
    <p:sldId id="267" r:id="rId14"/>
    <p:sldId id="268" r:id="rId15"/>
    <p:sldId id="269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77" r:id="rId26"/>
    <p:sldId id="278" r:id="rId27"/>
    <p:sldId id="279" r:id="rId28"/>
    <p:sldId id="280" r:id="rId29"/>
    <p:sldId id="283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4" autoAdjust="0"/>
    <p:restoredTop sz="94610" autoAdjust="0"/>
  </p:normalViewPr>
  <p:slideViewPr>
    <p:cSldViewPr>
      <p:cViewPr>
        <p:scale>
          <a:sx n="100" d="100"/>
          <a:sy n="100" d="100"/>
        </p:scale>
        <p:origin x="-193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68ED6-600C-4E63-B5BF-28731E6993EE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41D-D639-4825-8AAB-D271558BA2FD}" type="slidenum">
              <a:rPr lang="cs-CZ" smtClean="0"/>
              <a:pPr/>
              <a:t>‹№›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C966-C4E0-414C-9226-FFE014659448}" type="slidenum">
              <a:rPr lang="cs-CZ" smtClean="0"/>
              <a:pPr/>
              <a:t>‹№›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CAEE5F8-0726-400A-9606-8B7C0572D9AC}" type="slidenum">
              <a:rPr lang="cs-CZ"/>
              <a:pPr/>
              <a:t>‹№›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3EA89F5-A168-4AA5-972D-746F446118CE}" type="slidenum">
              <a:rPr lang="cs-CZ"/>
              <a:pPr/>
              <a:t>‹№›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D07297-51FF-4D35-AA22-F946D1FB9A94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3C41-AA52-4870-9C87-609261D5E7CF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6DD-1CD0-49A9-9D07-31BCDBAAD4FE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7CEB-51D1-47E8-BAF7-87021101D0D3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E387-28BD-4540-B95D-2B3339F21721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8665-25C2-479E-BFCC-0C8DB0323E5A}" type="slidenum">
              <a:rPr lang="cs-CZ" smtClean="0"/>
              <a:pPr/>
              <a:t>‹№›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ED1727-FE08-4C3D-9ED2-966561330126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59690-5E7C-4590-B853-1A1DD482F116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D42ED8-FC1C-47B0-8E1D-BEF9C8416129}" type="slidenum">
              <a:rPr lang="cs-CZ" smtClean="0"/>
              <a:pPr/>
              <a:t>‹№›</a:t>
            </a:fld>
            <a:endParaRPr lang="cs-CZ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http://www.czech.cz/ru/67084-tradicionnuie-cheshskie-produktui-i-marki" TargetMode="External"/><Relationship Id="rId4" Type="http://schemas.openxmlformats.org/officeDocument/2006/relationships/hyperlink" Target="http://www.futurumtour.com/gov/eco_03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Чех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2376488" cy="1584325"/>
          </a:xfrm>
          <a:prstGeom prst="rect">
            <a:avLst/>
          </a:prstGeom>
          <a:noFill/>
        </p:spPr>
      </p:pic>
      <p:pic>
        <p:nvPicPr>
          <p:cNvPr id="2057" name="Picture 9" descr="Герб Чех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1500188" cy="180022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730051" y="285728"/>
            <a:ext cx="76838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Чеська Республіка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557338"/>
            <a:ext cx="8007350" cy="50403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1400" b="1" dirty="0" err="1" smtClean="0"/>
              <a:t>Чехія</a:t>
            </a:r>
            <a:r>
              <a:rPr lang="ru-RU" sz="1400" b="1" dirty="0" smtClean="0"/>
              <a:t> - </a:t>
            </a:r>
            <a:r>
              <a:rPr lang="ru-RU" sz="1400" b="1" dirty="0" err="1" smtClean="0"/>
              <a:t>розвинена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індустріальна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країна</a:t>
            </a:r>
            <a:r>
              <a:rPr lang="ru-RU" sz="1400" b="1" dirty="0" smtClean="0"/>
              <a:t> .</a:t>
            </a:r>
          </a:p>
          <a:p>
            <a:pPr>
              <a:lnSpc>
                <a:spcPct val="80000"/>
              </a:lnSpc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</a:pPr>
            <a:r>
              <a:rPr lang="ru-RU" sz="1400" b="1" dirty="0"/>
              <a:t>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Чехія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корисні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копалини</a:t>
            </a:r>
            <a:r>
              <a:rPr lang="ru-RU" sz="1400" b="1" dirty="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кам'яне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вугілля</a:t>
            </a:r>
            <a:r>
              <a:rPr lang="ru-RU" sz="1400" b="1" dirty="0" smtClean="0"/>
              <a:t> ( в </a:t>
            </a:r>
            <a:r>
              <a:rPr lang="ru-RU" sz="1400" b="1" dirty="0" err="1" smtClean="0"/>
              <a:t>Остравско</a:t>
            </a:r>
            <a:r>
              <a:rPr lang="ru-RU" sz="1400" b="1" dirty="0" smtClean="0"/>
              <a:t> - </a:t>
            </a:r>
            <a:r>
              <a:rPr lang="ru-RU" sz="1400" b="1" dirty="0" err="1" smtClean="0"/>
              <a:t>Карвінський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кам'яновугільному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басейні</a:t>
            </a:r>
            <a:r>
              <a:rPr lang="ru-RU" sz="1400" b="1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smtClean="0"/>
              <a:t>буре </a:t>
            </a:r>
            <a:r>
              <a:rPr lang="ru-RU" sz="1400" b="1" dirty="0" err="1" smtClean="0"/>
              <a:t>вугілля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Мостецкой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Соколовський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басейни</a:t>
            </a:r>
            <a:r>
              <a:rPr lang="ru-RU" sz="1400" b="1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залізна</a:t>
            </a:r>
            <a:r>
              <a:rPr lang="ru-RU" sz="1400" b="1" dirty="0" smtClean="0"/>
              <a:t> руда , </a:t>
            </a:r>
            <a:r>
              <a:rPr lang="ru-RU" sz="1400" b="1" dirty="0" err="1" smtClean="0"/>
              <a:t>уранова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руда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Яхімов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Ждяр</a:t>
            </a:r>
            <a:r>
              <a:rPr lang="ru-RU" sz="1400" b="1" dirty="0" smtClean="0"/>
              <a:t> над </a:t>
            </a:r>
            <a:r>
              <a:rPr lang="ru-RU" sz="1400" b="1" dirty="0" err="1" smtClean="0"/>
              <a:t>Сазавой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Чеська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Ліпа</a:t>
            </a:r>
            <a:r>
              <a:rPr lang="ru-RU" sz="1400" b="1" dirty="0" smtClean="0"/>
              <a:t> 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каолін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Карлові</a:t>
            </a:r>
            <a:r>
              <a:rPr lang="ru-RU" sz="1400" b="1" dirty="0" smtClean="0"/>
              <a:t> Вари 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нафта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Бржецлав</a:t>
            </a:r>
            <a:r>
              <a:rPr lang="ru-RU" sz="1400" b="1" dirty="0" smtClean="0"/>
              <a:t> )</a:t>
            </a:r>
          </a:p>
          <a:p>
            <a:pPr>
              <a:lnSpc>
                <a:spcPct val="80000"/>
              </a:lnSpc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</a:pPr>
            <a:r>
              <a:rPr lang="ru-RU" sz="1400" b="1" dirty="0" err="1" smtClean="0"/>
              <a:t>Чехія</a:t>
            </a:r>
            <a:r>
              <a:rPr lang="ru-RU" sz="1400" b="1" dirty="0" smtClean="0"/>
              <a:t>  </a:t>
            </a:r>
            <a:r>
              <a:rPr lang="ru-RU" sz="1400" b="1" dirty="0" err="1" smtClean="0"/>
              <a:t>багата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лікувальними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мінеральними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джерелами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Карлові</a:t>
            </a:r>
            <a:r>
              <a:rPr lang="ru-RU" sz="1400" b="1" dirty="0" smtClean="0"/>
              <a:t> Вари , </a:t>
            </a:r>
            <a:r>
              <a:rPr lang="ru-RU" sz="1400" b="1" dirty="0" err="1" smtClean="0"/>
              <a:t>Маріанські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Лазні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Франтишкове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Лазне</a:t>
            </a:r>
            <a:r>
              <a:rPr lang="ru-RU" sz="1400" b="1" dirty="0" smtClean="0"/>
              <a:t> )</a:t>
            </a:r>
          </a:p>
          <a:p>
            <a:pPr>
              <a:lnSpc>
                <a:spcPct val="80000"/>
              </a:lnSpc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</a:pPr>
            <a:r>
              <a:rPr lang="ru-RU" sz="1400" b="1" dirty="0" err="1" smtClean="0"/>
              <a:t>Основні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галузі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промисловості</a:t>
            </a:r>
            <a:r>
              <a:rPr lang="ru-RU" sz="1400" b="1" dirty="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енергетика</a:t>
            </a:r>
            <a:r>
              <a:rPr lang="ru-RU" sz="1400" b="1" dirty="0" smtClean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металургійна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 (м. </a:t>
            </a:r>
            <a:r>
              <a:rPr lang="ru-RU" sz="1400" b="1" dirty="0" err="1" smtClean="0"/>
              <a:t>Острава</a:t>
            </a:r>
            <a:r>
              <a:rPr lang="ru-RU" sz="1400" b="1" dirty="0" smtClean="0"/>
              <a:t> 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машинобудування</a:t>
            </a:r>
            <a:r>
              <a:rPr lang="ru-RU" sz="1400" b="1" dirty="0" smtClean="0"/>
              <a:t> ( Прага , Брно , Пльзень 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хімічна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 ( </a:t>
            </a:r>
            <a:r>
              <a:rPr lang="ru-RU" sz="1400" b="1" dirty="0" err="1" smtClean="0"/>
              <a:t>Усті</a:t>
            </a:r>
            <a:r>
              <a:rPr lang="ru-RU" sz="1400" b="1" dirty="0" smtClean="0"/>
              <a:t> Н.Л. , </a:t>
            </a:r>
            <a:r>
              <a:rPr lang="ru-RU" sz="1400" b="1" dirty="0" err="1" smtClean="0"/>
              <a:t>Нератовице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Кралупи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Пардубіце</a:t>
            </a:r>
            <a:r>
              <a:rPr lang="ru-RU" sz="1400" b="1" dirty="0" smtClean="0"/>
              <a:t> 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будівельна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;</a:t>
            </a:r>
            <a:endParaRPr lang="ru-RU" sz="14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текстильна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( </a:t>
            </a:r>
            <a:r>
              <a:rPr lang="ru-RU" sz="1400" b="1" dirty="0" err="1" smtClean="0"/>
              <a:t>Ліберець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Простейов</a:t>
            </a:r>
            <a:r>
              <a:rPr lang="ru-RU" sz="1400" b="1" dirty="0" smtClean="0"/>
              <a:t> , Прага , </a:t>
            </a:r>
            <a:r>
              <a:rPr lang="ru-RU" sz="1400" b="1" dirty="0" err="1" smtClean="0"/>
              <a:t>Злін</a:t>
            </a:r>
            <a:r>
              <a:rPr lang="ru-RU" sz="1400" b="1" dirty="0" smtClean="0"/>
              <a:t> , </a:t>
            </a:r>
            <a:r>
              <a:rPr lang="ru-RU" sz="1400" b="1" dirty="0" err="1" smtClean="0"/>
              <a:t>північ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Чехії</a:t>
            </a:r>
            <a:r>
              <a:rPr lang="ru-RU" sz="1400" b="1" dirty="0" smtClean="0"/>
              <a:t> 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швейна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;</a:t>
            </a:r>
            <a:endParaRPr lang="ru-RU" sz="14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взуттєва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;</a:t>
            </a:r>
            <a:endParaRPr lang="ru-RU" sz="14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dirty="0" err="1" smtClean="0"/>
              <a:t>харчова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;</a:t>
            </a:r>
            <a:endParaRPr lang="ru-RU" sz="1400" b="1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cs-CZ" sz="14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2618869" y="142852"/>
            <a:ext cx="3906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484313"/>
            <a:ext cx="8007350" cy="51847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err="1" smtClean="0"/>
              <a:t>Чехія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експортує</a:t>
            </a:r>
            <a:r>
              <a:rPr lang="ru-RU" sz="1800" dirty="0" smtClean="0"/>
              <a:t> :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машинобудівну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продукцію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скло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біжутерія</a:t>
            </a:r>
            <a:r>
              <a:rPr lang="ru-RU" sz="1800" dirty="0" smtClean="0"/>
              <a:t> - </a:t>
            </a:r>
            <a:r>
              <a:rPr lang="ru-RU" sz="1800" dirty="0" err="1" smtClean="0"/>
              <a:t>найвідоміше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чеське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м. </a:t>
            </a:r>
            <a:r>
              <a:rPr lang="en-US" sz="1800" dirty="0" err="1" smtClean="0"/>
              <a:t>Jablonec</a:t>
            </a:r>
            <a:r>
              <a:rPr lang="en-US" sz="1800" dirty="0" smtClean="0"/>
              <a:t> </a:t>
            </a:r>
            <a:r>
              <a:rPr lang="en-US" sz="1800" dirty="0" err="1" smtClean="0"/>
              <a:t>nad</a:t>
            </a:r>
            <a:r>
              <a:rPr lang="en-US" sz="1800" dirty="0" smtClean="0"/>
              <a:t> </a:t>
            </a:r>
            <a:r>
              <a:rPr lang="en-US" sz="1800" dirty="0" err="1" smtClean="0"/>
              <a:t>Nisou</a:t>
            </a:r>
            <a:r>
              <a:rPr lang="en-US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en-US" sz="1800" dirty="0" err="1" smtClean="0"/>
              <a:t>Nový</a:t>
            </a:r>
            <a:r>
              <a:rPr lang="en-US" sz="1800" dirty="0" smtClean="0"/>
              <a:t> </a:t>
            </a:r>
            <a:r>
              <a:rPr lang="en-US" sz="1800" dirty="0" err="1" smtClean="0"/>
              <a:t>Bor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кришталь</a:t>
            </a:r>
            <a:r>
              <a:rPr lang="ru-RU" sz="1800" dirty="0" smtClean="0"/>
              <a:t> - </a:t>
            </a:r>
            <a:r>
              <a:rPr lang="ru-RU" sz="1800" dirty="0" err="1" smtClean="0"/>
              <a:t>відома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скляна</a:t>
            </a:r>
            <a:r>
              <a:rPr lang="ru-RU" sz="1800" dirty="0" smtClean="0"/>
              <a:t> фабрика </a:t>
            </a:r>
            <a:r>
              <a:rPr lang="en-US" sz="1800" dirty="0" smtClean="0"/>
              <a:t>Moser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фарфор - </a:t>
            </a:r>
            <a:r>
              <a:rPr lang="ru-RU" sz="1800" dirty="0" err="1" smtClean="0"/>
              <a:t>найвідоміші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фарфор</a:t>
            </a:r>
            <a:r>
              <a:rPr lang="ru-RU" sz="1800" dirty="0" smtClean="0"/>
              <a:t> </a:t>
            </a:r>
            <a:r>
              <a:rPr lang="ru-RU" sz="1800" dirty="0" err="1" smtClean="0"/>
              <a:t>цибульного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зразка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богемский гранат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коштовності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( </a:t>
            </a:r>
            <a:r>
              <a:rPr lang="en-US" sz="1800" dirty="0" err="1" smtClean="0"/>
              <a:t>Granat</a:t>
            </a:r>
            <a:r>
              <a:rPr lang="en-US" sz="1800" dirty="0" smtClean="0"/>
              <a:t> </a:t>
            </a:r>
            <a:r>
              <a:rPr lang="en-US" sz="1800" dirty="0" err="1" smtClean="0"/>
              <a:t>Turnov</a:t>
            </a:r>
            <a:r>
              <a:rPr lang="en-US" sz="1800" dirty="0" smtClean="0"/>
              <a:t> 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пиво - 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всьому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. </a:t>
            </a:r>
            <a:r>
              <a:rPr lang="ru-RU" sz="1800" dirty="0" err="1" smtClean="0"/>
              <a:t>Найбільші</a:t>
            </a:r>
            <a:r>
              <a:rPr lang="ru-RU" sz="1800" dirty="0" smtClean="0"/>
              <a:t> </a:t>
            </a:r>
            <a:r>
              <a:rPr lang="ru-RU" sz="1800" dirty="0" err="1" smtClean="0"/>
              <a:t>чеські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пивовари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включають</a:t>
            </a:r>
            <a:r>
              <a:rPr lang="ru-RU" sz="1800" dirty="0" smtClean="0"/>
              <a:t> </a:t>
            </a:r>
            <a:r>
              <a:rPr lang="en-US" sz="1800" dirty="0" err="1" smtClean="0"/>
              <a:t>Plzeňský</a:t>
            </a:r>
            <a:r>
              <a:rPr lang="en-US" sz="1800" dirty="0" smtClean="0"/>
              <a:t> </a:t>
            </a:r>
            <a:r>
              <a:rPr lang="en-US" sz="1800" dirty="0" err="1" smtClean="0"/>
              <a:t>Prazdroj</a:t>
            </a:r>
            <a:r>
              <a:rPr lang="en-US" sz="1800" dirty="0" smtClean="0"/>
              <a:t> , </a:t>
            </a:r>
            <a:r>
              <a:rPr lang="en-US" sz="1800" dirty="0" err="1" smtClean="0"/>
              <a:t>Pivovary</a:t>
            </a:r>
            <a:r>
              <a:rPr lang="en-US" sz="1800" dirty="0" smtClean="0"/>
              <a:t> </a:t>
            </a:r>
            <a:r>
              <a:rPr lang="en-US" sz="1800" dirty="0" err="1" smtClean="0"/>
              <a:t>Staropramen</a:t>
            </a:r>
            <a:r>
              <a:rPr lang="en-US" sz="1800" dirty="0" smtClean="0"/>
              <a:t> , </a:t>
            </a:r>
            <a:r>
              <a:rPr lang="en-US" sz="1800" dirty="0" err="1" smtClean="0"/>
              <a:t>Budvar</a:t>
            </a:r>
            <a:r>
              <a:rPr lang="en-US" sz="1800" dirty="0" smtClean="0"/>
              <a:t> , </a:t>
            </a:r>
            <a:r>
              <a:rPr lang="ru-RU" sz="1800" dirty="0" smtClean="0"/>
              <a:t>Бернард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en-US" sz="1800" dirty="0" err="1" smtClean="0"/>
              <a:t>Starobrno</a:t>
            </a:r>
            <a:r>
              <a:rPr lang="en-US" sz="1800" dirty="0" smtClean="0"/>
              <a:t> 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напій</a:t>
            </a:r>
            <a:r>
              <a:rPr lang="ru-RU" sz="1800" dirty="0" smtClean="0"/>
              <a:t> </a:t>
            </a:r>
            <a:r>
              <a:rPr lang="ru-RU" sz="1800" dirty="0" err="1" smtClean="0"/>
              <a:t>Бехеровка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мінеральну</a:t>
            </a:r>
            <a:r>
              <a:rPr lang="ru-RU" sz="1800" dirty="0" smtClean="0"/>
              <a:t> воду - </a:t>
            </a:r>
            <a:r>
              <a:rPr lang="en-US" sz="1800" dirty="0" err="1" smtClean="0"/>
              <a:t>Mattoni</a:t>
            </a:r>
            <a:r>
              <a:rPr lang="en-US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району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Карлових</a:t>
            </a:r>
            <a:r>
              <a:rPr lang="ru-RU" sz="1800" dirty="0" smtClean="0"/>
              <a:t> Вар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Оломоуцькі</a:t>
            </a:r>
            <a:r>
              <a:rPr lang="ru-RU" sz="1800" dirty="0" smtClean="0"/>
              <a:t> </a:t>
            </a:r>
            <a:r>
              <a:rPr lang="ru-RU" sz="1800" dirty="0" err="1" smtClean="0"/>
              <a:t>сирки</a:t>
            </a:r>
            <a:r>
              <a:rPr lang="ru-RU" sz="1800" dirty="0" smtClean="0"/>
              <a:t> - </a:t>
            </a:r>
            <a:r>
              <a:rPr lang="ru-RU" sz="1800" dirty="0" err="1" smtClean="0"/>
              <a:t>делікатес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сиру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концертні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роялі</a:t>
            </a:r>
            <a:r>
              <a:rPr lang="ru-RU" sz="1800" dirty="0" smtClean="0"/>
              <a:t> - </a:t>
            </a:r>
            <a:r>
              <a:rPr lang="ru-RU" sz="1800" dirty="0" err="1" smtClean="0"/>
              <a:t>Фортепіано</a:t>
            </a:r>
            <a:r>
              <a:rPr lang="ru-RU" sz="1800" dirty="0" smtClean="0"/>
              <a:t> </a:t>
            </a:r>
            <a:r>
              <a:rPr lang="en-US" sz="1800" dirty="0" err="1" smtClean="0"/>
              <a:t>Petrof</a:t>
            </a:r>
            <a:r>
              <a:rPr lang="en-US" sz="1800" dirty="0" smtClean="0"/>
              <a:t> ( Hradec </a:t>
            </a:r>
            <a:r>
              <a:rPr lang="en-US" sz="1800" dirty="0" err="1" smtClean="0"/>
              <a:t>Králové</a:t>
            </a:r>
            <a:r>
              <a:rPr lang="en-US" sz="1800" dirty="0" smtClean="0"/>
              <a:t> 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взуття</a:t>
            </a:r>
            <a:r>
              <a:rPr lang="ru-RU" sz="1800" dirty="0" smtClean="0"/>
              <a:t> « Батя »</a:t>
            </a:r>
            <a:endParaRPr lang="ru-RU" sz="1800" b="1" u="sng" dirty="0"/>
          </a:p>
        </p:txBody>
      </p:sp>
      <p:sp>
        <p:nvSpPr>
          <p:cNvPr id="6" name="Прямокутник 5"/>
          <p:cNvSpPr/>
          <p:nvPr/>
        </p:nvSpPr>
        <p:spPr>
          <a:xfrm>
            <a:off x="2974735" y="0"/>
            <a:ext cx="3194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Експорт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ANd9GcS8gJOTZDlX5d4neh-9PvpbE1D8U9RwRImxN7pXS04isOxIBX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2305050" cy="1846262"/>
          </a:xfrm>
          <a:prstGeom prst="rect">
            <a:avLst/>
          </a:prstGeom>
          <a:noFill/>
        </p:spPr>
      </p:pic>
      <p:pic>
        <p:nvPicPr>
          <p:cNvPr id="121864" name="Picture 8" descr="zavod_240x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0350"/>
            <a:ext cx="2881313" cy="1441450"/>
          </a:xfrm>
          <a:prstGeom prst="rect">
            <a:avLst/>
          </a:prstGeom>
          <a:noFill/>
        </p:spPr>
      </p:pic>
      <p:pic>
        <p:nvPicPr>
          <p:cNvPr id="121868" name="Picture 12" descr="ANd9GcT-kWt88kZBqB4GacRSwGAZLQcQmTvNyEqs5xd9y7rEr-beeejn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492375"/>
            <a:ext cx="2200275" cy="2076450"/>
          </a:xfrm>
          <a:prstGeom prst="rect">
            <a:avLst/>
          </a:prstGeom>
          <a:noFill/>
        </p:spPr>
      </p:pic>
      <p:pic>
        <p:nvPicPr>
          <p:cNvPr id="121870" name="Picture 14" descr="ANd9GcQ6vSEubTzMd1X3K6jPYYAinDzPR5SbQVqvgaeFx8TyLhS8SFBq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708275"/>
            <a:ext cx="1255712" cy="1546225"/>
          </a:xfrm>
          <a:prstGeom prst="rect">
            <a:avLst/>
          </a:prstGeom>
          <a:noFill/>
        </p:spPr>
      </p:pic>
      <p:pic>
        <p:nvPicPr>
          <p:cNvPr id="121872" name="Picture 16" descr="ANd9GcSJ1rEsRk73U9gzWQUDRRblnbgKyiVLSAjrw8FiuTp3ICta8vWN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221163"/>
            <a:ext cx="2247900" cy="2038350"/>
          </a:xfrm>
          <a:prstGeom prst="rect">
            <a:avLst/>
          </a:prstGeom>
          <a:noFill/>
        </p:spPr>
      </p:pic>
      <p:pic>
        <p:nvPicPr>
          <p:cNvPr id="121874" name="Picture 18" descr="ANd9GcSLk4OQegPKHJlAtfHYw_7KV5a4aDR_dBW83-FydOHj_-HTQ040S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868863"/>
            <a:ext cx="1800225" cy="1800225"/>
          </a:xfrm>
          <a:prstGeom prst="rect">
            <a:avLst/>
          </a:prstGeom>
          <a:noFill/>
        </p:spPr>
      </p:pic>
      <p:pic>
        <p:nvPicPr>
          <p:cNvPr id="121876" name="Picture 20" descr="ANd9GcSN1E9isOEZETQtAD3j-u9opxIil0c--fifYa5DAyMIJ4mjV_CHw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188913"/>
            <a:ext cx="860425" cy="2060575"/>
          </a:xfrm>
          <a:prstGeom prst="rect">
            <a:avLst/>
          </a:prstGeom>
          <a:noFill/>
        </p:spPr>
      </p:pic>
      <p:pic>
        <p:nvPicPr>
          <p:cNvPr id="121880" name="Picture 24" descr="ANd9GcRrwLWNxD3j4wLSRi-kd-f3NYjA9Z9JJZhpYOh8q5g1EXMFIsj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2420938"/>
            <a:ext cx="1524000" cy="1143000"/>
          </a:xfrm>
          <a:prstGeom prst="rect">
            <a:avLst/>
          </a:prstGeom>
          <a:noFill/>
        </p:spPr>
      </p:pic>
      <p:pic>
        <p:nvPicPr>
          <p:cNvPr id="121882" name="Picture 26" descr="ANd9GcQvxg0wyOynZssamAwZ7z8aanv_dh2PpHu8M-8kty_Cy8245n6uU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4652963"/>
            <a:ext cx="2286000" cy="1914525"/>
          </a:xfrm>
          <a:prstGeom prst="rect">
            <a:avLst/>
          </a:prstGeom>
          <a:noFill/>
        </p:spPr>
      </p:pic>
      <p:pic>
        <p:nvPicPr>
          <p:cNvPr id="121884" name="Picture 28" descr="ANd9GcR1yZVDKUdfIfL0vm_UFdibvPLxPz4aPO3Z62mpL64goQTk4s7Fj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1275" y="1989138"/>
            <a:ext cx="2376488" cy="1457325"/>
          </a:xfrm>
          <a:prstGeom prst="rect">
            <a:avLst/>
          </a:prstGeom>
          <a:noFill/>
        </p:spPr>
      </p:pic>
      <p:pic>
        <p:nvPicPr>
          <p:cNvPr id="121886" name="Picture 30" descr="ANd9GcRm6t5MUWOueRfsVhN4ZdmTz21wrmvCSsph63-vtqJoDWUmxgbyR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3644900"/>
            <a:ext cx="931862" cy="919163"/>
          </a:xfrm>
          <a:prstGeom prst="rect">
            <a:avLst/>
          </a:prstGeom>
          <a:noFill/>
        </p:spPr>
      </p:pic>
      <p:pic>
        <p:nvPicPr>
          <p:cNvPr id="121888" name="Picture 32" descr="ANd9GcTDAM7JIU_ZWRMh_R_h7jPiwBNNC1mpTMMcP92xw_hRcCPDfXu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3644900"/>
            <a:ext cx="1428750" cy="895350"/>
          </a:xfrm>
          <a:prstGeom prst="rect">
            <a:avLst/>
          </a:prstGeom>
          <a:noFill/>
        </p:spPr>
      </p:pic>
      <p:pic>
        <p:nvPicPr>
          <p:cNvPr id="121890" name="Picture 34" descr="ANd9GcQNU2LbB9hA3As0tlHSPRu-E-GDz24nQ4StbPB28TeaZ8JIojf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94463" y="188913"/>
            <a:ext cx="6159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1714488"/>
            <a:ext cx="4441825" cy="44053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Чеській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Республіці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транспорту: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повітряний</a:t>
            </a:r>
            <a:r>
              <a:rPr lang="ru-RU" sz="1800" dirty="0" smtClean="0"/>
              <a:t> транспорт  (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46 </a:t>
            </a:r>
            <a:r>
              <a:rPr lang="ru-RU" sz="1800" dirty="0" err="1" smtClean="0"/>
              <a:t>аеропортів</a:t>
            </a:r>
            <a:r>
              <a:rPr lang="ru-RU" sz="1800" dirty="0" smtClean="0"/>
              <a:t>, 6 </a:t>
            </a:r>
            <a:r>
              <a:rPr lang="ru-RU" sz="1800" dirty="0" err="1" smtClean="0"/>
              <a:t>аеропортів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польотами</a:t>
            </a:r>
            <a:r>
              <a:rPr lang="ru-RU" sz="18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залізничний</a:t>
            </a:r>
            <a:r>
              <a:rPr lang="ru-RU" sz="1800" dirty="0" smtClean="0"/>
              <a:t> </a:t>
            </a:r>
            <a:r>
              <a:rPr lang="ru-RU" sz="1800" dirty="0" smtClean="0"/>
              <a:t>транспорт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протяжність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ліній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залізниць</a:t>
            </a:r>
            <a:r>
              <a:rPr lang="ru-RU" sz="1800" dirty="0" smtClean="0"/>
              <a:t> становить 9 441 км)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автомобільний</a:t>
            </a:r>
            <a:r>
              <a:rPr lang="ru-RU" sz="1800" dirty="0" smtClean="0"/>
              <a:t> </a:t>
            </a:r>
            <a:r>
              <a:rPr lang="ru-RU" sz="1800" dirty="0" smtClean="0"/>
              <a:t>транспорт</a:t>
            </a:r>
            <a:r>
              <a:rPr lang="ru-RU" sz="1800" dirty="0"/>
              <a:t> </a:t>
            </a:r>
            <a:r>
              <a:rPr lang="ru-RU" sz="1800" dirty="0" smtClean="0"/>
              <a:t>(56 000 км </a:t>
            </a:r>
            <a:r>
              <a:rPr lang="ru-RU" sz="1800" dirty="0" err="1" smtClean="0"/>
              <a:t>автодоріг</a:t>
            </a:r>
            <a:r>
              <a:rPr lang="ru-RU" sz="1800" dirty="0" smtClean="0"/>
              <a:t>, 8000 км </a:t>
            </a:r>
            <a:r>
              <a:rPr lang="ru-RU" sz="1800" dirty="0" err="1" smtClean="0"/>
              <a:t>автомагістралей</a:t>
            </a:r>
            <a:r>
              <a:rPr lang="ru-RU" sz="18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річковий</a:t>
            </a:r>
            <a:r>
              <a:rPr lang="ru-RU" sz="1800" dirty="0" smtClean="0"/>
              <a:t> </a:t>
            </a:r>
            <a:r>
              <a:rPr lang="ru-RU" sz="1800" dirty="0" smtClean="0"/>
              <a:t>транспорт </a:t>
            </a:r>
            <a:r>
              <a:rPr lang="ru-RU" sz="1800" dirty="0" smtClean="0"/>
              <a:t>(</a:t>
            </a:r>
            <a:r>
              <a:rPr lang="ru-RU" sz="1800" dirty="0" err="1" smtClean="0"/>
              <a:t>річкові</a:t>
            </a:r>
            <a:r>
              <a:rPr lang="ru-RU" sz="1800" dirty="0" smtClean="0"/>
              <a:t> порти на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 Лаба)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трубопровідний</a:t>
            </a:r>
            <a:r>
              <a:rPr lang="ru-RU" sz="1800" dirty="0" smtClean="0"/>
              <a:t> </a:t>
            </a:r>
            <a:r>
              <a:rPr lang="ru-RU" sz="1800" dirty="0" smtClean="0"/>
              <a:t>транспорт </a:t>
            </a:r>
            <a:r>
              <a:rPr lang="ru-RU" sz="1800" dirty="0" smtClean="0"/>
              <a:t>(</a:t>
            </a:r>
            <a:r>
              <a:rPr lang="ru-RU" sz="1800" dirty="0" err="1" smtClean="0"/>
              <a:t>трубопровід</a:t>
            </a:r>
            <a:r>
              <a:rPr lang="ru-RU" sz="1800" dirty="0" smtClean="0"/>
              <a:t> ДРУЖБА, </a:t>
            </a:r>
            <a:r>
              <a:rPr lang="ru-RU" sz="1800" dirty="0" err="1" smtClean="0"/>
              <a:t>трубопровід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Інголштадт</a:t>
            </a:r>
            <a:r>
              <a:rPr lang="ru-RU" sz="1800" dirty="0" smtClean="0"/>
              <a:t>, </a:t>
            </a:r>
            <a:r>
              <a:rPr lang="ru-RU" sz="1800" dirty="0" err="1" smtClean="0"/>
              <a:t>газопровід</a:t>
            </a:r>
            <a:r>
              <a:rPr lang="ru-RU" sz="1800" dirty="0" smtClean="0"/>
              <a:t> МИР)</a:t>
            </a:r>
            <a:endParaRPr lang="cs-CZ" sz="1800" dirty="0"/>
          </a:p>
        </p:txBody>
      </p:sp>
      <p:pic>
        <p:nvPicPr>
          <p:cNvPr id="73734" name="Picture 6" descr="260px-Pendolino_prah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33375"/>
            <a:ext cx="3035300" cy="2019300"/>
          </a:xfrm>
          <a:noFill/>
          <a:ln/>
        </p:spPr>
      </p:pic>
      <p:pic>
        <p:nvPicPr>
          <p:cNvPr id="73738" name="Picture 10" descr="800px-Dalnice-cesko-prehled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206044" y="4076700"/>
            <a:ext cx="3351536" cy="2019300"/>
          </a:xfrm>
          <a:noFill/>
          <a:ln/>
        </p:spPr>
      </p:pic>
      <p:pic>
        <p:nvPicPr>
          <p:cNvPr id="73737" name="Picture 9" descr="letad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56540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642910" y="0"/>
            <a:ext cx="4643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34" y="1357298"/>
            <a:ext cx="3927475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маленька</a:t>
            </a:r>
            <a:r>
              <a:rPr lang="ru-RU" sz="1600" dirty="0" smtClean="0"/>
              <a:t>, вона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багата</a:t>
            </a:r>
            <a:r>
              <a:rPr lang="ru-RU" sz="1600" dirty="0" smtClean="0"/>
              <a:t> - тут </a:t>
            </a:r>
            <a:r>
              <a:rPr lang="ru-RU" sz="1600" dirty="0" err="1" smtClean="0"/>
              <a:t>збереглися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, де прекрасна природа,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старовинних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курортів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замків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музеїв</a:t>
            </a:r>
            <a:r>
              <a:rPr lang="ru-RU" sz="1600" dirty="0" smtClean="0"/>
              <a:t> ...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err="1" smtClean="0"/>
              <a:t>Чехія</a:t>
            </a:r>
            <a:r>
              <a:rPr lang="ru-RU" sz="1600" dirty="0" smtClean="0"/>
              <a:t> </a:t>
            </a:r>
            <a:r>
              <a:rPr lang="ru-RU" sz="1600" dirty="0" err="1" smtClean="0"/>
              <a:t>щорічно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привертає</a:t>
            </a:r>
            <a:r>
              <a:rPr lang="ru-RU" sz="1600" dirty="0" smtClean="0"/>
              <a:t> </a:t>
            </a:r>
            <a:r>
              <a:rPr lang="ru-RU" sz="1600" dirty="0" err="1" smtClean="0"/>
              <a:t>увагу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. Вони, </a:t>
            </a:r>
            <a:r>
              <a:rPr lang="ru-RU" sz="1600" dirty="0" err="1" smtClean="0"/>
              <a:t>звичайно</a:t>
            </a:r>
            <a:r>
              <a:rPr lang="ru-RU" sz="1600" dirty="0" smtClean="0"/>
              <a:t>, </a:t>
            </a:r>
            <a:r>
              <a:rPr lang="ru-RU" sz="1600" dirty="0" err="1" smtClean="0"/>
              <a:t>хочуть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подивитися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чином Прагу,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місць</a:t>
            </a:r>
            <a:r>
              <a:rPr lang="ru-RU" sz="1600" dirty="0" smtClean="0"/>
              <a:t>.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оголошені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заповідником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внесені</a:t>
            </a:r>
            <a:r>
              <a:rPr lang="ru-RU" sz="1600" dirty="0" smtClean="0"/>
              <a:t> в список ЮНЕСКО.</a:t>
            </a:r>
            <a:endParaRPr lang="ru-RU" sz="1600" dirty="0"/>
          </a:p>
        </p:txBody>
      </p:sp>
      <p:pic>
        <p:nvPicPr>
          <p:cNvPr id="74765" name="Picture 13" descr="Suma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4652963"/>
            <a:ext cx="2036763" cy="1770062"/>
          </a:xfrm>
          <a:noFill/>
          <a:ln/>
        </p:spPr>
      </p:pic>
      <p:pic>
        <p:nvPicPr>
          <p:cNvPr id="74762" name="Picture 10" descr="lom_ameri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718030" y="4211435"/>
            <a:ext cx="2327564" cy="1749829"/>
          </a:xfrm>
          <a:noFill/>
          <a:ln/>
        </p:spPr>
      </p:pic>
      <p:pic>
        <p:nvPicPr>
          <p:cNvPr id="74761" name="Picture 9" descr="or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76250"/>
            <a:ext cx="23066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hlubo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42093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3133048" y="214290"/>
            <a:ext cx="28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Туризм: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 smtClean="0"/>
              <a:t>У списку </a:t>
            </a:r>
            <a:r>
              <a:rPr lang="ru-RU" sz="1800" b="1" dirty="0" err="1" smtClean="0"/>
              <a:t>Всесвітньої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спадщини</a:t>
            </a:r>
            <a:r>
              <a:rPr lang="ru-RU" sz="1800" b="1" dirty="0" smtClean="0"/>
              <a:t> ЮНЕСКО в </a:t>
            </a:r>
            <a:r>
              <a:rPr lang="ru-RU" sz="1800" b="1" dirty="0" err="1" smtClean="0"/>
              <a:t>Чехії</a:t>
            </a:r>
            <a:r>
              <a:rPr lang="ru-RU" sz="1800" b="1" dirty="0" smtClean="0"/>
              <a:t> записано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b="1" dirty="0" smtClean="0"/>
              <a:t>12 </a:t>
            </a:r>
            <a:r>
              <a:rPr lang="ru-RU" sz="1800" b="1" dirty="0" err="1" smtClean="0"/>
              <a:t>об'єктів</a:t>
            </a:r>
            <a:r>
              <a:rPr lang="ru-RU" sz="1800" b="1" dirty="0" smtClean="0"/>
              <a:t>:</a:t>
            </a:r>
          </a:p>
          <a:p>
            <a:pPr>
              <a:lnSpc>
                <a:spcPct val="80000"/>
              </a:lnSpc>
              <a:buNone/>
            </a:pPr>
            <a:endParaRPr lang="ru-RU" sz="1800" b="1" dirty="0" smtClean="0"/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Історичний</a:t>
            </a:r>
            <a:r>
              <a:rPr lang="ru-RU" sz="1800" b="1" dirty="0" smtClean="0"/>
              <a:t> центр </a:t>
            </a:r>
            <a:r>
              <a:rPr lang="ru-RU" sz="1800" b="1" dirty="0" err="1" smtClean="0"/>
              <a:t>міста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Ческі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Крумлов</a:t>
            </a:r>
            <a:r>
              <a:rPr lang="ru-RU" sz="1800" b="1" dirty="0" smtClean="0"/>
              <a:t>                                        ( 1992 )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Історичний</a:t>
            </a:r>
            <a:r>
              <a:rPr lang="ru-RU" sz="1800" b="1" dirty="0" smtClean="0"/>
              <a:t> центр Праги                                                                  ( 1992 )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Історичний</a:t>
            </a:r>
            <a:r>
              <a:rPr lang="ru-RU" sz="1800" b="1" dirty="0" smtClean="0"/>
              <a:t> центр </a:t>
            </a:r>
            <a:r>
              <a:rPr lang="ru-RU" sz="1800" b="1" dirty="0" err="1" smtClean="0"/>
              <a:t>міста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Телч</a:t>
            </a:r>
            <a:r>
              <a:rPr lang="ru-RU" sz="1800" b="1" dirty="0" smtClean="0"/>
              <a:t>                                                          ( 1992 )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Церква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Св.Іоанна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Непомуцького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Зеленій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Горі</a:t>
            </a:r>
            <a:r>
              <a:rPr lang="ru-RU" sz="1800" b="1" dirty="0" smtClean="0"/>
              <a:t>                         ( 1994 )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Історичний</a:t>
            </a:r>
            <a:r>
              <a:rPr lang="ru-RU" sz="1800" b="1" dirty="0" smtClean="0"/>
              <a:t> центр </a:t>
            </a:r>
            <a:r>
              <a:rPr lang="ru-RU" sz="1800" b="1" dirty="0" err="1" smtClean="0"/>
              <a:t>міста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Кутна</a:t>
            </a:r>
            <a:r>
              <a:rPr lang="ru-RU" sz="1800" b="1" dirty="0" smtClean="0"/>
              <a:t> Гора                                               ( 1995 )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Парковий</a:t>
            </a:r>
            <a:r>
              <a:rPr lang="ru-RU" sz="1800" b="1" dirty="0" smtClean="0"/>
              <a:t> комплекс </a:t>
            </a:r>
            <a:r>
              <a:rPr lang="ru-RU" sz="1800" b="1" dirty="0" err="1" smtClean="0"/>
              <a:t>Леднице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Валтіце</a:t>
            </a:r>
            <a:r>
              <a:rPr lang="ru-RU" sz="1800" b="1" dirty="0" smtClean="0"/>
              <a:t>                                         ( 1996 )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Сади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замок у </a:t>
            </a:r>
            <a:r>
              <a:rPr lang="ru-RU" sz="1800" b="1" dirty="0" err="1" smtClean="0"/>
              <a:t>місті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Кромержиж</a:t>
            </a:r>
            <a:r>
              <a:rPr lang="ru-RU" sz="1800" b="1" dirty="0" smtClean="0"/>
              <a:t>                                                     ( 1998 )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Голашовіце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історичний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заповідник</a:t>
            </a:r>
            <a:r>
              <a:rPr lang="ru-RU" sz="1800" b="1" dirty="0" smtClean="0"/>
              <a:t>                                            ( 1998 )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Замок в </a:t>
            </a:r>
            <a:r>
              <a:rPr lang="ru-RU" sz="1800" b="1" dirty="0" err="1" smtClean="0"/>
              <a:t>містечку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Літомишль</a:t>
            </a:r>
            <a:r>
              <a:rPr lang="ru-RU" sz="1800" b="1" dirty="0" smtClean="0"/>
              <a:t>                                                          ( 1999 )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Колона </a:t>
            </a:r>
            <a:r>
              <a:rPr lang="ru-RU" sz="1800" b="1" dirty="0" err="1" smtClean="0"/>
              <a:t>Святої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Трійці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місті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Оломоуц</a:t>
            </a:r>
            <a:r>
              <a:rPr lang="ru-RU" sz="1800" b="1" dirty="0" smtClean="0"/>
              <a:t>                                          ( 2000 )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Вілла</a:t>
            </a:r>
            <a:r>
              <a:rPr lang="ru-RU" sz="1800" b="1" dirty="0" smtClean="0"/>
              <a:t> </a:t>
            </a:r>
            <a:r>
              <a:rPr lang="en-US" sz="1800" b="1" dirty="0" err="1" smtClean="0"/>
              <a:t>Tugendhat</a:t>
            </a:r>
            <a:r>
              <a:rPr lang="en-US" sz="1800" b="1" dirty="0" smtClean="0"/>
              <a:t> </a:t>
            </a:r>
            <a:r>
              <a:rPr lang="ru-RU" sz="1800" b="1" dirty="0" smtClean="0"/>
              <a:t>в </a:t>
            </a:r>
            <a:r>
              <a:rPr lang="ru-RU" sz="1800" b="1" dirty="0" err="1" smtClean="0"/>
              <a:t>місті</a:t>
            </a:r>
            <a:r>
              <a:rPr lang="ru-RU" sz="1800" b="1" dirty="0" smtClean="0"/>
              <a:t> Брно ( 2001 )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Єврейський</a:t>
            </a:r>
            <a:r>
              <a:rPr lang="ru-RU" sz="1800" b="1" dirty="0" smtClean="0"/>
              <a:t> квартал </a:t>
            </a:r>
            <a:r>
              <a:rPr lang="ru-RU" sz="1800" b="1" dirty="0" err="1" smtClean="0"/>
              <a:t>і</a:t>
            </a:r>
            <a:r>
              <a:rPr lang="ru-RU" sz="1800" b="1" dirty="0"/>
              <a:t> </a:t>
            </a:r>
            <a:r>
              <a:rPr lang="ru-RU" sz="1800" b="1" dirty="0" err="1" smtClean="0"/>
              <a:t>церква</a:t>
            </a:r>
            <a:r>
              <a:rPr lang="ru-RU" sz="1800" b="1" dirty="0" smtClean="0"/>
              <a:t> святого </a:t>
            </a:r>
            <a:r>
              <a:rPr lang="ru-RU" sz="1800" b="1" dirty="0" err="1" smtClean="0"/>
              <a:t>Прокопія</a:t>
            </a:r>
            <a:r>
              <a:rPr lang="ru-RU" sz="1800" b="1" dirty="0" smtClean="0"/>
              <a:t> в 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місті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Тршебіч</a:t>
            </a:r>
            <a:r>
              <a:rPr lang="ru-RU" sz="1800" b="1" dirty="0" smtClean="0"/>
              <a:t>                                                                                     ( 2003 )</a:t>
            </a:r>
            <a:endParaRPr lang="cs-CZ" sz="1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Пам'ятники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списку ЮНЕСКО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unesco_map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205038"/>
            <a:ext cx="7161212" cy="4271962"/>
          </a:xfrm>
          <a:noFill/>
          <a:ln/>
        </p:spPr>
      </p:pic>
      <p:pic>
        <p:nvPicPr>
          <p:cNvPr id="115718" name="Picture 19" descr="MC900432686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об'єктів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Всесвітньої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спадщини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ЮНЕСКО в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Чехії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Історичний</a:t>
            </a:r>
            <a:r>
              <a:rPr lang="ru-RU" dirty="0" smtClean="0"/>
              <a:t> центр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Ческій</a:t>
            </a:r>
            <a:r>
              <a:rPr lang="ru-RU" dirty="0" smtClean="0"/>
              <a:t> </a:t>
            </a:r>
            <a:r>
              <a:rPr lang="ru-RU" dirty="0" err="1" smtClean="0"/>
              <a:t>Крумлов</a:t>
            </a:r>
            <a:endParaRPr lang="cs-CZ" dirty="0"/>
          </a:p>
        </p:txBody>
      </p:sp>
      <p:pic>
        <p:nvPicPr>
          <p:cNvPr id="78854" name="Picture 6" descr="cesky Kruml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78860" name="Picture 12" descr="cesky_krumlo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5756" y="2905125"/>
            <a:ext cx="2524125" cy="1809750"/>
          </a:xfrm>
          <a:noFill/>
          <a:ln/>
        </p:spPr>
      </p:pic>
      <p:pic>
        <p:nvPicPr>
          <p:cNvPr id="78857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928926" y="6165850"/>
            <a:ext cx="5243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Історичний</a:t>
            </a:r>
            <a:r>
              <a:rPr lang="ru-RU" dirty="0" smtClean="0"/>
              <a:t> центр Праги</a:t>
            </a:r>
            <a:endParaRPr lang="cs-CZ" dirty="0"/>
          </a:p>
        </p:txBody>
      </p:sp>
      <p:pic>
        <p:nvPicPr>
          <p:cNvPr id="80901" name="Picture 5" descr="pra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81275"/>
            <a:ext cx="3810000" cy="2457450"/>
          </a:xfrm>
          <a:noFill/>
          <a:ln/>
        </p:spPr>
      </p:pic>
      <p:pic>
        <p:nvPicPr>
          <p:cNvPr id="80904" name="Picture 8" descr="prah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8131" y="2938462"/>
            <a:ext cx="2619375" cy="1743075"/>
          </a:xfrm>
          <a:noFill/>
          <a:ln/>
        </p:spPr>
      </p:pic>
      <p:pic>
        <p:nvPicPr>
          <p:cNvPr id="80902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500430" y="6165850"/>
            <a:ext cx="4786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Вернуться в Список памятников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Історичний</a:t>
            </a:r>
            <a:r>
              <a:rPr lang="ru-RU" dirty="0" smtClean="0"/>
              <a:t> центр Праги</a:t>
            </a:r>
            <a:endParaRPr lang="cs-CZ" dirty="0"/>
          </a:p>
        </p:txBody>
      </p:sp>
      <p:pic>
        <p:nvPicPr>
          <p:cNvPr id="81925" name="Picture 5" descr="tel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1928" name="Picture 8" descr="tel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0519" y="2900362"/>
            <a:ext cx="2514600" cy="1819275"/>
          </a:xfrm>
          <a:noFill/>
          <a:ln/>
        </p:spPr>
      </p:pic>
      <p:pic>
        <p:nvPicPr>
          <p:cNvPr id="81926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419475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11300" y="1571625"/>
            <a:ext cx="7632700" cy="4191000"/>
          </a:xfrm>
        </p:spPr>
        <p:txBody>
          <a:bodyPr/>
          <a:lstStyle/>
          <a:p>
            <a:endParaRPr lang="ru-RU" sz="1800" dirty="0"/>
          </a:p>
          <a:p>
            <a:endParaRPr lang="ru-RU" sz="1800" dirty="0"/>
          </a:p>
          <a:p>
            <a:pPr>
              <a:buNone/>
            </a:pPr>
            <a:r>
              <a:rPr lang="ru-RU" sz="2000" b="1" dirty="0" err="1" smtClean="0"/>
              <a:t>Чехія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внутрішн</a:t>
            </a:r>
            <a:r>
              <a:rPr lang="uk-UA" sz="2000" b="1" dirty="0" err="1" smtClean="0"/>
              <a:t>ьо</a:t>
            </a:r>
            <a:r>
              <a:rPr lang="ru-RU" sz="2000" b="1" dirty="0" smtClean="0"/>
              <a:t>(континентальна) держава в </a:t>
            </a:r>
            <a:r>
              <a:rPr lang="ru-RU" sz="2000" b="1" dirty="0" err="1" smtClean="0"/>
              <a:t>Центральній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Європі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endParaRPr lang="ru-RU" sz="2000" dirty="0"/>
          </a:p>
          <a:p>
            <a:pPr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0493" name="Picture 13" descr="300px-EU-Czechia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488" y="3000372"/>
            <a:ext cx="3744912" cy="3148013"/>
          </a:xfrm>
          <a:noFill/>
          <a:ln/>
        </p:spPr>
      </p:pic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071670" y="2857496"/>
            <a:ext cx="2738436" cy="20907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uk-UA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429023" y="142852"/>
            <a:ext cx="6285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Розташування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Церква</a:t>
            </a:r>
            <a:r>
              <a:rPr lang="ru-RU" sz="4000" dirty="0" smtClean="0"/>
              <a:t> Святого </a:t>
            </a:r>
            <a:r>
              <a:rPr lang="ru-RU" sz="4000" dirty="0" err="1" smtClean="0"/>
              <a:t>Іоанна</a:t>
            </a:r>
            <a:r>
              <a:rPr lang="ru-RU" sz="4000" dirty="0" smtClean="0"/>
              <a:t> </a:t>
            </a:r>
            <a:r>
              <a:rPr lang="ru-RU" sz="4000" dirty="0" err="1" smtClean="0"/>
              <a:t>Непомуцького</a:t>
            </a:r>
            <a:r>
              <a:rPr lang="ru-RU" sz="4000" dirty="0" smtClean="0"/>
              <a:t> на </a:t>
            </a:r>
            <a:r>
              <a:rPr lang="ru-RU" sz="4000" dirty="0" err="1" smtClean="0"/>
              <a:t>Зеленій</a:t>
            </a:r>
            <a:r>
              <a:rPr lang="ru-RU" sz="4000" dirty="0" smtClean="0"/>
              <a:t> </a:t>
            </a:r>
            <a:r>
              <a:rPr lang="ru-RU" sz="4000" dirty="0" err="1" smtClean="0"/>
              <a:t>Горі</a:t>
            </a:r>
            <a:endParaRPr lang="cs-CZ" sz="4000" dirty="0"/>
          </a:p>
        </p:txBody>
      </p:sp>
      <p:pic>
        <p:nvPicPr>
          <p:cNvPr id="82956" name="Picture 12" descr="zdar nad sazavou -Zelená 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7619" y="2871787"/>
            <a:ext cx="2438400" cy="1876425"/>
          </a:xfrm>
          <a:noFill/>
          <a:ln/>
        </p:spPr>
      </p:pic>
      <p:pic>
        <p:nvPicPr>
          <p:cNvPr id="82953" name="Picture 9" descr="zelená hora - kostel jana nepomucké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2819" y="2543175"/>
            <a:ext cx="3810000" cy="2533650"/>
          </a:xfrm>
          <a:noFill/>
          <a:ln/>
        </p:spPr>
      </p:pic>
      <p:pic>
        <p:nvPicPr>
          <p:cNvPr id="82954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563938" y="6165850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Історичний</a:t>
            </a:r>
            <a:r>
              <a:rPr lang="ru-RU" dirty="0" smtClean="0"/>
              <a:t> центр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Кутна</a:t>
            </a:r>
            <a:r>
              <a:rPr lang="ru-RU" dirty="0" smtClean="0"/>
              <a:t> Гора</a:t>
            </a:r>
            <a:endParaRPr lang="cs-CZ" dirty="0"/>
          </a:p>
        </p:txBody>
      </p:sp>
      <p:pic>
        <p:nvPicPr>
          <p:cNvPr id="83973" name="Picture 5" descr="kutna hora s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3976" name="Picture 8" descr="kutna_hor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4331" y="2881312"/>
            <a:ext cx="2466975" cy="1857375"/>
          </a:xfrm>
          <a:noFill/>
          <a:ln/>
        </p:spPr>
      </p:pic>
      <p:pic>
        <p:nvPicPr>
          <p:cNvPr id="83974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492500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Парковий</a:t>
            </a:r>
            <a:r>
              <a:rPr lang="ru-RU" dirty="0" smtClean="0"/>
              <a:t> комплекс </a:t>
            </a:r>
            <a:r>
              <a:rPr lang="ru-RU" dirty="0" err="1" smtClean="0"/>
              <a:t>Леднице-Валтіце</a:t>
            </a:r>
            <a:endParaRPr lang="cs-CZ" dirty="0"/>
          </a:p>
        </p:txBody>
      </p:sp>
      <p:pic>
        <p:nvPicPr>
          <p:cNvPr id="84997" name="Picture 5" descr="janův hrad - lednicko valtický areá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5000" name="Picture 8" descr="lednic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8131" y="2938462"/>
            <a:ext cx="2619375" cy="1743075"/>
          </a:xfrm>
          <a:noFill/>
          <a:ln/>
        </p:spPr>
      </p:pic>
      <p:pic>
        <p:nvPicPr>
          <p:cNvPr id="84998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492500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Сади </a:t>
            </a:r>
            <a:r>
              <a:rPr lang="ru-RU" dirty="0" err="1" smtClean="0"/>
              <a:t>і</a:t>
            </a:r>
            <a:r>
              <a:rPr lang="ru-RU" dirty="0" smtClean="0"/>
              <a:t> замок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Кромержиж</a:t>
            </a:r>
            <a:endParaRPr lang="cs-CZ" dirty="0"/>
          </a:p>
        </p:txBody>
      </p:sp>
      <p:pic>
        <p:nvPicPr>
          <p:cNvPr id="86021" name="Picture 5" descr="zahrady v kromeriz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6024" name="Picture 8" descr="zahrady v kromerizi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7181" y="2924175"/>
            <a:ext cx="2581275" cy="1771650"/>
          </a:xfrm>
          <a:noFill/>
          <a:ln/>
        </p:spPr>
      </p:pic>
      <p:pic>
        <p:nvPicPr>
          <p:cNvPr id="86022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563938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Голашовіце</a:t>
            </a:r>
            <a:r>
              <a:rPr lang="ru-RU" sz="4000" dirty="0" smtClean="0"/>
              <a:t> - </a:t>
            </a:r>
            <a:r>
              <a:rPr lang="ru-RU" sz="4000" dirty="0" err="1" smtClean="0"/>
              <a:t>історичний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заповідник</a:t>
            </a:r>
            <a:endParaRPr lang="cs-CZ" sz="4000" dirty="0"/>
          </a:p>
        </p:txBody>
      </p:sp>
      <p:pic>
        <p:nvPicPr>
          <p:cNvPr id="91141" name="Picture 5" descr="holasov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91144" name="Picture 8" descr="holasovic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8131" y="2933700"/>
            <a:ext cx="2619375" cy="1752600"/>
          </a:xfrm>
          <a:noFill/>
          <a:ln/>
        </p:spPr>
      </p:pic>
      <p:pic>
        <p:nvPicPr>
          <p:cNvPr id="91142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3492500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Замок в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Літомишль</a:t>
            </a:r>
            <a:endParaRPr lang="cs-CZ" dirty="0"/>
          </a:p>
        </p:txBody>
      </p:sp>
      <p:pic>
        <p:nvPicPr>
          <p:cNvPr id="87045" name="Picture 5" descr="litomysl zam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7048" name="Picture 8" descr="litomysl zame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7656" y="2928937"/>
            <a:ext cx="2600325" cy="1762125"/>
          </a:xfrm>
          <a:noFill/>
          <a:ln/>
        </p:spPr>
      </p:pic>
      <p:pic>
        <p:nvPicPr>
          <p:cNvPr id="87046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492500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Колона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Трійці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Оломоуц</a:t>
            </a:r>
            <a:endParaRPr lang="cs-CZ" dirty="0"/>
          </a:p>
        </p:txBody>
      </p:sp>
      <p:pic>
        <p:nvPicPr>
          <p:cNvPr id="88069" name="Picture 5" descr="sloup nejsvetejsi trojice Olomou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88072" name="Picture 8" descr="sloup nejsvetejsi trojice Olomou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420938"/>
            <a:ext cx="2544763" cy="3398837"/>
          </a:xfrm>
          <a:noFill/>
          <a:ln/>
        </p:spPr>
      </p:pic>
      <p:pic>
        <p:nvPicPr>
          <p:cNvPr id="88070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492500" y="6165850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Вілла</a:t>
            </a:r>
            <a:r>
              <a:rPr lang="ru-RU" dirty="0" smtClean="0"/>
              <a:t> </a:t>
            </a:r>
            <a:r>
              <a:rPr lang="ru-RU" dirty="0" err="1" smtClean="0"/>
              <a:t>Тугендхат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Брно</a:t>
            </a:r>
            <a:endParaRPr lang="cs-CZ" dirty="0"/>
          </a:p>
        </p:txBody>
      </p:sp>
      <p:pic>
        <p:nvPicPr>
          <p:cNvPr id="89093" name="Picture 5" descr="vila Tugendhat br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667000"/>
            <a:ext cx="3810000" cy="2286000"/>
          </a:xfrm>
          <a:noFill/>
          <a:ln/>
        </p:spPr>
      </p:pic>
      <p:pic>
        <p:nvPicPr>
          <p:cNvPr id="89096" name="Picture 8" descr="vila Tugendhat brn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9094" y="2881312"/>
            <a:ext cx="2457450" cy="1857375"/>
          </a:xfrm>
          <a:noFill/>
          <a:ln/>
        </p:spPr>
      </p:pic>
      <p:pic>
        <p:nvPicPr>
          <p:cNvPr id="89094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3428992" y="6072206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Єврейський</a:t>
            </a:r>
            <a:r>
              <a:rPr lang="ru-RU" sz="4000" dirty="0" smtClean="0"/>
              <a:t> квартал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церква</a:t>
            </a:r>
            <a:r>
              <a:rPr lang="ru-RU" sz="4000" dirty="0" smtClean="0"/>
              <a:t> святого </a:t>
            </a:r>
            <a:r>
              <a:rPr lang="ru-RU" sz="4000" dirty="0" err="1" smtClean="0"/>
              <a:t>Прокопія</a:t>
            </a:r>
            <a:r>
              <a:rPr lang="ru-RU" sz="4000" dirty="0" smtClean="0"/>
              <a:t> в </a:t>
            </a:r>
            <a:r>
              <a:rPr lang="ru-RU" sz="4000" dirty="0" err="1" smtClean="0"/>
              <a:t>місті</a:t>
            </a:r>
            <a:r>
              <a:rPr lang="ru-RU" sz="4000" dirty="0" smtClean="0"/>
              <a:t> </a:t>
            </a:r>
            <a:r>
              <a:rPr lang="ru-RU" sz="4000" dirty="0" err="1" smtClean="0"/>
              <a:t>Тршебіч</a:t>
            </a:r>
            <a:endParaRPr lang="cs-CZ" sz="4000" dirty="0"/>
          </a:p>
        </p:txBody>
      </p:sp>
      <p:pic>
        <p:nvPicPr>
          <p:cNvPr id="90117" name="Picture 5" descr="bazilika s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543175"/>
            <a:ext cx="3810000" cy="2533650"/>
          </a:xfrm>
          <a:noFill/>
          <a:ln/>
        </p:spPr>
      </p:pic>
      <p:pic>
        <p:nvPicPr>
          <p:cNvPr id="90120" name="Picture 8" descr="bazilika s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4331" y="2886075"/>
            <a:ext cx="2466975" cy="1847850"/>
          </a:xfrm>
          <a:noFill/>
          <a:ln/>
        </p:spPr>
      </p:pic>
      <p:pic>
        <p:nvPicPr>
          <p:cNvPr id="90118" name="Picture 19" descr="MC900432686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492500" y="6092825"/>
            <a:ext cx="4967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Повернутись</a:t>
            </a:r>
            <a:r>
              <a:rPr lang="ru-RU" dirty="0" smtClean="0"/>
              <a:t> в Список </a:t>
            </a:r>
            <a:r>
              <a:rPr lang="ru-RU" dirty="0" err="1" smtClean="0"/>
              <a:t>пам'ятників</a:t>
            </a:r>
            <a:r>
              <a:rPr lang="ru-RU" dirty="0" smtClean="0"/>
              <a:t> ЮНЕСКО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285875"/>
            <a:ext cx="800735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По </a:t>
            </a:r>
            <a:r>
              <a:rPr lang="ru-RU" sz="2800" b="1" dirty="0" err="1" smtClean="0"/>
              <a:t>матеріалам</a:t>
            </a:r>
            <a:r>
              <a:rPr lang="ru-RU" sz="2800" b="1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cs-CZ" sz="1600" dirty="0">
                <a:effectLst/>
              </a:rPr>
              <a:t>Ruština nejen k maturitě. Otázky a odpovědi. Zrcadlový text. V. Ivanova, INFOA,2009</a:t>
            </a: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cs-CZ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cs-CZ" sz="1600" dirty="0">
                <a:effectLst/>
              </a:rPr>
              <a:t>Ruský jazyk v kostce. R. Hříbková, Fragment, 2004</a:t>
            </a:r>
            <a:r>
              <a:rPr lang="en-GB" sz="1600" dirty="0">
                <a:effectLst/>
              </a:rPr>
              <a:t> </a:t>
            </a: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</a:pP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1600" dirty="0">
                <a:effectLst/>
                <a:hlinkClick r:id="rId2"/>
              </a:rPr>
              <a:t>www.wikipedia.org</a:t>
            </a: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</a:pPr>
            <a:endParaRPr lang="cs-CZ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1600" dirty="0">
                <a:effectLst/>
                <a:hlinkClick r:id="rId3"/>
              </a:rPr>
              <a:t>www.google.com</a:t>
            </a: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</a:pPr>
            <a:endParaRPr lang="ru-RU" sz="1600" dirty="0">
              <a:effectLst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cs-CZ" sz="1600" dirty="0">
                <a:effectLst/>
                <a:hlinkClick r:id="rId4"/>
              </a:rPr>
              <a:t>ttp://www.futurumtour.com/gov/eco_03.php</a:t>
            </a:r>
            <a:r>
              <a:rPr lang="cs-CZ" sz="1800" dirty="0"/>
              <a:t> </a:t>
            </a:r>
            <a:endParaRPr lang="ru-RU" sz="1800" dirty="0"/>
          </a:p>
          <a:p>
            <a:pPr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cs-CZ" sz="1600" dirty="0">
                <a:effectLst/>
                <a:hlinkClick r:id="rId5"/>
              </a:rPr>
              <a:t>http://www.czech.cz/ru/67084-tradicionnuie-cheshskie-produktui-i-marki</a:t>
            </a:r>
            <a:r>
              <a:rPr lang="cs-CZ" sz="1600" dirty="0"/>
              <a:t> </a:t>
            </a:r>
            <a:endParaRPr lang="en-GB" sz="1600" dirty="0">
              <a:effectLst/>
            </a:endParaRPr>
          </a:p>
          <a:p>
            <a:pPr>
              <a:lnSpc>
                <a:spcPct val="80000"/>
              </a:lnSpc>
            </a:pPr>
            <a:endParaRPr lang="cs-CZ" sz="1600" dirty="0"/>
          </a:p>
        </p:txBody>
      </p:sp>
      <p:pic>
        <p:nvPicPr>
          <p:cNvPr id="118788" name="Picture 19" descr="MC900432686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60928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000760" y="6092825"/>
            <a:ext cx="21716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 err="1" smtClean="0"/>
              <a:t>Вернутися</a:t>
            </a:r>
            <a:r>
              <a:rPr lang="ru-RU" sz="1400" dirty="0" smtClean="0"/>
              <a:t> на початок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557338"/>
            <a:ext cx="3927475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dirty="0" err="1" smtClean="0"/>
              <a:t>Чехія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з: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err="1" smtClean="0"/>
              <a:t>Польщею</a:t>
            </a:r>
            <a:r>
              <a:rPr lang="ru-RU" sz="2000" dirty="0" smtClean="0"/>
              <a:t> (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кордону 658 км)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err="1" smtClean="0"/>
              <a:t>Німеччиною</a:t>
            </a:r>
            <a:r>
              <a:rPr lang="ru-RU" sz="2000" dirty="0" smtClean="0"/>
              <a:t> - на </a:t>
            </a:r>
            <a:r>
              <a:rPr lang="ru-RU" sz="2000" dirty="0" err="1" smtClean="0"/>
              <a:t>північному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(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кордону 646 км),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err="1" smtClean="0"/>
              <a:t>Австрією</a:t>
            </a:r>
            <a:r>
              <a:rPr lang="ru-RU" sz="2000" dirty="0" smtClean="0"/>
              <a:t> -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(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кордону 362 км)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err="1" smtClean="0"/>
              <a:t>Словаччиною</a:t>
            </a:r>
            <a:r>
              <a:rPr lang="ru-RU" sz="2000" dirty="0" smtClean="0"/>
              <a:t> - на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(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кордону 214 км).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протяжність</a:t>
            </a:r>
            <a:r>
              <a:rPr lang="ru-RU" sz="2000" dirty="0" smtClean="0"/>
              <a:t> кордону - 1880 км.</a:t>
            </a:r>
            <a:endParaRPr lang="cs-CZ" sz="2000" dirty="0"/>
          </a:p>
        </p:txBody>
      </p:sp>
      <p:pic>
        <p:nvPicPr>
          <p:cNvPr id="51210" name="Picture 10" descr="map-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2349500"/>
            <a:ext cx="5257800" cy="3470275"/>
          </a:xfrm>
          <a:noFill/>
          <a:ln/>
        </p:spPr>
      </p:pic>
      <p:sp>
        <p:nvSpPr>
          <p:cNvPr id="7" name="Прямокутник 6"/>
          <p:cNvSpPr/>
          <p:nvPr/>
        </p:nvSpPr>
        <p:spPr>
          <a:xfrm>
            <a:off x="2884487" y="0"/>
            <a:ext cx="3375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Кордони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844675"/>
            <a:ext cx="800735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dirty="0"/>
          </a:p>
          <a:p>
            <a:pPr>
              <a:lnSpc>
                <a:spcPct val="80000"/>
              </a:lnSpc>
              <a:buNone/>
            </a:pPr>
            <a:r>
              <a:rPr lang="ru-RU" sz="1800" b="1" dirty="0" err="1" smtClean="0"/>
              <a:t>Чехія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трьох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історичних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регіонів</a:t>
            </a:r>
            <a:r>
              <a:rPr lang="ru-RU" sz="1800" b="1" dirty="0" smtClean="0"/>
              <a:t>: </a:t>
            </a:r>
            <a:r>
              <a:rPr lang="cs-CZ" sz="1800" dirty="0"/>
              <a:t> 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None/>
            </a:pPr>
            <a:r>
              <a:rPr lang="uk-UA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Богемії,                                    Моравії                           і Сілезії. 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 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 </a:t>
            </a: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 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pic>
        <p:nvPicPr>
          <p:cNvPr id="53255" name="Picture 7" descr="200px-CZ-cleneni-Cechy-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2160588" cy="1243013"/>
          </a:xfrm>
          <a:prstGeom prst="rect">
            <a:avLst/>
          </a:prstGeom>
          <a:noFill/>
        </p:spPr>
      </p:pic>
      <p:pic>
        <p:nvPicPr>
          <p:cNvPr id="53257" name="Picture 9" descr="250px-CZ-cleneni-Morava-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573463"/>
            <a:ext cx="2160588" cy="1244600"/>
          </a:xfrm>
          <a:prstGeom prst="rect">
            <a:avLst/>
          </a:prstGeom>
          <a:noFill/>
        </p:spPr>
      </p:pic>
      <p:pic>
        <p:nvPicPr>
          <p:cNvPr id="53259" name="Picture 11" descr="220px-CZ-cleneni-Slezsko-w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644900"/>
            <a:ext cx="2095500" cy="1200150"/>
          </a:xfrm>
          <a:prstGeom prst="rect">
            <a:avLst/>
          </a:prstGeom>
          <a:noFill/>
        </p:spPr>
      </p:pic>
      <p:pic>
        <p:nvPicPr>
          <p:cNvPr id="53264" name="Picture 16" descr="250px-Flag_of_Morav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5013325"/>
            <a:ext cx="1582738" cy="1057275"/>
          </a:xfrm>
          <a:prstGeom prst="rect">
            <a:avLst/>
          </a:prstGeom>
          <a:noFill/>
        </p:spPr>
      </p:pic>
      <p:pic>
        <p:nvPicPr>
          <p:cNvPr id="53266" name="Picture 18" descr="220px-Flag_of_Czech_Siles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013325"/>
            <a:ext cx="1663700" cy="1111250"/>
          </a:xfrm>
          <a:prstGeom prst="rect">
            <a:avLst/>
          </a:prstGeom>
          <a:noFill/>
        </p:spPr>
      </p:pic>
      <p:pic>
        <p:nvPicPr>
          <p:cNvPr id="53268" name="Picture 20" descr="200px-Flag_of_Bohem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941888"/>
            <a:ext cx="1582738" cy="1052512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190576" y="0"/>
            <a:ext cx="876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Адміністративний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Rot="1" noChangeArrowheads="1"/>
          </p:cNvSpPr>
          <p:nvPr>
            <p:ph sz="half" idx="1"/>
          </p:nvPr>
        </p:nvSpPr>
        <p:spPr>
          <a:xfrm>
            <a:off x="900113" y="2492375"/>
            <a:ext cx="3927475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Область/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Прага, </a:t>
            </a:r>
            <a:r>
              <a:rPr lang="ru-RU" sz="1400" dirty="0" err="1" smtClean="0"/>
              <a:t>столиця</a:t>
            </a:r>
            <a:r>
              <a:rPr lang="ru-RU" sz="1400" dirty="0"/>
              <a:t> </a:t>
            </a:r>
            <a:r>
              <a:rPr lang="ru-RU" sz="1400" dirty="0" smtClean="0"/>
              <a:t> - 1,223,368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Центральночеський</a:t>
            </a:r>
            <a:r>
              <a:rPr lang="ru-RU" sz="1400" dirty="0" smtClean="0"/>
              <a:t> край</a:t>
            </a:r>
            <a:r>
              <a:rPr lang="ru-RU" sz="1400" dirty="0" smtClean="0"/>
              <a:t>  -  </a:t>
            </a:r>
            <a:r>
              <a:rPr lang="ru-RU" sz="1400" dirty="0" smtClean="0"/>
              <a:t>1,214,356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Південночеський</a:t>
            </a:r>
            <a:r>
              <a:rPr lang="ru-RU" sz="1400" dirty="0" smtClean="0"/>
              <a:t> край  -</a:t>
            </a:r>
            <a:r>
              <a:rPr lang="ru-RU" sz="1400" dirty="0" smtClean="0"/>
              <a:t>  </a:t>
            </a:r>
            <a:r>
              <a:rPr lang="ru-RU" sz="1400" dirty="0" smtClean="0"/>
              <a:t>634,408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Пльзенський</a:t>
            </a:r>
            <a:r>
              <a:rPr lang="ru-RU" sz="1400" dirty="0" smtClean="0"/>
              <a:t> край   -  565,029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Карловарський</a:t>
            </a:r>
            <a:r>
              <a:rPr lang="ru-RU" sz="1400" dirty="0" smtClean="0"/>
              <a:t> край   -  308,450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Устецький</a:t>
            </a:r>
            <a:r>
              <a:rPr lang="ru-RU" sz="1400" dirty="0" smtClean="0"/>
              <a:t> край  -  </a:t>
            </a:r>
            <a:r>
              <a:rPr lang="ru-RU" sz="1400" dirty="0" smtClean="0"/>
              <a:t> </a:t>
            </a:r>
            <a:r>
              <a:rPr lang="ru-RU" sz="1400" dirty="0" smtClean="0"/>
              <a:t>835,260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Ліберецький</a:t>
            </a:r>
            <a:r>
              <a:rPr lang="ru-RU" sz="1400" dirty="0" smtClean="0"/>
              <a:t> край  -</a:t>
            </a:r>
            <a:r>
              <a:rPr lang="ru-RU" sz="1400" dirty="0" smtClean="0"/>
              <a:t>  </a:t>
            </a:r>
            <a:r>
              <a:rPr lang="ru-RU" sz="1400" dirty="0" smtClean="0"/>
              <a:t>435,755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Краловоградецький</a:t>
            </a:r>
            <a:r>
              <a:rPr lang="ru-RU" sz="1400" dirty="0" smtClean="0"/>
              <a:t> край</a:t>
            </a:r>
            <a:r>
              <a:rPr lang="ru-RU" sz="1400" dirty="0" smtClean="0"/>
              <a:t> </a:t>
            </a:r>
            <a:r>
              <a:rPr lang="ru-RU" sz="1400" dirty="0" smtClean="0"/>
              <a:t> -   553,503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Пардубицкий</a:t>
            </a:r>
            <a:r>
              <a:rPr lang="ru-RU" sz="1400" dirty="0" smtClean="0"/>
              <a:t> край </a:t>
            </a:r>
            <a:r>
              <a:rPr lang="ru-RU" sz="1400" dirty="0" smtClean="0"/>
              <a:t> -  </a:t>
            </a:r>
            <a:r>
              <a:rPr lang="ru-RU" sz="1400" dirty="0" smtClean="0"/>
              <a:t>513,949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Оломоуцький</a:t>
            </a:r>
            <a:r>
              <a:rPr lang="ru-RU" sz="1400" dirty="0" smtClean="0"/>
              <a:t> край </a:t>
            </a:r>
            <a:r>
              <a:rPr lang="ru-RU" sz="1400" dirty="0" smtClean="0"/>
              <a:t> -  </a:t>
            </a:r>
            <a:r>
              <a:rPr lang="ru-RU" sz="1400" dirty="0" smtClean="0"/>
              <a:t>641,897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Моравскосилезский</a:t>
            </a:r>
            <a:r>
              <a:rPr lang="ru-RU" sz="1400" dirty="0" smtClean="0"/>
              <a:t> край</a:t>
            </a:r>
            <a:r>
              <a:rPr lang="ru-RU" sz="1400" dirty="0" smtClean="0"/>
              <a:t>  - 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1,250,066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Южноморавский</a:t>
            </a:r>
            <a:r>
              <a:rPr lang="ru-RU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край   -  1,143,389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Злинский</a:t>
            </a:r>
            <a:r>
              <a:rPr lang="ru-RU" sz="1400" dirty="0" smtClean="0"/>
              <a:t> край  -   591,026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/>
              <a:t>Височина</a:t>
            </a:r>
            <a:r>
              <a:rPr lang="ru-RU" sz="1400" dirty="0" smtClean="0"/>
              <a:t>  -  514,470</a:t>
            </a:r>
            <a:endParaRPr lang="cs-CZ" sz="1200" dirty="0"/>
          </a:p>
        </p:txBody>
      </p:sp>
      <p:pic>
        <p:nvPicPr>
          <p:cNvPr id="55301" name="Picture 5" descr="Cexia-map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1223"/>
            <a:ext cx="4059238" cy="2377554"/>
          </a:xfrm>
          <a:noFill/>
          <a:ln/>
        </p:spPr>
      </p:pic>
      <p:sp>
        <p:nvSpPr>
          <p:cNvPr id="5529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881188" y="1928813"/>
            <a:ext cx="7262812" cy="4191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/>
              <a:t>		</a:t>
            </a:r>
            <a:r>
              <a:rPr lang="ru-RU" sz="1800" b="1" dirty="0" err="1" smtClean="0"/>
              <a:t>Політично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Чехія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14 </a:t>
            </a:r>
            <a:r>
              <a:rPr lang="ru-RU" sz="1800" b="1" dirty="0" err="1" smtClean="0"/>
              <a:t>країв</a:t>
            </a:r>
            <a:r>
              <a:rPr lang="ru-RU" sz="1800" b="1" dirty="0" smtClean="0"/>
              <a:t>:</a:t>
            </a:r>
            <a:endParaRPr lang="cs-CZ" sz="1800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190576" y="142852"/>
            <a:ext cx="876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дміністративний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412875"/>
            <a:ext cx="8007350" cy="4191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Чехії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10 </a:t>
            </a:r>
            <a:r>
              <a:rPr lang="ru-RU" sz="1800" dirty="0" err="1" smtClean="0"/>
              <a:t>мільйонів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 (у 2010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- 10,4 </a:t>
            </a:r>
            <a:r>
              <a:rPr lang="ru-RU" sz="1800" dirty="0" err="1" smtClean="0"/>
              <a:t>мільйона</a:t>
            </a:r>
            <a:r>
              <a:rPr lang="ru-RU" sz="18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sz="1800" dirty="0" smtClean="0"/>
              <a:t>95%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чехи 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endParaRPr lang="ru-RU" sz="1800" dirty="0" smtClean="0"/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sz="1800" dirty="0" smtClean="0"/>
              <a:t>5%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меншини</a:t>
            </a:r>
            <a:r>
              <a:rPr lang="ru-RU" sz="1800" dirty="0" smtClean="0"/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/>
              <a:t> </a:t>
            </a:r>
            <a:r>
              <a:rPr lang="ru-RU" sz="1800" dirty="0" smtClean="0"/>
              <a:t>          - </a:t>
            </a:r>
            <a:r>
              <a:rPr lang="ru-RU" sz="1800" dirty="0" err="1" smtClean="0"/>
              <a:t>українці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словаки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</a:t>
            </a:r>
            <a:r>
              <a:rPr lang="ru-RU" sz="1800" dirty="0" err="1" smtClean="0"/>
              <a:t>в'єтнамці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поляки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</a:t>
            </a:r>
            <a:r>
              <a:rPr lang="ru-RU" sz="1800" dirty="0" err="1" smtClean="0"/>
              <a:t>росіяни</a:t>
            </a:r>
            <a:r>
              <a:rPr lang="ru-RU" sz="1800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</a:t>
            </a:r>
            <a:r>
              <a:rPr lang="ru-RU" sz="1800" dirty="0" err="1" smtClean="0"/>
              <a:t>німці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</a:t>
            </a:r>
            <a:r>
              <a:rPr lang="ru-RU" sz="1800" dirty="0" err="1" smtClean="0"/>
              <a:t>цигани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           - </a:t>
            </a:r>
            <a:r>
              <a:rPr lang="ru-RU" sz="1800" dirty="0" err="1" smtClean="0"/>
              <a:t>угорці</a:t>
            </a:r>
            <a:endParaRPr lang="cs-CZ" sz="1800" dirty="0"/>
          </a:p>
        </p:txBody>
      </p:sp>
      <p:pic>
        <p:nvPicPr>
          <p:cNvPr id="62469" name="Picture 5" descr="mensh_i_i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284538"/>
            <a:ext cx="4200525" cy="3228975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2509319" y="0"/>
            <a:ext cx="4125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268413"/>
            <a:ext cx="800735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Чеська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виникла</a:t>
            </a:r>
            <a:r>
              <a:rPr lang="ru-RU" sz="1800" dirty="0" smtClean="0"/>
              <a:t> 1 </a:t>
            </a:r>
            <a:r>
              <a:rPr lang="ru-RU" sz="1800" dirty="0" err="1" smtClean="0"/>
              <a:t>січня</a:t>
            </a:r>
            <a:r>
              <a:rPr lang="ru-RU" sz="1800" dirty="0" smtClean="0"/>
              <a:t> 1993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розпаду</a:t>
            </a:r>
            <a:r>
              <a:rPr lang="ru-RU" sz="1800" dirty="0" smtClean="0"/>
              <a:t> ЧСФР.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Відповідно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Конституції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Чехія</a:t>
            </a:r>
            <a:r>
              <a:rPr lang="ru-RU" sz="1800" dirty="0" smtClean="0"/>
              <a:t> - </a:t>
            </a:r>
            <a:r>
              <a:rPr lang="ru-RU" sz="1800" dirty="0" err="1" smtClean="0"/>
              <a:t>незалежна</a:t>
            </a:r>
            <a:r>
              <a:rPr lang="ru-RU" sz="1800" dirty="0" smtClean="0"/>
              <a:t>, демократична </a:t>
            </a:r>
            <a:r>
              <a:rPr lang="ru-RU" sz="1800" dirty="0" err="1" smtClean="0"/>
              <a:t>республіка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чолі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стоїть</a:t>
            </a:r>
            <a:r>
              <a:rPr lang="ru-RU" sz="1800" dirty="0" smtClean="0"/>
              <a:t> президент.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Президент </a:t>
            </a:r>
            <a:r>
              <a:rPr lang="ru-RU" sz="1800" dirty="0" err="1" smtClean="0"/>
              <a:t>обирається</a:t>
            </a:r>
            <a:r>
              <a:rPr lang="ru-RU" sz="1800" dirty="0" smtClean="0"/>
              <a:t> парламентом </a:t>
            </a:r>
            <a:r>
              <a:rPr lang="ru-RU" sz="1800" dirty="0" err="1" smtClean="0"/>
              <a:t>ЧеськохР</a:t>
            </a:r>
            <a:r>
              <a:rPr lang="ru-RU" sz="1800" dirty="0" smtClean="0"/>
              <a:t> на 5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Верховним</a:t>
            </a:r>
            <a:r>
              <a:rPr lang="ru-RU" sz="1800" dirty="0" smtClean="0"/>
              <a:t> органом </a:t>
            </a:r>
            <a:r>
              <a:rPr lang="ru-RU" sz="1800" dirty="0" err="1" smtClean="0"/>
              <a:t>виконавчої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правительство. На </a:t>
            </a:r>
            <a:r>
              <a:rPr lang="ru-RU" sz="1800" dirty="0" err="1" smtClean="0"/>
              <a:t>чолі</a:t>
            </a:r>
            <a:r>
              <a:rPr lang="ru-RU" sz="1800" dirty="0" smtClean="0"/>
              <a:t> уряду </a:t>
            </a:r>
            <a:r>
              <a:rPr lang="ru-RU" sz="1800" dirty="0" err="1" smtClean="0"/>
              <a:t>стоїть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прем'єр-міністр</a:t>
            </a:r>
            <a:r>
              <a:rPr lang="ru-RU" sz="1800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Верховним</a:t>
            </a:r>
            <a:r>
              <a:rPr lang="ru-RU" sz="1800" dirty="0" smtClean="0"/>
              <a:t> органом </a:t>
            </a:r>
            <a:r>
              <a:rPr lang="ru-RU" sz="1800" dirty="0" err="1" smtClean="0"/>
              <a:t>законодавчої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Парламент.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Парламент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палат: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- Палата </a:t>
            </a:r>
            <a:r>
              <a:rPr lang="ru-RU" sz="1800" dirty="0" err="1" smtClean="0"/>
              <a:t>депутатів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(200 </a:t>
            </a:r>
            <a:r>
              <a:rPr lang="ru-RU" sz="1800" dirty="0" err="1" smtClean="0"/>
              <a:t>членів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обирають</a:t>
            </a:r>
            <a:r>
              <a:rPr lang="ru-RU" sz="1800" dirty="0" smtClean="0"/>
              <a:t> на 4 роки)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- Сенат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(81 член,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обирають</a:t>
            </a:r>
            <a:r>
              <a:rPr lang="ru-RU" sz="1800" dirty="0" smtClean="0"/>
              <a:t> на 6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)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в 1999 р. ЧР стала членом НАТО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/>
              <a:t>в 2004 р. ЧР стала членом ЄС (</a:t>
            </a:r>
            <a:r>
              <a:rPr lang="ru-RU" sz="1800" dirty="0" err="1" smtClean="0"/>
              <a:t>Європейського</a:t>
            </a:r>
            <a:r>
              <a:rPr lang="ru-RU" sz="1800" dirty="0" smtClean="0"/>
              <a:t> Союзу)</a:t>
            </a:r>
            <a:endParaRPr lang="cs-CZ" sz="1800" dirty="0"/>
          </a:p>
        </p:txBody>
      </p:sp>
      <p:pic>
        <p:nvPicPr>
          <p:cNvPr id="64520" name="Picture 8" descr="ANd9GcQ74__-mrkSk6wSCdVfDOrMt-d3hYvpQmwo6WnyJDw0xtZz6G3P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303" y="4143380"/>
            <a:ext cx="2625697" cy="1703409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809078" y="142852"/>
            <a:ext cx="7525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олітична структура: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484313"/>
            <a:ext cx="4748216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err="1" smtClean="0"/>
              <a:t>Територія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Чехії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</a:t>
            </a:r>
            <a:r>
              <a:rPr lang="ru-RU" sz="1800" dirty="0" smtClean="0"/>
              <a:t>: </a:t>
            </a:r>
            <a:r>
              <a:rPr lang="ru-RU" sz="1800" dirty="0"/>
              <a:t> </a:t>
            </a:r>
            <a:r>
              <a:rPr lang="ru-RU" sz="1800" dirty="0" smtClean="0"/>
              <a:t>78,9 тис. км ². 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Поверхня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середньовисокі</a:t>
            </a:r>
            <a:r>
              <a:rPr lang="ru-RU" sz="1800" dirty="0" smtClean="0"/>
              <a:t> гори (</a:t>
            </a:r>
            <a:r>
              <a:rPr lang="ru-RU" sz="1800" dirty="0" err="1" smtClean="0"/>
              <a:t>Шумава</a:t>
            </a:r>
            <a:r>
              <a:rPr lang="ru-RU" sz="1800" dirty="0" smtClean="0"/>
              <a:t>, </a:t>
            </a:r>
            <a:r>
              <a:rPr lang="ru-RU" sz="1800" dirty="0" err="1" smtClean="0"/>
              <a:t>Чеський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ліс</a:t>
            </a:r>
            <a:r>
              <a:rPr lang="ru-RU" sz="1800" dirty="0" smtClean="0"/>
              <a:t>, </a:t>
            </a:r>
            <a:r>
              <a:rPr lang="ru-RU" sz="1800" dirty="0" err="1" smtClean="0"/>
              <a:t>Крушне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гори</a:t>
            </a:r>
            <a:r>
              <a:rPr lang="ru-RU" sz="1800" dirty="0" smtClean="0"/>
              <a:t>, </a:t>
            </a:r>
            <a:r>
              <a:rPr lang="ru-RU" sz="1800" dirty="0" err="1" smtClean="0"/>
              <a:t>Крконоше</a:t>
            </a:r>
            <a:r>
              <a:rPr lang="ru-RU" sz="1800" dirty="0" smtClean="0"/>
              <a:t>, </a:t>
            </a:r>
            <a:r>
              <a:rPr lang="ru-RU" sz="1800" dirty="0" err="1" smtClean="0"/>
              <a:t>Ізерських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гори</a:t>
            </a:r>
            <a:r>
              <a:rPr lang="ru-RU" sz="1800" dirty="0" smtClean="0"/>
              <a:t>, </a:t>
            </a:r>
            <a:r>
              <a:rPr lang="ru-RU" sz="1800" dirty="0" err="1" smtClean="0"/>
              <a:t>Орліцкіе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гори</a:t>
            </a:r>
            <a:r>
              <a:rPr lang="ru-RU" sz="1800" dirty="0" smtClean="0"/>
              <a:t>, </a:t>
            </a:r>
            <a:r>
              <a:rPr lang="ru-RU" sz="1800" dirty="0" err="1" smtClean="0"/>
              <a:t>Есенік</a:t>
            </a:r>
            <a:r>
              <a:rPr lang="ru-RU" sz="1800" dirty="0" smtClean="0"/>
              <a:t>, </a:t>
            </a:r>
            <a:r>
              <a:rPr lang="ru-RU" sz="1800" dirty="0" err="1" smtClean="0"/>
              <a:t>Бескиди</a:t>
            </a:r>
            <a:r>
              <a:rPr lang="ru-RU" sz="1800" dirty="0" smtClean="0"/>
              <a:t>, </a:t>
            </a:r>
            <a:r>
              <a:rPr lang="ru-RU" sz="1800" dirty="0" err="1" smtClean="0"/>
              <a:t>Чесько-Моравська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височина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Центральночеський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височина</a:t>
            </a:r>
            <a:r>
              <a:rPr lang="ru-RU" sz="18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низовини</a:t>
            </a:r>
            <a:r>
              <a:rPr lang="ru-RU" sz="1800" dirty="0" smtClean="0"/>
              <a:t> (</a:t>
            </a:r>
            <a:r>
              <a:rPr lang="ru-RU" sz="1800" dirty="0" err="1" smtClean="0"/>
              <a:t>полабських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низовина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уздовж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Морави</a:t>
            </a:r>
            <a:r>
              <a:rPr lang="ru-RU" sz="1800" dirty="0" smtClean="0"/>
              <a:t>).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err="1" smtClean="0"/>
              <a:t>Найвища</a:t>
            </a:r>
            <a:r>
              <a:rPr lang="ru-RU" sz="1800" dirty="0" smtClean="0"/>
              <a:t> гора </a:t>
            </a:r>
            <a:r>
              <a:rPr lang="ru-RU" sz="1800" dirty="0" err="1" smtClean="0"/>
              <a:t>Чехії</a:t>
            </a:r>
            <a:r>
              <a:rPr lang="ru-RU" sz="1800" dirty="0" smtClean="0"/>
              <a:t> - </a:t>
            </a:r>
            <a:r>
              <a:rPr lang="ru-RU" sz="1800" dirty="0" err="1" smtClean="0"/>
              <a:t>Снєжка</a:t>
            </a:r>
            <a:r>
              <a:rPr lang="ru-RU" sz="1800" dirty="0" smtClean="0"/>
              <a:t> (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висота</a:t>
            </a:r>
            <a:r>
              <a:rPr lang="ru-RU" sz="1800" dirty="0" smtClean="0"/>
              <a:t> 1602 м)</a:t>
            </a:r>
            <a:endParaRPr lang="ru-RU" sz="1800" dirty="0"/>
          </a:p>
        </p:txBody>
      </p:sp>
      <p:pic>
        <p:nvPicPr>
          <p:cNvPr id="57364" name="Picture 20" descr="snez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67362" y="2043112"/>
            <a:ext cx="2628900" cy="1743075"/>
          </a:xfrm>
          <a:noFill/>
          <a:ln/>
        </p:spPr>
      </p:pic>
      <p:pic>
        <p:nvPicPr>
          <p:cNvPr id="57373" name="Picture 29" descr="800px-Vrchol_Snezk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929188"/>
            <a:ext cx="4935538" cy="1468437"/>
          </a:xfrm>
          <a:noFill/>
          <a:ln/>
        </p:spPr>
      </p:pic>
      <p:sp>
        <p:nvSpPr>
          <p:cNvPr id="8" name="Прямокутник 7"/>
          <p:cNvSpPr/>
          <p:nvPr/>
        </p:nvSpPr>
        <p:spPr>
          <a:xfrm>
            <a:off x="2747558" y="214290"/>
            <a:ext cx="3648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1557338"/>
            <a:ext cx="3927475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400" dirty="0" smtClean="0"/>
              <a:t>Через територію Чехії проходить головний європейський вододіл .</a:t>
            </a:r>
          </a:p>
          <a:p>
            <a:pPr>
              <a:lnSpc>
                <a:spcPct val="80000"/>
              </a:lnSpc>
            </a:pPr>
            <a:endParaRPr lang="uk-UA" sz="1400" dirty="0" smtClean="0"/>
          </a:p>
          <a:p>
            <a:pPr>
              <a:lnSpc>
                <a:spcPct val="80000"/>
              </a:lnSpc>
            </a:pPr>
            <a:r>
              <a:rPr lang="uk-UA" sz="1400" dirty="0" smtClean="0"/>
              <a:t>Чехія має густою мережею річок. Найдовша річка - </a:t>
            </a:r>
            <a:r>
              <a:rPr lang="uk-UA" sz="1400" dirty="0" err="1" smtClean="0"/>
              <a:t>Влтава</a:t>
            </a:r>
            <a:r>
              <a:rPr lang="uk-UA" sz="1400" dirty="0" smtClean="0"/>
              <a:t> (довжина 440 км) - бере витік на </a:t>
            </a:r>
            <a:r>
              <a:rPr lang="uk-UA" sz="1400" dirty="0" err="1" smtClean="0"/>
              <a:t>Шумаві</a:t>
            </a:r>
            <a:r>
              <a:rPr lang="uk-UA" sz="1400" dirty="0" smtClean="0"/>
              <a:t> і впадає в Лабу . На </a:t>
            </a:r>
            <a:r>
              <a:rPr lang="uk-UA" sz="1400" dirty="0" err="1" smtClean="0"/>
              <a:t>Влтаві</a:t>
            </a:r>
            <a:r>
              <a:rPr lang="uk-UA" sz="1400" dirty="0" smtClean="0"/>
              <a:t> знаходяться водосховища - вони утворюють </a:t>
            </a:r>
            <a:r>
              <a:rPr lang="uk-UA" sz="1400" dirty="0" err="1" smtClean="0"/>
              <a:t>тнз</a:t>
            </a:r>
            <a:r>
              <a:rPr lang="uk-UA" sz="1400" dirty="0" smtClean="0"/>
              <a:t> . </a:t>
            </a:r>
            <a:r>
              <a:rPr lang="uk-UA" sz="1400" dirty="0" err="1" smtClean="0"/>
              <a:t>Влтавскій</a:t>
            </a:r>
            <a:r>
              <a:rPr lang="uk-UA" sz="1400" dirty="0" smtClean="0"/>
              <a:t> каскад ( </a:t>
            </a:r>
            <a:r>
              <a:rPr lang="uk-UA" sz="1400" dirty="0" err="1" smtClean="0"/>
              <a:t>Липно</a:t>
            </a:r>
            <a:r>
              <a:rPr lang="uk-UA" sz="1400" dirty="0" smtClean="0"/>
              <a:t> , Орлик , </a:t>
            </a:r>
            <a:r>
              <a:rPr lang="uk-UA" sz="1400" dirty="0" err="1" smtClean="0"/>
              <a:t>Слапи</a:t>
            </a:r>
            <a:r>
              <a:rPr lang="uk-UA" sz="1400" dirty="0" smtClean="0"/>
              <a:t> , </a:t>
            </a:r>
            <a:r>
              <a:rPr lang="uk-UA" sz="1400" dirty="0" err="1" smtClean="0"/>
              <a:t>Камик</a:t>
            </a:r>
            <a:r>
              <a:rPr lang="uk-UA" sz="1400" dirty="0" smtClean="0"/>
              <a:t> ...) і водні електростанції.</a:t>
            </a:r>
          </a:p>
          <a:p>
            <a:pPr>
              <a:lnSpc>
                <a:spcPct val="80000"/>
              </a:lnSpc>
            </a:pPr>
            <a:endParaRPr lang="uk-UA" sz="1400" dirty="0" smtClean="0"/>
          </a:p>
          <a:p>
            <a:pPr>
              <a:lnSpc>
                <a:spcPct val="80000"/>
              </a:lnSpc>
            </a:pPr>
            <a:r>
              <a:rPr lang="uk-UA" sz="1400" dirty="0" smtClean="0"/>
              <a:t>Інші важливі річки: Лаба ( 370 км , впадає в Північне море) , </a:t>
            </a:r>
            <a:r>
              <a:rPr lang="uk-UA" sz="1400" dirty="0" err="1" smtClean="0"/>
              <a:t>Морава</a:t>
            </a:r>
            <a:r>
              <a:rPr lang="uk-UA" sz="1400" dirty="0" smtClean="0"/>
              <a:t> (впадає в Чорне море) , Одер (впадає в Балтійське море) .</a:t>
            </a:r>
          </a:p>
          <a:p>
            <a:pPr>
              <a:lnSpc>
                <a:spcPct val="80000"/>
              </a:lnSpc>
            </a:pPr>
            <a:endParaRPr lang="uk-UA" sz="1400" dirty="0" smtClean="0"/>
          </a:p>
          <a:p>
            <a:pPr>
              <a:lnSpc>
                <a:spcPct val="80000"/>
              </a:lnSpc>
            </a:pPr>
            <a:r>
              <a:rPr lang="uk-UA" sz="1400" dirty="0" smtClean="0"/>
              <a:t>У Південній Чехії ( навколо м. </a:t>
            </a:r>
            <a:r>
              <a:rPr lang="uk-UA" sz="1400" dirty="0" err="1" smtClean="0"/>
              <a:t>Тршебонь</a:t>
            </a:r>
            <a:r>
              <a:rPr lang="uk-UA" sz="1400" dirty="0" smtClean="0"/>
              <a:t>)  багато ставків ( 500 ) , в яких водиться прісноводна риба. Найбільший ставок - </a:t>
            </a:r>
            <a:r>
              <a:rPr lang="uk-UA" sz="1400" dirty="0" err="1" smtClean="0"/>
              <a:t>Рожмберк</a:t>
            </a:r>
            <a:r>
              <a:rPr lang="uk-UA" sz="1400" dirty="0" smtClean="0"/>
              <a:t> ( 489 га ) .</a:t>
            </a:r>
          </a:p>
          <a:p>
            <a:pPr>
              <a:lnSpc>
                <a:spcPct val="80000"/>
              </a:lnSpc>
            </a:pPr>
            <a:endParaRPr lang="uk-UA" sz="1400" dirty="0" smtClean="0"/>
          </a:p>
          <a:p>
            <a:pPr>
              <a:lnSpc>
                <a:spcPct val="80000"/>
              </a:lnSpc>
            </a:pPr>
            <a:r>
              <a:rPr lang="uk-UA" sz="1400" dirty="0" smtClean="0"/>
              <a:t>У Чехії мало озер. Найбільше озеро - Чорне озеро ( 18 га , </a:t>
            </a:r>
            <a:r>
              <a:rPr lang="uk-UA" sz="1400" dirty="0" err="1" smtClean="0"/>
              <a:t>Шумава</a:t>
            </a:r>
            <a:r>
              <a:rPr lang="uk-UA" sz="1400" dirty="0" smtClean="0"/>
              <a:t> )</a:t>
            </a:r>
            <a:endParaRPr lang="cs-CZ" sz="1400" dirty="0"/>
          </a:p>
        </p:txBody>
      </p:sp>
      <p:pic>
        <p:nvPicPr>
          <p:cNvPr id="67590" name="Picture 6" descr="vlta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620838"/>
            <a:ext cx="3263900" cy="2165350"/>
          </a:xfrm>
          <a:noFill/>
          <a:ln/>
        </p:spPr>
      </p:pic>
      <p:pic>
        <p:nvPicPr>
          <p:cNvPr id="67592" name="Picture 8" descr="rybnik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181475"/>
            <a:ext cx="3211512" cy="2303463"/>
          </a:xfrm>
          <a:noFill/>
          <a:ln/>
        </p:spPr>
      </p:pic>
      <p:sp>
        <p:nvSpPr>
          <p:cNvPr id="8" name="Прямокутник 7"/>
          <p:cNvSpPr/>
          <p:nvPr/>
        </p:nvSpPr>
        <p:spPr>
          <a:xfrm>
            <a:off x="2632142" y="0"/>
            <a:ext cx="3879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925</TotalTime>
  <Words>1162</Words>
  <Application>Microsoft PowerPoint</Application>
  <PresentationFormat>Екран (4:3)</PresentationFormat>
  <Paragraphs>214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Times New Roman</vt:lpstr>
      <vt:lpstr>Wingdings</vt:lpstr>
      <vt:lpstr>Папір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Історичний центр міста Ческій Крумлов</vt:lpstr>
      <vt:lpstr>Історичний центр Праги</vt:lpstr>
      <vt:lpstr>Історичний центр Праги</vt:lpstr>
      <vt:lpstr>Церква Святого Іоанна Непомуцького на Зеленій Горі</vt:lpstr>
      <vt:lpstr>Історичний центр міста Кутна Гора</vt:lpstr>
      <vt:lpstr>Парковий комплекс Леднице-Валтіце</vt:lpstr>
      <vt:lpstr>Сади і замок у місті Кромержиж</vt:lpstr>
      <vt:lpstr>Голашовіце - історичний заповідник</vt:lpstr>
      <vt:lpstr>Замок в містечку Літомишль</vt:lpstr>
      <vt:lpstr>Колона Святої Трійці в місті Оломоуц</vt:lpstr>
      <vt:lpstr>Вілла Тугендхат в місті Брно</vt:lpstr>
      <vt:lpstr>Єврейський квартал і церква святого Прокопія в місті Тршебіч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Petrohrad (Sankt-Petěrburg)  </dc:title>
  <dc:creator>Mikiki</dc:creator>
  <cp:lastModifiedBy>Nazar</cp:lastModifiedBy>
  <cp:revision>29</cp:revision>
  <dcterms:created xsi:type="dcterms:W3CDTF">2010-04-01T08:42:44Z</dcterms:created>
  <dcterms:modified xsi:type="dcterms:W3CDTF">2014-01-23T14:07:40Z</dcterms:modified>
</cp:coreProperties>
</file>