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60" r:id="rId29"/>
    <p:sldId id="259" r:id="rId30"/>
    <p:sldId id="289" r:id="rId31"/>
    <p:sldId id="288" r:id="rId32"/>
    <p:sldId id="287" r:id="rId33"/>
    <p:sldId id="286" r:id="rId34"/>
    <p:sldId id="285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0" autoAdjust="0"/>
    <p:restoredTop sz="94660"/>
  </p:normalViewPr>
  <p:slideViewPr>
    <p:cSldViewPr>
      <p:cViewPr varScale="1">
        <p:scale>
          <a:sx n="86" d="100"/>
          <a:sy n="86" d="100"/>
        </p:scale>
        <p:origin x="-9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9F2030D-752C-4A35-A54C-0854C073A931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95DE136-64ED-4E40-8883-4D653524D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F2030D-752C-4A35-A54C-0854C073A931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5DE136-64ED-4E40-8883-4D653524D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9F2030D-752C-4A35-A54C-0854C073A931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95DE136-64ED-4E40-8883-4D653524D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F2030D-752C-4A35-A54C-0854C073A931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5DE136-64ED-4E40-8883-4D653524D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9F2030D-752C-4A35-A54C-0854C073A931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95DE136-64ED-4E40-8883-4D653524D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F2030D-752C-4A35-A54C-0854C073A931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5DE136-64ED-4E40-8883-4D653524D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F2030D-752C-4A35-A54C-0854C073A931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5DE136-64ED-4E40-8883-4D653524D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F2030D-752C-4A35-A54C-0854C073A931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5DE136-64ED-4E40-8883-4D653524D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9F2030D-752C-4A35-A54C-0854C073A931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5DE136-64ED-4E40-8883-4D653524D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F2030D-752C-4A35-A54C-0854C073A931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5DE136-64ED-4E40-8883-4D653524D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F2030D-752C-4A35-A54C-0854C073A931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5DE136-64ED-4E40-8883-4D653524D5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9F2030D-752C-4A35-A54C-0854C073A931}" type="datetimeFigureOut">
              <a:rPr lang="ru-RU" smtClean="0"/>
              <a:pPr/>
              <a:t>19.03.2013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95DE136-64ED-4E40-8883-4D653524D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8600" y="0"/>
            <a:ext cx="5105400" cy="1367970"/>
          </a:xfrm>
        </p:spPr>
        <p:txBody>
          <a:bodyPr/>
          <a:lstStyle/>
          <a:p>
            <a:r>
              <a:rPr lang="ru-RU" dirty="0" err="1" smtClean="0"/>
              <a:t>Кра</a:t>
            </a:r>
            <a:r>
              <a:rPr lang="uk-UA" dirty="0" err="1" smtClean="0"/>
              <a:t>їна</a:t>
            </a:r>
            <a:r>
              <a:rPr lang="uk-UA" dirty="0" smtClean="0"/>
              <a:t>, де сходить сонце…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29222" y="5756752"/>
            <a:ext cx="5114778" cy="1101248"/>
          </a:xfrm>
        </p:spPr>
        <p:txBody>
          <a:bodyPr>
            <a:normAutofit lnSpcReduction="10000"/>
          </a:bodyPr>
          <a:lstStyle/>
          <a:p>
            <a:r>
              <a:rPr lang="uk-UA" dirty="0" smtClean="0">
                <a:solidFill>
                  <a:srgbClr val="FFC000"/>
                </a:solidFill>
              </a:rPr>
              <a:t>Підготовлено учнями 10а класу</a:t>
            </a:r>
          </a:p>
          <a:p>
            <a:r>
              <a:rPr lang="uk-UA" dirty="0" err="1" smtClean="0">
                <a:solidFill>
                  <a:srgbClr val="FFC000"/>
                </a:solidFill>
              </a:rPr>
              <a:t>Лейзеровичем</a:t>
            </a:r>
            <a:r>
              <a:rPr lang="uk-UA" dirty="0" smtClean="0">
                <a:solidFill>
                  <a:srgbClr val="FFC000"/>
                </a:solidFill>
              </a:rPr>
              <a:t>  Романом і </a:t>
            </a:r>
          </a:p>
          <a:p>
            <a:r>
              <a:rPr lang="uk-UA" dirty="0" err="1" smtClean="0">
                <a:solidFill>
                  <a:srgbClr val="FFC000"/>
                </a:solidFill>
              </a:rPr>
              <a:t>Новицьким</a:t>
            </a:r>
            <a:r>
              <a:rPr lang="uk-UA" dirty="0" smtClean="0">
                <a:solidFill>
                  <a:srgbClr val="FFC000"/>
                </a:solidFill>
              </a:rPr>
              <a:t> Олександром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2276702" cy="571504"/>
          </a:xfrm>
        </p:spPr>
        <p:txBody>
          <a:bodyPr/>
          <a:lstStyle/>
          <a:p>
            <a:r>
              <a:rPr lang="uk-UA" dirty="0" err="1" smtClean="0"/>
              <a:t>грунти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2852"/>
            <a:ext cx="9144000" cy="1101248"/>
          </a:xfrm>
        </p:spPr>
        <p:txBody>
          <a:bodyPr>
            <a:normAutofit/>
          </a:bodyPr>
          <a:lstStyle/>
          <a:p>
            <a:r>
              <a:rPr lang="ru-RU" dirty="0" smtClean="0"/>
              <a:t>У природному </a:t>
            </a:r>
            <a:r>
              <a:rPr lang="ru-RU" dirty="0" err="1" smtClean="0"/>
              <a:t>стані</a:t>
            </a:r>
            <a:r>
              <a:rPr lang="ru-RU" dirty="0" smtClean="0"/>
              <a:t> </a:t>
            </a:r>
            <a:r>
              <a:rPr lang="ru-RU" u="sng" dirty="0" err="1" smtClean="0">
                <a:solidFill>
                  <a:srgbClr val="FF0000"/>
                </a:solidFill>
              </a:rPr>
              <a:t>грунти</a:t>
            </a:r>
            <a:r>
              <a:rPr lang="ru-RU" dirty="0" smtClean="0"/>
              <a:t> </a:t>
            </a:r>
            <a:r>
              <a:rPr lang="ru-RU" dirty="0" err="1" smtClean="0"/>
              <a:t>Японії</a:t>
            </a:r>
            <a:r>
              <a:rPr lang="ru-RU" dirty="0" smtClean="0"/>
              <a:t> </a:t>
            </a:r>
            <a:r>
              <a:rPr lang="ru-RU" u="sng" dirty="0" err="1" smtClean="0">
                <a:solidFill>
                  <a:srgbClr val="FF0000"/>
                </a:solidFill>
              </a:rPr>
              <a:t>малородючі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Поділяється</a:t>
            </a:r>
            <a:r>
              <a:rPr lang="ru-RU" dirty="0" smtClean="0"/>
              <a:t> </a:t>
            </a:r>
            <a:r>
              <a:rPr lang="ru-RU" dirty="0" smtClean="0"/>
              <a:t>на </a:t>
            </a:r>
            <a:r>
              <a:rPr lang="ru-RU" u="sng" dirty="0" smtClean="0">
                <a:solidFill>
                  <a:schemeClr val="bg1"/>
                </a:solidFill>
              </a:rPr>
              <a:t>три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: </a:t>
            </a:r>
            <a:r>
              <a:rPr lang="ru-RU" dirty="0" err="1" smtClean="0">
                <a:solidFill>
                  <a:srgbClr val="FF0000"/>
                </a:solidFill>
              </a:rPr>
              <a:t>червоноземну</a:t>
            </a:r>
            <a:r>
              <a:rPr lang="ru-RU" dirty="0" smtClean="0">
                <a:solidFill>
                  <a:srgbClr val="FF0000"/>
                </a:solidFill>
              </a:rPr>
              <a:t>,  область </a:t>
            </a:r>
            <a:r>
              <a:rPr lang="ru-RU" dirty="0" err="1" smtClean="0">
                <a:solidFill>
                  <a:srgbClr val="FF0000"/>
                </a:solidFill>
              </a:rPr>
              <a:t>бурих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грунтів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і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область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слабопідзолистих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і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торф'янистих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грунтів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63325275_9e7df055aaa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571612"/>
            <a:ext cx="4714875" cy="3559175"/>
          </a:xfrm>
          <a:prstGeom prst="rect">
            <a:avLst/>
          </a:prstGeom>
        </p:spPr>
      </p:pic>
      <p:pic>
        <p:nvPicPr>
          <p:cNvPr id="5" name="Рисунок 6" descr="63324118_1214055464_ina6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071678"/>
            <a:ext cx="4786346" cy="337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63323404_rice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357554" y="2671113"/>
            <a:ext cx="5786446" cy="4186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4214810" cy="752460"/>
          </a:xfrm>
        </p:spPr>
        <p:txBody>
          <a:bodyPr/>
          <a:lstStyle/>
          <a:p>
            <a:r>
              <a:rPr lang="uk-UA" dirty="0" smtClean="0"/>
              <a:t>ВОДНІ РЕСУРСИ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4810" y="0"/>
            <a:ext cx="4929190" cy="1387000"/>
          </a:xfrm>
        </p:spPr>
        <p:txBody>
          <a:bodyPr/>
          <a:lstStyle/>
          <a:p>
            <a:r>
              <a:rPr lang="uk-UA" dirty="0" smtClean="0"/>
              <a:t>Через великі виробничі потреби країна </a:t>
            </a:r>
            <a:r>
              <a:rPr lang="uk-UA" dirty="0" smtClean="0">
                <a:solidFill>
                  <a:srgbClr val="FF0000"/>
                </a:solidFill>
              </a:rPr>
              <a:t>недостатньо забезпечена </a:t>
            </a:r>
            <a:r>
              <a:rPr lang="uk-UA" dirty="0" smtClean="0">
                <a:solidFill>
                  <a:schemeClr val="bg1"/>
                </a:solidFill>
              </a:rPr>
              <a:t>водними ресурсами.</a:t>
            </a:r>
            <a:endParaRPr lang="ru-RU" dirty="0"/>
          </a:p>
        </p:txBody>
      </p:sp>
      <p:pic>
        <p:nvPicPr>
          <p:cNvPr id="4" name="Содержимое 3" descr="3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642918"/>
            <a:ext cx="3786188" cy="3179763"/>
          </a:xfrm>
          <a:prstGeom prst="rect">
            <a:avLst/>
          </a:prstGeom>
        </p:spPr>
      </p:pic>
      <p:pic>
        <p:nvPicPr>
          <p:cNvPr id="5" name="Рисунок 4" descr="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22788"/>
            <a:ext cx="3929062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4348" y="4000504"/>
            <a:ext cx="2214562" cy="3698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/>
              <a:t>Річка</a:t>
            </a:r>
            <a:r>
              <a:rPr lang="ru-RU" b="1" dirty="0" smtClean="0"/>
              <a:t> </a:t>
            </a:r>
            <a:r>
              <a:rPr lang="ru-RU" b="1" dirty="0" err="1"/>
              <a:t>Синано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86248" y="3643314"/>
            <a:ext cx="4714875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/>
              <a:t>У </a:t>
            </a:r>
            <a:r>
              <a:rPr lang="ru-RU" sz="1100" dirty="0" err="1" smtClean="0"/>
              <a:t>Японії</a:t>
            </a:r>
            <a:r>
              <a:rPr lang="ru-RU" sz="1100" dirty="0" smtClean="0"/>
              <a:t> </a:t>
            </a:r>
            <a:r>
              <a:rPr lang="ru-RU" sz="1100" dirty="0" err="1" smtClean="0"/>
              <a:t>є</a:t>
            </a:r>
            <a:r>
              <a:rPr lang="ru-RU" sz="1100" dirty="0" smtClean="0"/>
              <a:t> 2488 </a:t>
            </a:r>
            <a:r>
              <a:rPr lang="ru-RU" sz="1100" dirty="0" err="1" smtClean="0"/>
              <a:t>водоспадів</a:t>
            </a:r>
            <a:r>
              <a:rPr lang="ru-RU" sz="1100" dirty="0" smtClean="0"/>
              <a:t> </a:t>
            </a:r>
            <a:r>
              <a:rPr lang="ru-RU" sz="1100" dirty="0" err="1" smtClean="0"/>
              <a:t>висотою</a:t>
            </a:r>
            <a:r>
              <a:rPr lang="ru-RU" sz="1100" dirty="0" smtClean="0"/>
              <a:t> не </a:t>
            </a:r>
            <a:r>
              <a:rPr lang="ru-RU" sz="1100" dirty="0" err="1" smtClean="0"/>
              <a:t>менше</a:t>
            </a:r>
            <a:r>
              <a:rPr lang="ru-RU" sz="1100" dirty="0" smtClean="0"/>
              <a:t> 5 м. До </a:t>
            </a:r>
            <a:r>
              <a:rPr lang="ru-RU" sz="1100" dirty="0" err="1" smtClean="0"/>
              <a:t>цього</a:t>
            </a:r>
            <a:r>
              <a:rPr lang="ru-RU" sz="1100" dirty="0" smtClean="0"/>
              <a:t> треба </a:t>
            </a:r>
            <a:r>
              <a:rPr lang="ru-RU" sz="1100" dirty="0" err="1" smtClean="0"/>
              <a:t>додати</a:t>
            </a:r>
            <a:r>
              <a:rPr lang="ru-RU" sz="1100" dirty="0" smtClean="0"/>
              <a:t>, </a:t>
            </a:r>
            <a:r>
              <a:rPr lang="ru-RU" sz="1100" dirty="0" err="1" smtClean="0"/>
              <a:t>що,за</a:t>
            </a:r>
            <a:r>
              <a:rPr lang="ru-RU" sz="1100" dirty="0" smtClean="0"/>
              <a:t> старою </a:t>
            </a:r>
            <a:r>
              <a:rPr lang="ru-RU" sz="1100" dirty="0" err="1" smtClean="0"/>
              <a:t>релігійною</a:t>
            </a:r>
            <a:r>
              <a:rPr lang="ru-RU" sz="1100" dirty="0" smtClean="0"/>
              <a:t> </a:t>
            </a:r>
            <a:r>
              <a:rPr lang="ru-RU" sz="1100" dirty="0" err="1" smtClean="0"/>
              <a:t>традиціїєю</a:t>
            </a:r>
            <a:r>
              <a:rPr lang="ru-RU" sz="1100" dirty="0" smtClean="0"/>
              <a:t>, </a:t>
            </a:r>
            <a:r>
              <a:rPr lang="ru-RU" sz="1100" dirty="0" err="1" smtClean="0"/>
              <a:t>японці</a:t>
            </a:r>
            <a:r>
              <a:rPr lang="ru-RU" sz="1100" dirty="0" smtClean="0"/>
              <a:t> </a:t>
            </a:r>
            <a:r>
              <a:rPr lang="ru-RU" sz="1100" dirty="0" err="1" smtClean="0"/>
              <a:t>вважають</a:t>
            </a:r>
            <a:r>
              <a:rPr lang="ru-RU" sz="1100" dirty="0" smtClean="0"/>
              <a:t> </a:t>
            </a:r>
            <a:r>
              <a:rPr lang="ru-RU" sz="1100" dirty="0" err="1" smtClean="0"/>
              <a:t>водоспади</a:t>
            </a:r>
            <a:r>
              <a:rPr lang="ru-RU" sz="1100" dirty="0" smtClean="0"/>
              <a:t> </a:t>
            </a:r>
            <a:r>
              <a:rPr lang="ru-RU" sz="1100" dirty="0" err="1" smtClean="0"/>
              <a:t>місцем</a:t>
            </a:r>
            <a:r>
              <a:rPr lang="ru-RU" sz="1100" dirty="0" smtClean="0"/>
              <a:t> </a:t>
            </a:r>
            <a:r>
              <a:rPr lang="ru-RU" sz="1100" dirty="0" err="1" smtClean="0"/>
              <a:t>проживання</a:t>
            </a:r>
            <a:r>
              <a:rPr lang="ru-RU" sz="1100" dirty="0" smtClean="0"/>
              <a:t> </a:t>
            </a:r>
            <a:r>
              <a:rPr lang="ru-RU" sz="1100" dirty="0" err="1" smtClean="0"/>
              <a:t>духів</a:t>
            </a:r>
            <a:r>
              <a:rPr lang="ru-RU" sz="1100" dirty="0" smtClean="0"/>
              <a:t>. Чим </a:t>
            </a:r>
            <a:r>
              <a:rPr lang="ru-RU" sz="1100" dirty="0" err="1" smtClean="0"/>
              <a:t>вище</a:t>
            </a:r>
            <a:r>
              <a:rPr lang="ru-RU" sz="1100" dirty="0" smtClean="0"/>
              <a:t> </a:t>
            </a:r>
            <a:r>
              <a:rPr lang="ru-RU" sz="1100" dirty="0" err="1" smtClean="0"/>
              <a:t>і</a:t>
            </a:r>
            <a:r>
              <a:rPr lang="ru-RU" sz="1100" dirty="0" smtClean="0"/>
              <a:t> </a:t>
            </a:r>
            <a:r>
              <a:rPr lang="ru-RU" sz="1100" dirty="0" err="1" smtClean="0"/>
              <a:t>грізніше</a:t>
            </a:r>
            <a:r>
              <a:rPr lang="ru-RU" sz="1100" dirty="0" smtClean="0"/>
              <a:t> </a:t>
            </a:r>
            <a:r>
              <a:rPr lang="ru-RU" sz="1100" dirty="0" err="1" smtClean="0"/>
              <a:t>водоспад</a:t>
            </a:r>
            <a:r>
              <a:rPr lang="ru-RU" sz="1100" dirty="0" smtClean="0"/>
              <a:t>, </a:t>
            </a:r>
            <a:r>
              <a:rPr lang="ru-RU" sz="1100" dirty="0" err="1" smtClean="0"/>
              <a:t>тим</a:t>
            </a:r>
            <a:r>
              <a:rPr lang="ru-RU" sz="1100" dirty="0" smtClean="0"/>
              <a:t> </a:t>
            </a:r>
            <a:r>
              <a:rPr lang="ru-RU" sz="1100" dirty="0" err="1" smtClean="0"/>
              <a:t>потужнішим</a:t>
            </a:r>
            <a:r>
              <a:rPr lang="ru-RU" sz="1100" dirty="0" smtClean="0"/>
              <a:t> </a:t>
            </a:r>
            <a:r>
              <a:rPr lang="ru-RU" sz="1100" dirty="0" err="1" smtClean="0"/>
              <a:t>і</a:t>
            </a:r>
            <a:r>
              <a:rPr lang="ru-RU" sz="1100" dirty="0" smtClean="0"/>
              <a:t> </a:t>
            </a:r>
            <a:r>
              <a:rPr lang="ru-RU" sz="1100" dirty="0" err="1" smtClean="0"/>
              <a:t>поважнішим</a:t>
            </a:r>
            <a:r>
              <a:rPr lang="ru-RU" sz="1100" dirty="0" smtClean="0"/>
              <a:t> </a:t>
            </a:r>
            <a:r>
              <a:rPr lang="ru-RU" sz="1100" dirty="0" err="1" smtClean="0"/>
              <a:t>є</a:t>
            </a:r>
            <a:r>
              <a:rPr lang="ru-RU" sz="1100" dirty="0" smtClean="0"/>
              <a:t> </a:t>
            </a:r>
            <a:r>
              <a:rPr lang="ru-RU" sz="1100" dirty="0" smtClean="0"/>
              <a:t>божество, </a:t>
            </a:r>
            <a:r>
              <a:rPr lang="ru-RU" sz="1100" dirty="0" err="1" smtClean="0"/>
              <a:t>що</a:t>
            </a:r>
            <a:r>
              <a:rPr lang="ru-RU" sz="1100" dirty="0" smtClean="0"/>
              <a:t> </a:t>
            </a:r>
            <a:r>
              <a:rPr lang="ru-RU" sz="1100" dirty="0" err="1" smtClean="0"/>
              <a:t>вибрали</a:t>
            </a:r>
            <a:r>
              <a:rPr lang="ru-RU" sz="1100" dirty="0" smtClean="0"/>
              <a:t> </a:t>
            </a:r>
            <a:r>
              <a:rPr lang="ru-RU" sz="1100" dirty="0" err="1" smtClean="0"/>
              <a:t>це</a:t>
            </a:r>
            <a:r>
              <a:rPr lang="ru-RU" sz="1100" dirty="0" smtClean="0"/>
              <a:t> </a:t>
            </a:r>
            <a:r>
              <a:rPr lang="ru-RU" sz="1100" dirty="0" err="1" smtClean="0"/>
              <a:t>місце</a:t>
            </a:r>
            <a:r>
              <a:rPr lang="ru-RU" sz="1100" dirty="0" smtClean="0"/>
              <a:t> для </a:t>
            </a:r>
            <a:r>
              <a:rPr lang="ru-RU" sz="1100" dirty="0" err="1" smtClean="0"/>
              <a:t>свого</a:t>
            </a:r>
            <a:r>
              <a:rPr lang="ru-RU" sz="1100" dirty="0" smtClean="0"/>
              <a:t> </a:t>
            </a:r>
            <a:r>
              <a:rPr lang="ru-RU" sz="1100" dirty="0" err="1" smtClean="0"/>
              <a:t>проживання</a:t>
            </a:r>
            <a:r>
              <a:rPr lang="ru-RU" sz="1100" dirty="0" smtClean="0"/>
              <a:t>. </a:t>
            </a:r>
            <a:r>
              <a:rPr lang="ru-RU" sz="1100" dirty="0" err="1" smtClean="0"/>
              <a:t>Звідси</a:t>
            </a:r>
            <a:r>
              <a:rPr lang="ru-RU" sz="1100" dirty="0" smtClean="0"/>
              <a:t> </a:t>
            </a:r>
            <a:r>
              <a:rPr lang="ru-RU" sz="1100" dirty="0" err="1" smtClean="0"/>
              <a:t>і</a:t>
            </a:r>
            <a:r>
              <a:rPr lang="ru-RU" sz="1100" dirty="0" smtClean="0"/>
              <a:t> </a:t>
            </a:r>
            <a:r>
              <a:rPr lang="ru-RU" sz="1100" dirty="0" err="1" smtClean="0"/>
              <a:t>найглибша</a:t>
            </a:r>
            <a:r>
              <a:rPr lang="ru-RU" sz="1100" dirty="0" smtClean="0"/>
              <a:t> </a:t>
            </a:r>
            <a:r>
              <a:rPr lang="ru-RU" sz="1100" dirty="0" err="1" smtClean="0"/>
              <a:t>повага</a:t>
            </a:r>
            <a:r>
              <a:rPr lang="ru-RU" sz="1100" dirty="0" smtClean="0"/>
              <a:t> людей до «</a:t>
            </a:r>
            <a:r>
              <a:rPr lang="ru-RU" sz="1100" dirty="0" err="1" smtClean="0"/>
              <a:t>водяних</a:t>
            </a:r>
            <a:r>
              <a:rPr lang="ru-RU" sz="1100" dirty="0" smtClean="0"/>
              <a:t> </a:t>
            </a:r>
            <a:r>
              <a:rPr lang="ru-RU" sz="1100" dirty="0" err="1" smtClean="0"/>
              <a:t>драконів</a:t>
            </a:r>
            <a:r>
              <a:rPr lang="ru-RU" sz="1100" dirty="0" smtClean="0"/>
              <a:t>».</a:t>
            </a:r>
            <a:endParaRPr lang="ru-RU" sz="1100" dirty="0"/>
          </a:p>
        </p:txBody>
      </p:sp>
      <p:pic>
        <p:nvPicPr>
          <p:cNvPr id="9" name="Рисунок 6" descr="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000108"/>
            <a:ext cx="535781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7" descr="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4714885"/>
            <a:ext cx="5214942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4348404" cy="538146"/>
          </a:xfrm>
        </p:spPr>
        <p:txBody>
          <a:bodyPr/>
          <a:lstStyle/>
          <a:p>
            <a:r>
              <a:rPr lang="uk-UA" dirty="0" smtClean="0"/>
              <a:t>Лісові ресурси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2" y="0"/>
            <a:ext cx="4286248" cy="1571612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Ліси становлять особливу цінність, адже вкривають 2/3 площі країни. Але більшість з них у горах мають </a:t>
            </a:r>
            <a:r>
              <a:rPr lang="uk-UA" dirty="0" err="1" smtClean="0">
                <a:solidFill>
                  <a:srgbClr val="FF0000"/>
                </a:solidFill>
              </a:rPr>
              <a:t>грунто-</a:t>
            </a:r>
            <a:r>
              <a:rPr lang="uk-UA" dirty="0" smtClean="0">
                <a:solidFill>
                  <a:srgbClr val="FF0000"/>
                </a:solidFill>
              </a:rPr>
              <a:t> та водозахисне значення, і тільки менше третини лісових масивів дає промислову деревину.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3240" y="6488668"/>
            <a:ext cx="4929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/>
              <a:t>Бамбуковий</a:t>
            </a:r>
            <a:r>
              <a:rPr lang="ru-RU" i="1" dirty="0" smtClean="0"/>
              <a:t> </a:t>
            </a:r>
            <a:r>
              <a:rPr lang="ru-RU" i="1" dirty="0" err="1" smtClean="0"/>
              <a:t>ліс,Кіото</a:t>
            </a:r>
            <a:r>
              <a:rPr lang="ru-RU" i="1" dirty="0" smtClean="0"/>
              <a:t>.</a:t>
            </a:r>
            <a:endParaRPr lang="ru-RU" i="1" dirty="0"/>
          </a:p>
        </p:txBody>
      </p:sp>
      <p:pic>
        <p:nvPicPr>
          <p:cNvPr id="5" name="Содержимое 3" descr="Bamboo_forest_digital_wallpaper_thum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3500438"/>
            <a:ext cx="4857750" cy="3035300"/>
          </a:xfrm>
          <a:prstGeom prst="rect">
            <a:avLst/>
          </a:prstGeom>
        </p:spPr>
      </p:pic>
      <p:pic>
        <p:nvPicPr>
          <p:cNvPr id="6" name="Рисунок 5" descr="goodwp_com-190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4857752" cy="305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bamboo-forest-arashiyama-park-kyoto-japan-1024x768_thum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7" y="2071678"/>
            <a:ext cx="409577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5929322" cy="615510"/>
          </a:xfrm>
        </p:spPr>
        <p:txBody>
          <a:bodyPr/>
          <a:lstStyle/>
          <a:p>
            <a:r>
              <a:rPr lang="uk-UA" dirty="0" smtClean="0"/>
              <a:t>Рекреаційні ресурси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29222" y="500042"/>
            <a:ext cx="5114778" cy="1101248"/>
          </a:xfrm>
        </p:spPr>
        <p:txBody>
          <a:bodyPr/>
          <a:lstStyle/>
          <a:p>
            <a:r>
              <a:rPr lang="uk-UA" dirty="0" smtClean="0"/>
              <a:t>Має </a:t>
            </a:r>
            <a:r>
              <a:rPr lang="uk-UA" u="sng" dirty="0" smtClean="0"/>
              <a:t>неабиякий</a:t>
            </a:r>
            <a:r>
              <a:rPr lang="uk-UA" dirty="0" smtClean="0"/>
              <a:t> туристичний потенціал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4875"/>
            <a:ext cx="3786182" cy="295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3929066"/>
            <a:ext cx="4070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u="sng" dirty="0" err="1" smtClean="0">
                <a:solidFill>
                  <a:srgbClr val="0070C0"/>
                </a:solidFill>
              </a:rPr>
              <a:t>Ocean</a:t>
            </a:r>
            <a:r>
              <a:rPr lang="ru-RU" i="1" u="sng" dirty="0" smtClean="0">
                <a:solidFill>
                  <a:srgbClr val="0070C0"/>
                </a:solidFill>
              </a:rPr>
              <a:t> </a:t>
            </a:r>
            <a:r>
              <a:rPr lang="ru-RU" i="1" u="sng" dirty="0" err="1" smtClean="0">
                <a:solidFill>
                  <a:srgbClr val="0070C0"/>
                </a:solidFill>
              </a:rPr>
              <a:t>Dome</a:t>
            </a:r>
            <a:r>
              <a:rPr lang="ru-RU" i="1" u="sng" dirty="0" smtClean="0">
                <a:solidFill>
                  <a:srgbClr val="0070C0"/>
                </a:solidFill>
              </a:rPr>
              <a:t> - </a:t>
            </a:r>
            <a:r>
              <a:rPr lang="ru-RU" i="1" u="sng" dirty="0" err="1" smtClean="0">
                <a:solidFill>
                  <a:srgbClr val="0070C0"/>
                </a:solidFill>
              </a:rPr>
              <a:t>критий</a:t>
            </a:r>
            <a:r>
              <a:rPr lang="ru-RU" i="1" u="sng" dirty="0" smtClean="0">
                <a:solidFill>
                  <a:srgbClr val="0070C0"/>
                </a:solidFill>
              </a:rPr>
              <a:t> пляж в </a:t>
            </a:r>
            <a:r>
              <a:rPr lang="ru-RU" i="1" u="sng" dirty="0" err="1" smtClean="0">
                <a:solidFill>
                  <a:srgbClr val="0070C0"/>
                </a:solidFill>
              </a:rPr>
              <a:t>Японії</a:t>
            </a:r>
            <a:endParaRPr lang="ru-RU" i="1" u="sng" dirty="0">
              <a:solidFill>
                <a:srgbClr val="0070C0"/>
              </a:solidFill>
            </a:endParaRPr>
          </a:p>
        </p:txBody>
      </p:sp>
      <p:pic>
        <p:nvPicPr>
          <p:cNvPr id="6" name="Содержимое 3" descr="Nagoya_Castl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81500" y="857232"/>
            <a:ext cx="4762500" cy="3571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599" y="4429132"/>
            <a:ext cx="4143401" cy="338554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solidFill>
              <a:schemeClr val="accent4">
                <a:alpha val="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FFFF00"/>
                </a:solidFill>
              </a:rPr>
              <a:t>Замок </a:t>
            </a:r>
            <a:r>
              <a:rPr lang="ru-RU" sz="1600" dirty="0" err="1" smtClean="0">
                <a:solidFill>
                  <a:srgbClr val="FFFF00"/>
                </a:solidFill>
              </a:rPr>
              <a:t>Нагоя</a:t>
            </a:r>
            <a:r>
              <a:rPr lang="ru-RU" sz="1600" dirty="0" smtClean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м.Нагоя</a:t>
            </a:r>
            <a:r>
              <a:rPr lang="ru-RU" sz="1600" dirty="0">
                <a:solidFill>
                  <a:srgbClr val="FFFF00"/>
                </a:solidFill>
              </a:rPr>
              <a:t>, префектура </a:t>
            </a:r>
            <a:r>
              <a:rPr lang="ru-RU" sz="1600" dirty="0" err="1" smtClean="0">
                <a:solidFill>
                  <a:srgbClr val="FFFF00"/>
                </a:solidFill>
              </a:rPr>
              <a:t>Айті</a:t>
            </a:r>
            <a:r>
              <a:rPr lang="ru-RU" sz="1600" dirty="0" smtClean="0">
                <a:solidFill>
                  <a:srgbClr val="FFFF00"/>
                </a:solidFill>
              </a:rPr>
              <a:t>.</a:t>
            </a:r>
            <a:r>
              <a:rPr lang="ru-RU" sz="1600" dirty="0">
                <a:solidFill>
                  <a:srgbClr val="FFFF00"/>
                </a:solidFill>
              </a:rPr>
              <a:t> </a:t>
            </a:r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429133"/>
            <a:ext cx="3238491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214678" y="5214950"/>
            <a:ext cx="5929322" cy="58477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4">
                <a:alpha val="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Знак, </a:t>
            </a:r>
            <a:r>
              <a:rPr lang="ru-RU" sz="1600" dirty="0" err="1" smtClean="0">
                <a:solidFill>
                  <a:schemeClr val="accent6">
                    <a:lumMod val="75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6">
                    <a:lumMod val="75000"/>
                  </a:schemeClr>
                </a:solidFill>
              </a:rPr>
              <a:t>сповіщує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про </a:t>
            </a:r>
            <a:r>
              <a:rPr lang="ru-RU" sz="1600" dirty="0" err="1" smtClean="0">
                <a:solidFill>
                  <a:schemeClr val="accent6">
                    <a:lumMod val="75000"/>
                  </a:schemeClr>
                </a:solidFill>
              </a:rPr>
              <a:t>кінцеву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точку при </a:t>
            </a:r>
            <a:r>
              <a:rPr lang="ru-RU" sz="1600" dirty="0" err="1" smtClean="0">
                <a:solidFill>
                  <a:schemeClr val="accent6">
                    <a:lumMod val="75000"/>
                  </a:schemeClr>
                </a:solidFill>
              </a:rPr>
              <a:t>сходженні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 на вулкан </a:t>
            </a:r>
            <a:r>
              <a:rPr lang="ru-RU" sz="1600" dirty="0" err="1" smtClean="0">
                <a:solidFill>
                  <a:schemeClr val="accent6">
                    <a:lumMod val="75000"/>
                  </a:schemeClr>
                </a:solidFill>
              </a:rPr>
              <a:t>Фудзіяма</a:t>
            </a:r>
            <a:endParaRPr lang="ru-RU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9026" y="0"/>
            <a:ext cx="5214974" cy="642918"/>
          </a:xfrm>
        </p:spPr>
        <p:txBody>
          <a:bodyPr/>
          <a:lstStyle/>
          <a:p>
            <a:r>
              <a:rPr lang="uk-UA" dirty="0" smtClean="0"/>
              <a:t>Населення </a:t>
            </a:r>
            <a:r>
              <a:rPr lang="uk-UA" dirty="0" err="1" smtClean="0"/>
              <a:t>японії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14356"/>
            <a:ext cx="9144000" cy="6143644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</a:rPr>
              <a:t>1</a:t>
            </a:r>
            <a:r>
              <a:rPr lang="ru-RU" sz="1400" dirty="0" smtClean="0">
                <a:solidFill>
                  <a:srgbClr val="FF0000"/>
                </a:solidFill>
              </a:rPr>
              <a:t>).</a:t>
            </a:r>
            <a:r>
              <a:rPr lang="ru-RU" sz="1600" dirty="0" smtClean="0">
                <a:solidFill>
                  <a:schemeClr val="tx1"/>
                </a:solidFill>
              </a:rPr>
              <a:t>У </a:t>
            </a:r>
            <a:r>
              <a:rPr lang="ru-RU" sz="1600" dirty="0" smtClean="0">
                <a:solidFill>
                  <a:schemeClr val="tx1"/>
                </a:solidFill>
              </a:rPr>
              <a:t>2009 в </a:t>
            </a:r>
            <a:r>
              <a:rPr lang="ru-RU" sz="1600" dirty="0" err="1" smtClean="0">
                <a:solidFill>
                  <a:schemeClr val="tx1"/>
                </a:solidFill>
              </a:rPr>
              <a:t>Японії</a:t>
            </a:r>
            <a:r>
              <a:rPr lang="ru-RU" sz="1600" dirty="0" smtClean="0">
                <a:solidFill>
                  <a:schemeClr val="tx1"/>
                </a:solidFill>
              </a:rPr>
              <a:t> проживало </a:t>
            </a:r>
            <a:r>
              <a:rPr lang="ru-RU" sz="1600" dirty="0" smtClean="0">
                <a:solidFill>
                  <a:srgbClr val="FF0000"/>
                </a:solidFill>
              </a:rPr>
              <a:t>127,078, 679 млн. </a:t>
            </a:r>
            <a:r>
              <a:rPr lang="ru-RU" sz="1600" dirty="0" err="1" smtClean="0">
                <a:solidFill>
                  <a:srgbClr val="FF0000"/>
                </a:solidFill>
              </a:rPr>
              <a:t>осіб</a:t>
            </a:r>
            <a:r>
              <a:rPr lang="ru-RU" sz="1600" dirty="0" smtClean="0"/>
              <a:t>, </a:t>
            </a:r>
            <a:r>
              <a:rPr lang="ru-RU" sz="1600" dirty="0" err="1" smtClean="0"/>
              <a:t>з</a:t>
            </a:r>
            <a:r>
              <a:rPr lang="ru-RU" sz="1600" dirty="0" smtClean="0"/>
              <a:t> них на головному </a:t>
            </a:r>
            <a:r>
              <a:rPr lang="ru-RU" sz="1600" dirty="0" err="1" smtClean="0"/>
              <a:t>острові</a:t>
            </a:r>
            <a:r>
              <a:rPr lang="ru-RU" sz="1600" dirty="0" smtClean="0"/>
              <a:t> Хонсю - 101 </a:t>
            </a:r>
            <a:r>
              <a:rPr lang="ru-RU" sz="1600" dirty="0" smtClean="0">
                <a:solidFill>
                  <a:schemeClr val="tx1"/>
                </a:solidFill>
              </a:rPr>
              <a:t>млн., на о.Кюсю - 13,4 млн.</a:t>
            </a:r>
            <a:r>
              <a:rPr lang="ru-RU" sz="1600" dirty="0" smtClean="0"/>
              <a:t>, на </a:t>
            </a:r>
            <a:r>
              <a:rPr lang="ru-RU" sz="1600" dirty="0" err="1" smtClean="0"/>
              <a:t>о.Сікоку</a:t>
            </a:r>
            <a:r>
              <a:rPr lang="ru-RU" sz="1600" dirty="0" smtClean="0"/>
              <a:t> - 4,2 млн. </a:t>
            </a:r>
            <a:r>
              <a:rPr lang="ru-RU" sz="1600" dirty="0" err="1" smtClean="0"/>
              <a:t>і</a:t>
            </a:r>
            <a:r>
              <a:rPr lang="ru-RU" sz="1600" dirty="0" smtClean="0"/>
              <a:t> на о.Хоккайдо - 5,7 млн. </a:t>
            </a:r>
            <a:r>
              <a:rPr lang="ru-RU" sz="1600" dirty="0" err="1" smtClean="0"/>
              <a:t>осіб</a:t>
            </a:r>
            <a:endParaRPr lang="ru-RU" sz="1600" dirty="0" smtClean="0"/>
          </a:p>
          <a:p>
            <a:pPr algn="l"/>
            <a:r>
              <a:rPr lang="ru-RU" sz="1600" dirty="0" smtClean="0">
                <a:solidFill>
                  <a:srgbClr val="FF0000"/>
                </a:solidFill>
              </a:rPr>
              <a:t>2</a:t>
            </a:r>
            <a:r>
              <a:rPr lang="ru-RU" sz="1600" dirty="0" smtClean="0">
                <a:solidFill>
                  <a:schemeClr val="tx1"/>
                </a:solidFill>
              </a:rPr>
              <a:t>). Є </a:t>
            </a:r>
            <a:r>
              <a:rPr lang="ru-RU" sz="1600" dirty="0" err="1" smtClean="0">
                <a:solidFill>
                  <a:schemeClr val="tx1"/>
                </a:solidFill>
              </a:rPr>
              <a:t>однією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з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</a:rPr>
              <a:t>густозаселних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кр</a:t>
            </a:r>
            <a:r>
              <a:rPr lang="ru-RU" sz="1600" dirty="0" err="1" smtClean="0"/>
              <a:t>аїн</a:t>
            </a:r>
            <a:r>
              <a:rPr lang="ru-RU" sz="1600" dirty="0" smtClean="0"/>
              <a:t> </a:t>
            </a:r>
            <a:r>
              <a:rPr lang="ru-RU" sz="1600" dirty="0" err="1" smtClean="0"/>
              <a:t>світу</a:t>
            </a:r>
            <a:r>
              <a:rPr lang="ru-RU" sz="1600" dirty="0" smtClean="0"/>
              <a:t>(</a:t>
            </a:r>
            <a:r>
              <a:rPr lang="ru-RU" sz="1600" dirty="0" smtClean="0">
                <a:solidFill>
                  <a:srgbClr val="FF0000"/>
                </a:solidFill>
              </a:rPr>
              <a:t>342,7 </a:t>
            </a:r>
            <a:r>
              <a:rPr lang="ru-RU" sz="1600" dirty="0" err="1" smtClean="0">
                <a:solidFill>
                  <a:srgbClr val="FF0000"/>
                </a:solidFill>
              </a:rPr>
              <a:t>осіб</a:t>
            </a:r>
            <a:r>
              <a:rPr lang="ru-RU" sz="1600" dirty="0" smtClean="0">
                <a:solidFill>
                  <a:srgbClr val="FF0000"/>
                </a:solidFill>
              </a:rPr>
              <a:t>/км2</a:t>
            </a:r>
            <a:r>
              <a:rPr lang="ru-RU" sz="1600" dirty="0" smtClean="0"/>
              <a:t>),</a:t>
            </a:r>
          </a:p>
          <a:p>
            <a:pPr algn="l"/>
            <a:r>
              <a:rPr lang="uk-UA" sz="1600" dirty="0" smtClean="0">
                <a:solidFill>
                  <a:schemeClr val="tx1"/>
                </a:solidFill>
              </a:rPr>
              <a:t>тим самим посідає 9-те місц</a:t>
            </a:r>
            <a:r>
              <a:rPr lang="uk-UA" sz="1600" dirty="0" smtClean="0">
                <a:solidFill>
                  <a:schemeClr val="bg1"/>
                </a:solidFill>
              </a:rPr>
              <a:t>е</a:t>
            </a:r>
            <a:r>
              <a:rPr lang="uk-UA" sz="1600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bg1"/>
                </a:solidFill>
              </a:rPr>
              <a:t>се</a:t>
            </a:r>
            <a:r>
              <a:rPr lang="uk-UA" sz="1600" dirty="0" smtClean="0"/>
              <a:t>ред </a:t>
            </a:r>
            <a:r>
              <a:rPr lang="uk-UA" sz="1600" dirty="0" err="1" smtClean="0"/>
              <a:t>некарликових</a:t>
            </a:r>
            <a:r>
              <a:rPr lang="uk-UA" sz="1600" dirty="0" smtClean="0"/>
              <a:t> країн і територій за цим показником.</a:t>
            </a:r>
          </a:p>
          <a:p>
            <a:pPr algn="l"/>
            <a:r>
              <a:rPr lang="uk-UA" sz="1600" dirty="0" smtClean="0">
                <a:solidFill>
                  <a:srgbClr val="FF0000"/>
                </a:solidFill>
              </a:rPr>
              <a:t>3). </a:t>
            </a:r>
            <a:r>
              <a:rPr lang="uk-UA" sz="1600" dirty="0" err="1" smtClean="0">
                <a:solidFill>
                  <a:srgbClr val="0070C0"/>
                </a:solidFill>
              </a:rPr>
              <a:t>Однонаціональна</a:t>
            </a:r>
            <a:r>
              <a:rPr lang="uk-UA" sz="1600" dirty="0" smtClean="0">
                <a:solidFill>
                  <a:srgbClr val="0070C0"/>
                </a:solidFill>
              </a:rPr>
              <a:t> країна</a:t>
            </a:r>
            <a:r>
              <a:rPr lang="uk-UA" sz="1600" dirty="0" smtClean="0">
                <a:solidFill>
                  <a:schemeClr val="tx1"/>
                </a:solidFill>
              </a:rPr>
              <a:t>, </a:t>
            </a:r>
            <a:r>
              <a:rPr lang="uk-UA" sz="1600" dirty="0" smtClean="0">
                <a:solidFill>
                  <a:schemeClr val="bg1"/>
                </a:solidFill>
              </a:rPr>
              <a:t>бо</a:t>
            </a:r>
            <a:r>
              <a:rPr lang="uk-UA" sz="1600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/>
              <a:t>97.7%</a:t>
            </a:r>
            <a:r>
              <a:rPr lang="uk-UA" sz="1600" dirty="0" err="1" smtClean="0"/>
              <a:t>-японці</a:t>
            </a:r>
            <a:r>
              <a:rPr lang="uk-UA" sz="1600" dirty="0" smtClean="0"/>
              <a:t>, що сповідують 2 релігії: буддизм і синтоїзм.</a:t>
            </a:r>
          </a:p>
          <a:p>
            <a:pPr algn="l"/>
            <a:r>
              <a:rPr lang="uk-UA" sz="1600" dirty="0" smtClean="0">
                <a:solidFill>
                  <a:srgbClr val="FF0000"/>
                </a:solidFill>
              </a:rPr>
              <a:t>4</a:t>
            </a:r>
            <a:r>
              <a:rPr lang="uk-UA" sz="1600" dirty="0" smtClean="0">
                <a:solidFill>
                  <a:schemeClr val="tx1"/>
                </a:solidFill>
              </a:rPr>
              <a:t>). </a:t>
            </a:r>
            <a:r>
              <a:rPr lang="uk-UA" sz="1600" dirty="0" smtClean="0">
                <a:solidFill>
                  <a:srgbClr val="0070C0"/>
                </a:solidFill>
              </a:rPr>
              <a:t>Рівень урбанізації -80%</a:t>
            </a:r>
          </a:p>
          <a:p>
            <a:pPr algn="l"/>
            <a:r>
              <a:rPr lang="uk-UA" sz="1600" dirty="0" smtClean="0">
                <a:solidFill>
                  <a:srgbClr val="FF0000"/>
                </a:solidFill>
              </a:rPr>
              <a:t>5)</a:t>
            </a:r>
            <a:r>
              <a:rPr lang="uk-UA" sz="1600" dirty="0" err="1" smtClean="0">
                <a:solidFill>
                  <a:srgbClr val="FF0000"/>
                </a:solidFill>
              </a:rPr>
              <a:t>.</a:t>
            </a:r>
            <a:r>
              <a:rPr lang="uk-UA" sz="1600" dirty="0" err="1" smtClean="0">
                <a:solidFill>
                  <a:srgbClr val="0070C0"/>
                </a:solidFill>
              </a:rPr>
              <a:t>Трудові</a:t>
            </a:r>
            <a:r>
              <a:rPr lang="uk-UA" sz="1600" dirty="0" smtClean="0">
                <a:solidFill>
                  <a:srgbClr val="0070C0"/>
                </a:solidFill>
              </a:rPr>
              <a:t> </a:t>
            </a:r>
            <a:r>
              <a:rPr lang="uk-UA" sz="1600" dirty="0" err="1" smtClean="0">
                <a:solidFill>
                  <a:srgbClr val="0070C0"/>
                </a:solidFill>
              </a:rPr>
              <a:t>ресурси</a:t>
            </a:r>
            <a:r>
              <a:rPr lang="uk-UA" sz="1600" dirty="0" err="1" smtClean="0">
                <a:solidFill>
                  <a:schemeClr val="tx1"/>
                </a:solidFill>
              </a:rPr>
              <a:t>-</a:t>
            </a:r>
            <a:r>
              <a:rPr lang="uk-UA" sz="1600" dirty="0" smtClean="0">
                <a:solidFill>
                  <a:schemeClr val="tx1"/>
                </a:solidFill>
              </a:rPr>
              <a:t> високок</a:t>
            </a:r>
            <a:r>
              <a:rPr lang="uk-UA" sz="1600" dirty="0" smtClean="0">
                <a:solidFill>
                  <a:schemeClr val="bg1"/>
                </a:solidFill>
              </a:rPr>
              <a:t>вал</a:t>
            </a:r>
            <a:r>
              <a:rPr lang="uk-UA" sz="1600" dirty="0" smtClean="0"/>
              <a:t>іфіковані, що забезпечується досконалою освітою, вихованням </a:t>
            </a:r>
            <a:r>
              <a:rPr lang="uk-UA" sz="1600" dirty="0" smtClean="0">
                <a:solidFill>
                  <a:schemeClr val="tx1"/>
                </a:solidFill>
              </a:rPr>
              <a:t>у молоді працьовитості та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tx1"/>
                </a:solidFill>
              </a:rPr>
              <a:t> т</a:t>
            </a:r>
            <a:r>
              <a:rPr lang="uk-UA" sz="1600" dirty="0" smtClean="0">
                <a:solidFill>
                  <a:schemeClr val="bg1"/>
                </a:solidFill>
              </a:rPr>
              <a:t>рудової</a:t>
            </a:r>
            <a:r>
              <a:rPr lang="uk-UA" sz="1600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bg1"/>
                </a:solidFill>
              </a:rPr>
              <a:t>дисци</a:t>
            </a:r>
            <a:r>
              <a:rPr lang="uk-UA" sz="1600" dirty="0" smtClean="0"/>
              <a:t>пліни. Безробіття-2%</a:t>
            </a:r>
          </a:p>
          <a:p>
            <a:pPr algn="l"/>
            <a:r>
              <a:rPr lang="uk-UA" sz="1400" dirty="0" smtClean="0">
                <a:solidFill>
                  <a:srgbClr val="FF0000"/>
                </a:solidFill>
              </a:rPr>
              <a:t>6</a:t>
            </a:r>
            <a:r>
              <a:rPr lang="uk-UA" sz="1400" dirty="0" smtClean="0">
                <a:solidFill>
                  <a:schemeClr val="tx1"/>
                </a:solidFill>
              </a:rPr>
              <a:t>).</a:t>
            </a:r>
            <a:r>
              <a:rPr lang="en-US" sz="1400" dirty="0" smtClean="0">
                <a:solidFill>
                  <a:schemeClr val="tx1"/>
                </a:solidFill>
              </a:rPr>
              <a:t>   </a:t>
            </a:r>
            <a:r>
              <a:rPr lang="uk-UA" sz="1600" dirty="0" smtClean="0">
                <a:solidFill>
                  <a:schemeClr val="tx1"/>
                </a:solidFill>
              </a:rPr>
              <a:t>Відбувся перехід від </a:t>
            </a:r>
            <a:r>
              <a:rPr lang="en-US" sz="1600" dirty="0" smtClean="0">
                <a:solidFill>
                  <a:schemeClr val="tx1"/>
                </a:solidFill>
              </a:rPr>
              <a:t>II </a:t>
            </a:r>
            <a:r>
              <a:rPr lang="ru-RU" sz="1600" dirty="0" smtClean="0">
                <a:solidFill>
                  <a:schemeClr val="tx1"/>
                </a:solidFill>
              </a:rPr>
              <a:t>д</a:t>
            </a:r>
            <a:r>
              <a:rPr lang="ru-RU" sz="1600" dirty="0" smtClean="0"/>
              <a:t>о </a:t>
            </a:r>
            <a:r>
              <a:rPr lang="en-US" sz="1600" dirty="0" smtClean="0"/>
              <a:t>I </a:t>
            </a:r>
            <a:r>
              <a:rPr lang="ru-RU" sz="1600" dirty="0" smtClean="0"/>
              <a:t>типу в</a:t>
            </a:r>
            <a:r>
              <a:rPr lang="uk-UA" sz="1600" dirty="0" smtClean="0"/>
              <a:t>і</a:t>
            </a:r>
            <a:r>
              <a:rPr lang="ru-RU" sz="1600" dirty="0" err="1" smtClean="0"/>
              <a:t>дтворення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населення</a:t>
            </a:r>
            <a:r>
              <a:rPr lang="ru-RU" sz="1600" dirty="0" smtClean="0"/>
              <a:t> (</a:t>
            </a:r>
            <a:r>
              <a:rPr lang="en-US" sz="1600" dirty="0" smtClean="0"/>
              <a:t>~ </a:t>
            </a:r>
            <a:r>
              <a:rPr lang="ru-RU" sz="1600" dirty="0" smtClean="0"/>
              <a:t>у</a:t>
            </a:r>
            <a:r>
              <a:rPr lang="uk-UA" sz="1600" dirty="0" smtClean="0"/>
              <a:t> </a:t>
            </a:r>
            <a:r>
              <a:rPr lang="en-US" sz="1600" dirty="0" smtClean="0"/>
              <a:t>2004 </a:t>
            </a:r>
            <a:r>
              <a:rPr lang="ru-RU" sz="1600" dirty="0" smtClean="0"/>
              <a:t>р.</a:t>
            </a:r>
            <a:r>
              <a:rPr lang="en-US" sz="1600" dirty="0" smtClean="0"/>
              <a:t>);</a:t>
            </a:r>
          </a:p>
          <a:p>
            <a:pPr algn="l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    </a:t>
            </a:r>
            <a:r>
              <a:rPr lang="uk-UA" sz="1600" dirty="0" smtClean="0">
                <a:solidFill>
                  <a:schemeClr val="tx1"/>
                </a:solidFill>
              </a:rPr>
              <a:t>Скорочення народжуван</a:t>
            </a:r>
            <a:r>
              <a:rPr lang="uk-UA" sz="1600" dirty="0" smtClean="0"/>
              <a:t>ості і смертності </a:t>
            </a:r>
            <a:r>
              <a:rPr lang="en-US" sz="1600" dirty="0" smtClean="0"/>
              <a:t>~ </a:t>
            </a:r>
            <a:r>
              <a:rPr lang="ru-RU" sz="1600" dirty="0" smtClean="0"/>
              <a:t>у 3 рази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pPr algn="l">
              <a:buFont typeface="Arial" pitchFamily="34" charset="0"/>
              <a:buChar char="•"/>
            </a:pPr>
            <a:r>
              <a:rPr lang="en-US" sz="1600" dirty="0" smtClean="0"/>
              <a:t>     </a:t>
            </a:r>
            <a:r>
              <a:rPr lang="ru-RU" sz="1600" dirty="0" err="1" smtClean="0">
                <a:solidFill>
                  <a:schemeClr val="tx1"/>
                </a:solidFill>
              </a:rPr>
              <a:t>Найстрімк</a:t>
            </a:r>
            <a:r>
              <a:rPr lang="uk-UA" sz="1600" dirty="0" err="1" smtClean="0">
                <a:solidFill>
                  <a:schemeClr val="tx1"/>
                </a:solidFill>
              </a:rPr>
              <a:t>іше</a:t>
            </a:r>
            <a:r>
              <a:rPr lang="uk-UA" sz="1600" dirty="0" smtClean="0">
                <a:solidFill>
                  <a:schemeClr val="tx1"/>
                </a:solidFill>
              </a:rPr>
              <a:t> у світі </a:t>
            </a:r>
            <a:r>
              <a:rPr lang="uk-UA" sz="1600" dirty="0" err="1" smtClean="0">
                <a:solidFill>
                  <a:schemeClr val="tx1"/>
                </a:solidFill>
              </a:rPr>
              <a:t>“ст</a:t>
            </a:r>
            <a:r>
              <a:rPr lang="uk-UA" sz="1600" dirty="0" err="1" smtClean="0"/>
              <a:t>аріння</a:t>
            </a:r>
            <a:r>
              <a:rPr lang="uk-UA" sz="1600" dirty="0" smtClean="0"/>
              <a:t> </a:t>
            </a:r>
            <a:r>
              <a:rPr lang="uk-UA" sz="1600" dirty="0" err="1" smtClean="0"/>
              <a:t>нації”</a:t>
            </a:r>
            <a:r>
              <a:rPr lang="uk-UA" sz="1600" dirty="0" smtClean="0"/>
              <a:t>, що може призвести до депопуляції</a:t>
            </a:r>
            <a:r>
              <a:rPr lang="en-US" sz="1600" dirty="0" smtClean="0"/>
              <a:t>.</a:t>
            </a:r>
            <a:endParaRPr lang="ru-R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4000504"/>
            <a:ext cx="9144000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500090"/>
            <a:ext cx="9144000" cy="6858000"/>
          </a:xfrm>
        </p:spPr>
        <p:txBody>
          <a:bodyPr/>
          <a:lstStyle/>
          <a:p>
            <a:pPr algn="ctr"/>
            <a:r>
              <a:rPr lang="uk-UA" sz="8800" dirty="0" smtClean="0"/>
              <a:t>Господарська діяльність</a:t>
            </a:r>
            <a:r>
              <a:rPr lang="ru-RU" sz="9600" dirty="0" smtClean="0"/>
              <a:t/>
            </a:r>
            <a:br>
              <a:rPr lang="ru-RU" sz="9600" dirty="0" smtClean="0"/>
            </a:b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4500562" cy="538146"/>
          </a:xfrm>
        </p:spPr>
        <p:txBody>
          <a:bodyPr/>
          <a:lstStyle/>
          <a:p>
            <a:r>
              <a:rPr lang="uk-UA" dirty="0" smtClean="0"/>
              <a:t>Промисловість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28604"/>
            <a:ext cx="9144000" cy="200026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 smtClean="0"/>
              <a:t>Основою </a:t>
            </a:r>
            <a:r>
              <a:rPr lang="ru-RU" dirty="0" err="1" smtClean="0">
                <a:solidFill>
                  <a:srgbClr val="FF0000"/>
                </a:solidFill>
              </a:rPr>
              <a:t>енергетики</a:t>
            </a:r>
            <a:r>
              <a:rPr lang="ru-RU" dirty="0" smtClean="0"/>
              <a:t> </a:t>
            </a:r>
            <a:r>
              <a:rPr lang="ru-RU" dirty="0" err="1" smtClean="0"/>
              <a:t>Японії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u="sng" dirty="0" err="1" smtClean="0"/>
              <a:t>імпортна</a:t>
            </a:r>
            <a:r>
              <a:rPr lang="ru-RU" u="sng" dirty="0" smtClean="0"/>
              <a:t> </a:t>
            </a:r>
            <a:r>
              <a:rPr lang="ru-RU" u="sng" dirty="0" err="1" smtClean="0"/>
              <a:t>нафта</a:t>
            </a:r>
            <a:r>
              <a:rPr lang="ru-RU" dirty="0" smtClean="0"/>
              <a:t> (75% в </a:t>
            </a:r>
            <a:r>
              <a:rPr lang="ru-RU" dirty="0" err="1" smtClean="0"/>
              <a:t>паливно-енергетичному</a:t>
            </a:r>
            <a:r>
              <a:rPr lang="ru-RU" dirty="0" smtClean="0"/>
              <a:t> </a:t>
            </a:r>
            <a:r>
              <a:rPr lang="ru-RU" dirty="0" err="1" smtClean="0"/>
              <a:t>балансі</a:t>
            </a:r>
            <a:r>
              <a:rPr lang="ru-RU" dirty="0" smtClean="0"/>
              <a:t>). У </a:t>
            </a:r>
            <a:r>
              <a:rPr lang="ru-RU" dirty="0" err="1" smtClean="0"/>
              <a:t>Японії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</a:t>
            </a:r>
            <a:r>
              <a:rPr lang="ru-RU" dirty="0" smtClean="0"/>
              <a:t>1 тис. </a:t>
            </a:r>
            <a:r>
              <a:rPr lang="ru-RU" dirty="0" err="1" smtClean="0"/>
              <a:t>електростанцій</a:t>
            </a:r>
            <a:r>
              <a:rPr lang="ru-RU" dirty="0" smtClean="0"/>
              <a:t>. </a:t>
            </a:r>
            <a:r>
              <a:rPr lang="ru-RU" dirty="0" smtClean="0"/>
              <a:t>Основу </a:t>
            </a:r>
            <a:r>
              <a:rPr lang="ru-RU" dirty="0" err="1" smtClean="0"/>
              <a:t>електроенергетики</a:t>
            </a:r>
            <a:r>
              <a:rPr lang="ru-RU" dirty="0" smtClean="0"/>
              <a:t> </a:t>
            </a:r>
            <a:r>
              <a:rPr lang="ru-RU" dirty="0" err="1" smtClean="0"/>
              <a:t>становлять</a:t>
            </a:r>
            <a:r>
              <a:rPr lang="ru-RU" dirty="0" smtClean="0"/>
              <a:t> </a:t>
            </a:r>
            <a:r>
              <a:rPr lang="ru-RU" dirty="0" err="1" smtClean="0"/>
              <a:t>великі</a:t>
            </a:r>
            <a:r>
              <a:rPr lang="ru-RU" dirty="0" smtClean="0"/>
              <a:t> ТЕС </a:t>
            </a:r>
            <a:r>
              <a:rPr lang="ru-RU" dirty="0" err="1" smtClean="0"/>
              <a:t>розміщені</a:t>
            </a:r>
            <a:r>
              <a:rPr lang="ru-RU" dirty="0" smtClean="0"/>
              <a:t> </a:t>
            </a:r>
            <a:r>
              <a:rPr lang="ru-RU" dirty="0" err="1" smtClean="0"/>
              <a:t>поблизу</a:t>
            </a:r>
            <a:r>
              <a:rPr lang="ru-RU" dirty="0" smtClean="0"/>
              <a:t> великих </a:t>
            </a:r>
            <a:r>
              <a:rPr lang="ru-RU" dirty="0" err="1" smtClean="0"/>
              <a:t>міст</a:t>
            </a:r>
            <a:r>
              <a:rPr lang="ru-RU" dirty="0" smtClean="0"/>
              <a:t>. Але </a:t>
            </a:r>
            <a:r>
              <a:rPr lang="ru-RU" dirty="0" err="1" smtClean="0"/>
              <a:t>певну</a:t>
            </a:r>
            <a:r>
              <a:rPr lang="ru-RU" dirty="0" smtClean="0"/>
              <a:t> роль </a:t>
            </a:r>
            <a:r>
              <a:rPr lang="ru-RU" dirty="0" err="1" smtClean="0"/>
              <a:t>відіграють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600 </a:t>
            </a:r>
            <a:r>
              <a:rPr lang="ru-RU" dirty="0" smtClean="0"/>
              <a:t>ГЕС. Все </a:t>
            </a:r>
            <a:r>
              <a:rPr lang="ru-RU" dirty="0" err="1" smtClean="0"/>
              <a:t>більшу</a:t>
            </a:r>
            <a:r>
              <a:rPr lang="ru-RU" dirty="0" smtClean="0"/>
              <a:t> роль </a:t>
            </a:r>
            <a:r>
              <a:rPr lang="ru-RU" dirty="0" err="1" smtClean="0"/>
              <a:t>набуває</a:t>
            </a:r>
            <a:r>
              <a:rPr lang="ru-RU" dirty="0" smtClean="0"/>
              <a:t> </a:t>
            </a:r>
            <a:r>
              <a:rPr lang="ru-RU" dirty="0" err="1" smtClean="0"/>
              <a:t>атомна</a:t>
            </a:r>
            <a:r>
              <a:rPr lang="ru-RU" dirty="0" smtClean="0"/>
              <a:t> </a:t>
            </a:r>
            <a:r>
              <a:rPr lang="ru-RU" dirty="0" err="1" smtClean="0"/>
              <a:t>енергетика</a:t>
            </a:r>
            <a:r>
              <a:rPr lang="ru-RU" dirty="0" smtClean="0"/>
              <a:t>. У </a:t>
            </a:r>
            <a:r>
              <a:rPr lang="ru-RU" dirty="0" err="1" smtClean="0"/>
              <a:t>країні</a:t>
            </a:r>
            <a:r>
              <a:rPr lang="ru-RU" dirty="0" smtClean="0"/>
              <a:t> </a:t>
            </a:r>
            <a:r>
              <a:rPr lang="ru-RU" dirty="0" err="1" smtClean="0"/>
              <a:t>працює</a:t>
            </a:r>
            <a:r>
              <a:rPr lang="ru-RU" dirty="0" smtClean="0"/>
              <a:t> 39 </a:t>
            </a:r>
            <a:r>
              <a:rPr lang="ru-RU" dirty="0" err="1" smtClean="0"/>
              <a:t>енергоблоків</a:t>
            </a:r>
            <a:r>
              <a:rPr lang="ru-RU" dirty="0" smtClean="0"/>
              <a:t>,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12 </a:t>
            </a:r>
            <a:r>
              <a:rPr lang="ru-RU" dirty="0" err="1" smtClean="0"/>
              <a:t>знаходяться</a:t>
            </a:r>
            <a:r>
              <a:rPr lang="ru-RU" dirty="0" smtClean="0"/>
              <a:t> в </a:t>
            </a:r>
            <a:r>
              <a:rPr lang="ru-RU" dirty="0" err="1" smtClean="0"/>
              <a:t>стадії</a:t>
            </a:r>
            <a:r>
              <a:rPr lang="ru-RU" dirty="0" smtClean="0"/>
              <a:t> </a:t>
            </a:r>
            <a:r>
              <a:rPr lang="ru-RU" dirty="0" err="1" smtClean="0"/>
              <a:t>завершення</a:t>
            </a:r>
            <a:r>
              <a:rPr lang="ru-RU" dirty="0" smtClean="0"/>
              <a:t>. </a:t>
            </a:r>
            <a:r>
              <a:rPr lang="ru-RU" dirty="0" smtClean="0"/>
              <a:t>Поставка </a:t>
            </a:r>
            <a:r>
              <a:rPr lang="ru-RU" dirty="0" err="1" smtClean="0"/>
              <a:t>уранової</a:t>
            </a:r>
            <a:r>
              <a:rPr lang="ru-RU" dirty="0" smtClean="0"/>
              <a:t> </a:t>
            </a:r>
            <a:r>
              <a:rPr lang="ru-RU" dirty="0" err="1" smtClean="0"/>
              <a:t>сировини</a:t>
            </a:r>
            <a:r>
              <a:rPr lang="ru-RU" dirty="0" smtClean="0"/>
              <a:t> </a:t>
            </a:r>
            <a:r>
              <a:rPr lang="ru-RU" dirty="0" err="1" smtClean="0"/>
              <a:t>виробляється</a:t>
            </a:r>
            <a:r>
              <a:rPr lang="ru-RU" dirty="0" smtClean="0"/>
              <a:t> в основному </a:t>
            </a:r>
            <a:r>
              <a:rPr lang="ru-RU" dirty="0" err="1" smtClean="0"/>
              <a:t>з</a:t>
            </a:r>
            <a:r>
              <a:rPr lang="ru-RU" dirty="0" smtClean="0"/>
              <a:t> Африки.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8868"/>
            <a:ext cx="9144000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57958"/>
          </a:xfrm>
        </p:spPr>
        <p:txBody>
          <a:bodyPr>
            <a:normAutofit/>
          </a:bodyPr>
          <a:lstStyle/>
          <a:p>
            <a:pPr algn="l"/>
            <a:r>
              <a:rPr lang="ru-RU" b="1" i="1" u="sng" dirty="0" err="1" smtClean="0">
                <a:solidFill>
                  <a:srgbClr val="FF0000"/>
                </a:solidFill>
              </a:rPr>
              <a:t>Чорна</a:t>
            </a:r>
            <a:r>
              <a:rPr lang="ru-RU" b="1" i="1" u="sng" dirty="0" smtClean="0">
                <a:solidFill>
                  <a:srgbClr val="FF0000"/>
                </a:solidFill>
              </a:rPr>
              <a:t> </a:t>
            </a:r>
            <a:r>
              <a:rPr lang="ru-RU" b="1" i="1" u="sng" dirty="0" err="1" smtClean="0">
                <a:solidFill>
                  <a:srgbClr val="FF0000"/>
                </a:solidFill>
              </a:rPr>
              <a:t>металургія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r>
              <a:rPr lang="ru-RU" dirty="0" smtClean="0"/>
              <a:t>В </a:t>
            </a:r>
            <a:r>
              <a:rPr lang="ru-RU" dirty="0" err="1" smtClean="0"/>
              <a:t>даний</a:t>
            </a:r>
            <a:r>
              <a:rPr lang="ru-RU" dirty="0" smtClean="0"/>
              <a:t> час </a:t>
            </a:r>
            <a:r>
              <a:rPr lang="ru-RU" dirty="0" err="1" smtClean="0"/>
              <a:t>Японія</a:t>
            </a:r>
            <a:r>
              <a:rPr lang="ru-RU" dirty="0" smtClean="0"/>
              <a:t> </a:t>
            </a:r>
            <a:r>
              <a:rPr lang="ru-RU" dirty="0" err="1" smtClean="0"/>
              <a:t>забезпечує</a:t>
            </a:r>
            <a:r>
              <a:rPr lang="ru-RU" dirty="0" smtClean="0"/>
              <a:t> 14-15% </a:t>
            </a:r>
            <a:r>
              <a:rPr lang="ru-RU" dirty="0" err="1" smtClean="0"/>
              <a:t>всього</a:t>
            </a:r>
            <a:r>
              <a:rPr lang="ru-RU" dirty="0" smtClean="0"/>
              <a:t> </a:t>
            </a:r>
            <a:r>
              <a:rPr lang="ru-RU" dirty="0" err="1" smtClean="0"/>
              <a:t>світового</a:t>
            </a:r>
            <a:r>
              <a:rPr lang="ru-RU" dirty="0" smtClean="0"/>
              <a:t> </a:t>
            </a:r>
            <a:r>
              <a:rPr lang="ru-RU" dirty="0" err="1" smtClean="0"/>
              <a:t>виробництва</a:t>
            </a:r>
            <a:r>
              <a:rPr lang="ru-RU" dirty="0" smtClean="0"/>
              <a:t> </a:t>
            </a:r>
            <a:r>
              <a:rPr lang="ru-RU" dirty="0" err="1" smtClean="0"/>
              <a:t>сталі</a:t>
            </a:r>
            <a:r>
              <a:rPr lang="ru-RU" dirty="0" smtClean="0"/>
              <a:t>. </a:t>
            </a:r>
            <a:r>
              <a:rPr lang="ru-RU" dirty="0" err="1" smtClean="0"/>
              <a:t>Виплавка</a:t>
            </a:r>
            <a:r>
              <a:rPr lang="ru-RU" dirty="0" smtClean="0"/>
              <a:t> </a:t>
            </a:r>
            <a:r>
              <a:rPr lang="ru-RU" dirty="0" err="1" smtClean="0"/>
              <a:t>сталі</a:t>
            </a:r>
            <a:r>
              <a:rPr lang="ru-RU" dirty="0" smtClean="0"/>
              <a:t> </a:t>
            </a:r>
            <a:r>
              <a:rPr lang="ru-RU" dirty="0" smtClean="0"/>
              <a:t>на </a:t>
            </a:r>
            <a:r>
              <a:rPr lang="ru-RU" dirty="0" err="1" smtClean="0"/>
              <a:t>поч</a:t>
            </a:r>
            <a:r>
              <a:rPr lang="ru-RU" dirty="0" smtClean="0"/>
              <a:t>. ХХ ст. </a:t>
            </a:r>
            <a:r>
              <a:rPr lang="ru-RU" dirty="0" err="1" smtClean="0"/>
              <a:t>склала</a:t>
            </a:r>
            <a:r>
              <a:rPr lang="ru-RU" dirty="0" smtClean="0"/>
              <a:t>  </a:t>
            </a:r>
          </a:p>
          <a:p>
            <a:pPr algn="l"/>
            <a:r>
              <a:rPr lang="ru-RU" dirty="0" smtClean="0"/>
              <a:t>101 </a:t>
            </a:r>
            <a:r>
              <a:rPr lang="ru-RU" dirty="0" smtClean="0"/>
              <a:t>651 000 </a:t>
            </a:r>
            <a:r>
              <a:rPr lang="ru-RU" dirty="0" smtClean="0"/>
              <a:t>т. При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 на </a:t>
            </a:r>
            <a:r>
              <a:rPr lang="ru-RU" dirty="0" err="1" smtClean="0"/>
              <a:t>увазі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технічний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металургійних</a:t>
            </a:r>
            <a:r>
              <a:rPr lang="ru-RU" dirty="0" smtClean="0"/>
              <a:t> </a:t>
            </a:r>
            <a:r>
              <a:rPr lang="ru-RU" dirty="0" err="1" smtClean="0"/>
              <a:t>підприємств</a:t>
            </a:r>
            <a:r>
              <a:rPr lang="ru-RU" dirty="0" smtClean="0"/>
              <a:t> </a:t>
            </a:r>
            <a:r>
              <a:rPr lang="ru-RU" dirty="0" err="1" smtClean="0"/>
              <a:t>Японії</a:t>
            </a:r>
            <a:r>
              <a:rPr lang="ru-RU" dirty="0" smtClean="0"/>
              <a:t>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вищий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подібних</a:t>
            </a:r>
            <a:r>
              <a:rPr lang="ru-RU" dirty="0" smtClean="0"/>
              <a:t> </a:t>
            </a:r>
            <a:r>
              <a:rPr lang="ru-RU" dirty="0" err="1" smtClean="0"/>
              <a:t>підприємств</a:t>
            </a:r>
            <a:r>
              <a:rPr lang="ru-RU" dirty="0" smtClean="0"/>
              <a:t> в США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Західній</a:t>
            </a:r>
            <a:r>
              <a:rPr lang="ru-RU" dirty="0" smtClean="0"/>
              <a:t> </a:t>
            </a:r>
            <a:r>
              <a:rPr lang="ru-RU" dirty="0" err="1" smtClean="0"/>
              <a:t>Європі</a:t>
            </a:r>
            <a:r>
              <a:rPr lang="ru-RU" dirty="0" smtClean="0"/>
              <a:t>. </a:t>
            </a:r>
            <a:r>
              <a:rPr lang="ru-RU" dirty="0" err="1" smtClean="0"/>
              <a:t>Японія</a:t>
            </a:r>
            <a:r>
              <a:rPr lang="ru-RU" dirty="0" smtClean="0"/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була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і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залишається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найбільшим</a:t>
            </a:r>
            <a:r>
              <a:rPr lang="ru-RU" dirty="0" smtClean="0">
                <a:solidFill>
                  <a:srgbClr val="FF0000"/>
                </a:solidFill>
              </a:rPr>
              <a:t> у </a:t>
            </a:r>
            <a:r>
              <a:rPr lang="ru-RU" dirty="0" err="1" smtClean="0">
                <a:solidFill>
                  <a:srgbClr val="FF0000"/>
                </a:solidFill>
              </a:rPr>
              <a:t>світі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експортером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сталі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і</a:t>
            </a:r>
            <a:r>
              <a:rPr lang="ru-RU" dirty="0" smtClean="0">
                <a:solidFill>
                  <a:srgbClr val="FF0000"/>
                </a:solidFill>
              </a:rPr>
              <a:t> прокату </a:t>
            </a:r>
            <a:r>
              <a:rPr lang="ru-RU" dirty="0" smtClean="0"/>
              <a:t>(20-30 </a:t>
            </a:r>
            <a:r>
              <a:rPr lang="ru-RU" dirty="0" err="1" smtClean="0"/>
              <a:t>млн</a:t>
            </a:r>
            <a:r>
              <a:rPr lang="ru-RU" dirty="0" smtClean="0"/>
              <a:t> т на </a:t>
            </a:r>
            <a:r>
              <a:rPr lang="ru-RU" dirty="0" err="1" smtClean="0"/>
              <a:t>рік</a:t>
            </a:r>
            <a:r>
              <a:rPr lang="ru-RU" dirty="0" smtClean="0"/>
              <a:t>).</a:t>
            </a:r>
          </a:p>
          <a:p>
            <a:pPr algn="l"/>
            <a:endParaRPr lang="uk-UA" dirty="0" smtClean="0"/>
          </a:p>
          <a:p>
            <a:pPr algn="just">
              <a:defRPr/>
            </a:pPr>
            <a:r>
              <a:rPr lang="ru-RU" sz="2000" b="1" i="1" u="sng" dirty="0" err="1" smtClean="0">
                <a:solidFill>
                  <a:srgbClr val="FF0000"/>
                </a:solidFill>
              </a:rPr>
              <a:t>Кольорова</a:t>
            </a:r>
            <a:r>
              <a:rPr lang="ru-RU" sz="2000" b="1" i="1" u="sng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металургія.</a:t>
            </a:r>
            <a:r>
              <a:rPr lang="ru-RU" sz="2000" dirty="0" err="1" smtClean="0"/>
              <a:t>Поліметалічні</a:t>
            </a:r>
            <a:r>
              <a:rPr lang="ru-RU" sz="2000" dirty="0" smtClean="0"/>
              <a:t> </a:t>
            </a:r>
            <a:r>
              <a:rPr lang="ru-RU" sz="2000" dirty="0" err="1" smtClean="0"/>
              <a:t>руди</a:t>
            </a:r>
            <a:r>
              <a:rPr lang="ru-RU" sz="2000" dirty="0" smtClean="0"/>
              <a:t> разом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сірчаними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мідними</a:t>
            </a:r>
            <a:r>
              <a:rPr lang="ru-RU" sz="2000" dirty="0" smtClean="0"/>
              <a:t> колчеданов </a:t>
            </a:r>
            <a:r>
              <a:rPr lang="ru-RU" sz="2000" dirty="0" err="1" smtClean="0"/>
              <a:t>зустрічаються</a:t>
            </a:r>
            <a:r>
              <a:rPr lang="ru-RU" sz="2000" dirty="0" smtClean="0"/>
              <a:t> практично на </a:t>
            </a:r>
            <a:r>
              <a:rPr lang="ru-RU" sz="2000" dirty="0" err="1" smtClean="0"/>
              <a:t>всіх</a:t>
            </a:r>
            <a:r>
              <a:rPr lang="ru-RU" sz="2000" dirty="0" smtClean="0"/>
              <a:t> великих островах </a:t>
            </a:r>
            <a:r>
              <a:rPr lang="ru-RU" sz="2000" dirty="0" err="1" smtClean="0"/>
              <a:t>Японії</a:t>
            </a:r>
            <a:r>
              <a:rPr lang="ru-RU" sz="2000" dirty="0" smtClean="0"/>
              <a:t>. Тим не </a:t>
            </a:r>
            <a:r>
              <a:rPr lang="ru-RU" sz="2000" dirty="0" err="1" smtClean="0"/>
              <a:t>менш</a:t>
            </a:r>
            <a:r>
              <a:rPr lang="ru-RU" sz="2000" dirty="0" smtClean="0"/>
              <a:t> </a:t>
            </a:r>
            <a:r>
              <a:rPr lang="ru-RU" sz="2000" dirty="0" err="1" smtClean="0"/>
              <a:t>свинець</a:t>
            </a:r>
            <a:r>
              <a:rPr lang="ru-RU" sz="2000" dirty="0" smtClean="0"/>
              <a:t> доводиться </a:t>
            </a:r>
            <a:r>
              <a:rPr lang="ru-RU" sz="2000" dirty="0" err="1" smtClean="0"/>
              <a:t>ввозити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Австралії</a:t>
            </a:r>
            <a:r>
              <a:rPr lang="ru-RU" sz="2000" dirty="0" smtClean="0"/>
              <a:t>, </a:t>
            </a:r>
            <a:r>
              <a:rPr lang="ru-RU" sz="2000" dirty="0" err="1" smtClean="0"/>
              <a:t>Канади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Мексики, як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алюміній</a:t>
            </a:r>
            <a:r>
              <a:rPr lang="ru-RU" sz="2000" dirty="0" smtClean="0"/>
              <a:t>.             </a:t>
            </a:r>
          </a:p>
          <a:p>
            <a:pPr algn="just">
              <a:defRPr/>
            </a:pPr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Цікаво</a:t>
            </a:r>
            <a:r>
              <a:rPr lang="ru-RU" sz="2000" dirty="0" smtClean="0">
                <a:solidFill>
                  <a:srgbClr val="FFC000"/>
                </a:solidFill>
              </a:rPr>
              <a:t>, </a:t>
            </a:r>
            <a:r>
              <a:rPr lang="ru-RU" sz="2000" dirty="0" err="1" smtClean="0">
                <a:solidFill>
                  <a:srgbClr val="FFC000"/>
                </a:solidFill>
              </a:rPr>
              <a:t>що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рідкісні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елементи</a:t>
            </a:r>
            <a:r>
              <a:rPr lang="ru-RU" sz="2000" dirty="0" smtClean="0">
                <a:solidFill>
                  <a:srgbClr val="FFC000"/>
                </a:solidFill>
              </a:rPr>
              <a:t>, </a:t>
            </a:r>
            <a:r>
              <a:rPr lang="ru-RU" sz="2000" dirty="0" err="1" smtClean="0">
                <a:solidFill>
                  <a:srgbClr val="FFC000"/>
                </a:solidFill>
              </a:rPr>
              <a:t>необхідні</a:t>
            </a:r>
            <a:r>
              <a:rPr lang="ru-RU" sz="2000" dirty="0" smtClean="0">
                <a:solidFill>
                  <a:srgbClr val="FFC000"/>
                </a:solidFill>
              </a:rPr>
              <a:t> в </a:t>
            </a:r>
            <a:r>
              <a:rPr lang="ru-RU" sz="2000" dirty="0" err="1" smtClean="0">
                <a:solidFill>
                  <a:srgbClr val="FFC000"/>
                </a:solidFill>
              </a:rPr>
              <a:t>електроніці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і</a:t>
            </a:r>
            <a:r>
              <a:rPr lang="ru-RU" sz="2000" dirty="0" smtClean="0">
                <a:solidFill>
                  <a:srgbClr val="FFC000"/>
                </a:solidFill>
              </a:rPr>
              <a:t> точному </a:t>
            </a:r>
            <a:r>
              <a:rPr lang="ru-RU" sz="2000" dirty="0" err="1" smtClean="0">
                <a:solidFill>
                  <a:srgbClr val="FFC000"/>
                </a:solidFill>
              </a:rPr>
              <a:t>приладобудуванні</a:t>
            </a:r>
            <a:r>
              <a:rPr lang="ru-RU" sz="2000" dirty="0" smtClean="0">
                <a:solidFill>
                  <a:srgbClr val="FFC000"/>
                </a:solidFill>
              </a:rPr>
              <a:t> - </a:t>
            </a:r>
            <a:r>
              <a:rPr lang="ru-RU" sz="2000" dirty="0" err="1" smtClean="0">
                <a:solidFill>
                  <a:srgbClr val="FFC000"/>
                </a:solidFill>
              </a:rPr>
              <a:t>кадмій</a:t>
            </a:r>
            <a:r>
              <a:rPr lang="ru-RU" sz="2000" dirty="0" smtClean="0">
                <a:solidFill>
                  <a:srgbClr val="FFC000"/>
                </a:solidFill>
              </a:rPr>
              <a:t>, селен, </a:t>
            </a:r>
            <a:r>
              <a:rPr lang="ru-RU" sz="2000" dirty="0" err="1" smtClean="0">
                <a:solidFill>
                  <a:srgbClr val="FFC000"/>
                </a:solidFill>
              </a:rPr>
              <a:t>телур</a:t>
            </a:r>
            <a:r>
              <a:rPr lang="ru-RU" sz="2000" dirty="0" smtClean="0">
                <a:solidFill>
                  <a:srgbClr val="FFC000"/>
                </a:solidFill>
              </a:rPr>
              <a:t>, </a:t>
            </a:r>
            <a:r>
              <a:rPr lang="ru-RU" sz="2000" dirty="0" err="1" smtClean="0">
                <a:solidFill>
                  <a:srgbClr val="FFC000"/>
                </a:solidFill>
              </a:rPr>
              <a:t>реній</a:t>
            </a:r>
            <a:r>
              <a:rPr lang="ru-RU" sz="2000" dirty="0" smtClean="0">
                <a:solidFill>
                  <a:srgbClr val="FFC000"/>
                </a:solidFill>
              </a:rPr>
              <a:t>, </a:t>
            </a:r>
            <a:r>
              <a:rPr lang="ru-RU" sz="2000" dirty="0" err="1" smtClean="0">
                <a:solidFill>
                  <a:srgbClr val="FFC000"/>
                </a:solidFill>
              </a:rPr>
              <a:t>індій</a:t>
            </a:r>
            <a:r>
              <a:rPr lang="ru-RU" sz="2000" dirty="0" smtClean="0">
                <a:solidFill>
                  <a:srgbClr val="FFC000"/>
                </a:solidFill>
              </a:rPr>
              <a:t>, </a:t>
            </a:r>
            <a:r>
              <a:rPr lang="ru-RU" sz="2000" dirty="0" err="1" smtClean="0">
                <a:solidFill>
                  <a:srgbClr val="FFC000"/>
                </a:solidFill>
              </a:rPr>
              <a:t>талій</a:t>
            </a:r>
            <a:r>
              <a:rPr lang="ru-RU" sz="2000" dirty="0" smtClean="0">
                <a:solidFill>
                  <a:srgbClr val="FFC000"/>
                </a:solidFill>
              </a:rPr>
              <a:t>, </a:t>
            </a:r>
            <a:r>
              <a:rPr lang="ru-RU" sz="2000" dirty="0" err="1" smtClean="0">
                <a:solidFill>
                  <a:srgbClr val="FFC000"/>
                </a:solidFill>
              </a:rPr>
              <a:t>германій</a:t>
            </a:r>
            <a:r>
              <a:rPr lang="ru-RU" sz="2000" dirty="0" smtClean="0">
                <a:solidFill>
                  <a:srgbClr val="FFC000"/>
                </a:solidFill>
              </a:rPr>
              <a:t> - </a:t>
            </a:r>
            <a:r>
              <a:rPr lang="ru-RU" sz="2000" dirty="0" err="1" smtClean="0">
                <a:solidFill>
                  <a:srgbClr val="FFC000"/>
                </a:solidFill>
              </a:rPr>
              <a:t>отримують</a:t>
            </a:r>
            <a:r>
              <a:rPr lang="ru-RU" sz="2000" dirty="0" smtClean="0">
                <a:solidFill>
                  <a:srgbClr val="FFC000"/>
                </a:solidFill>
              </a:rPr>
              <a:t> шляхом </a:t>
            </a:r>
            <a:r>
              <a:rPr lang="ru-RU" sz="2000" dirty="0" err="1" smtClean="0">
                <a:solidFill>
                  <a:srgbClr val="FFC000"/>
                </a:solidFill>
              </a:rPr>
              <a:t>утилізації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відходів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виробництва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міді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і</a:t>
            </a:r>
            <a:r>
              <a:rPr lang="ru-RU" sz="2000" dirty="0" smtClean="0">
                <a:solidFill>
                  <a:srgbClr val="FFC000"/>
                </a:solidFill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</a:rPr>
              <a:t>поліметалів</a:t>
            </a:r>
            <a:r>
              <a:rPr lang="ru-RU" sz="2000" dirty="0" smtClean="0">
                <a:solidFill>
                  <a:srgbClr val="FFC000"/>
                </a:solidFill>
              </a:rPr>
              <a:t>.</a:t>
            </a:r>
            <a:endParaRPr lang="ru-RU" dirty="0" smtClean="0">
              <a:solidFill>
                <a:srgbClr val="FFC000"/>
              </a:solidFill>
            </a:endParaRPr>
          </a:p>
          <a:p>
            <a:pPr algn="l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3643314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Машинобудування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r>
              <a:rPr lang="ru-RU" dirty="0" err="1" smtClean="0"/>
              <a:t>Дає</a:t>
            </a:r>
            <a:r>
              <a:rPr lang="ru-RU" dirty="0" smtClean="0"/>
              <a:t> 40% </a:t>
            </a:r>
            <a:r>
              <a:rPr lang="ru-RU" dirty="0" err="1" smtClean="0"/>
              <a:t>продукції</a:t>
            </a:r>
            <a:r>
              <a:rPr lang="ru-RU" dirty="0" smtClean="0"/>
              <a:t> </a:t>
            </a:r>
            <a:r>
              <a:rPr lang="ru-RU" dirty="0" err="1" smtClean="0"/>
              <a:t>промислового</a:t>
            </a:r>
            <a:r>
              <a:rPr lang="ru-RU" dirty="0" smtClean="0"/>
              <a:t> </a:t>
            </a:r>
            <a:r>
              <a:rPr lang="ru-RU" dirty="0" err="1" smtClean="0"/>
              <a:t>виробництва</a:t>
            </a:r>
            <a:r>
              <a:rPr lang="ru-RU" dirty="0" smtClean="0"/>
              <a:t>. </a:t>
            </a:r>
            <a:r>
              <a:rPr lang="ru-RU" i="1" u="sng" dirty="0" err="1" smtClean="0"/>
              <a:t>Головними</a:t>
            </a:r>
            <a:r>
              <a:rPr lang="ru-RU" i="1" u="sng" dirty="0" smtClean="0"/>
              <a:t> </a:t>
            </a:r>
            <a:r>
              <a:rPr lang="ru-RU" i="1" u="sng" dirty="0" err="1" smtClean="0"/>
              <a:t>підгалузями</a:t>
            </a:r>
            <a:r>
              <a:rPr lang="ru-RU" u="sng" dirty="0" smtClean="0"/>
              <a:t> </a:t>
            </a:r>
            <a:r>
              <a:rPr lang="ru-RU" dirty="0" smtClean="0"/>
              <a:t>є: 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електроніка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електротехніка</a:t>
            </a:r>
            <a:r>
              <a:rPr lang="ru-RU" dirty="0" smtClean="0"/>
              <a:t>, </a:t>
            </a:r>
            <a:endParaRPr lang="ru-RU" dirty="0" smtClean="0"/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радіопромисловість</a:t>
            </a:r>
            <a:r>
              <a:rPr lang="ru-RU" dirty="0" smtClean="0"/>
              <a:t>  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транспортне</a:t>
            </a:r>
            <a:r>
              <a:rPr lang="ru-RU" dirty="0" smtClean="0"/>
              <a:t> 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/>
              <a:t>складне </a:t>
            </a:r>
            <a:r>
              <a:rPr lang="ru-RU" dirty="0" err="1" smtClean="0"/>
              <a:t>верстатобудування</a:t>
            </a:r>
            <a:r>
              <a:rPr lang="ru-RU" dirty="0" smtClean="0"/>
              <a:t> </a:t>
            </a:r>
            <a:endParaRPr lang="ru-RU" dirty="0" smtClean="0"/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металозатратне</a:t>
            </a:r>
            <a:r>
              <a:rPr lang="ru-RU" dirty="0" smtClean="0"/>
              <a:t> </a:t>
            </a:r>
            <a:r>
              <a:rPr lang="ru-RU" dirty="0" err="1" smtClean="0"/>
              <a:t>обладнання</a:t>
            </a:r>
            <a:r>
              <a:rPr lang="ru-RU" dirty="0" smtClean="0"/>
              <a:t> </a:t>
            </a:r>
            <a:endParaRPr lang="ru-RU" dirty="0" smtClean="0"/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верстатобудуванн</a:t>
            </a:r>
            <a:endParaRPr lang="ru-RU" dirty="0" smtClean="0"/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радіоелектронної</a:t>
            </a:r>
            <a:r>
              <a:rPr lang="ru-RU" dirty="0" smtClean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електротехнічної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714488"/>
            <a:ext cx="333375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500571"/>
            <a:ext cx="2543175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928934"/>
            <a:ext cx="3143240" cy="190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838700"/>
            <a:ext cx="4143372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85926"/>
            <a:ext cx="2714612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43512"/>
            <a:ext cx="2471710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0"/>
            <a:ext cx="3714776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60" y="1500174"/>
            <a:ext cx="314324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050" y="0"/>
            <a:ext cx="30289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214686"/>
            <a:ext cx="2786050" cy="190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7620" y="0"/>
            <a:ext cx="5286380" cy="3143248"/>
          </a:xfrm>
        </p:spPr>
        <p:txBody>
          <a:bodyPr/>
          <a:lstStyle/>
          <a:p>
            <a:pPr algn="l"/>
            <a:r>
              <a:rPr lang="uk-UA" sz="2000" dirty="0" smtClean="0">
                <a:solidFill>
                  <a:schemeClr val="bg1"/>
                </a:solidFill>
              </a:rPr>
              <a:t>Площа-</a:t>
            </a:r>
            <a:r>
              <a:rPr lang="uk-UA" sz="2000" dirty="0" smtClean="0">
                <a:solidFill>
                  <a:srgbClr val="FF0000"/>
                </a:solidFill>
              </a:rPr>
              <a:t>372,2 тис км</a:t>
            </a:r>
            <a:r>
              <a:rPr lang="uk-UA" sz="2000" baseline="30000" dirty="0" smtClean="0">
                <a:solidFill>
                  <a:srgbClr val="FF0000"/>
                </a:solidFill>
              </a:rPr>
              <a:t>2</a:t>
            </a:r>
            <a:r>
              <a:rPr lang="uk-UA" sz="2000" dirty="0" smtClean="0">
                <a:solidFill>
                  <a:srgbClr val="FF0000"/>
                </a:solidFill>
              </a:rPr>
              <a:t/>
            </a:r>
            <a:br>
              <a:rPr lang="uk-UA" sz="2000" dirty="0" smtClean="0">
                <a:solidFill>
                  <a:srgbClr val="FF0000"/>
                </a:solidFill>
              </a:rPr>
            </a:br>
            <a:r>
              <a:rPr lang="uk-UA" sz="2000" dirty="0" err="1" smtClean="0">
                <a:solidFill>
                  <a:schemeClr val="bg1"/>
                </a:solidFill>
              </a:rPr>
              <a:t>Населення-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 smtClean="0">
                <a:solidFill>
                  <a:srgbClr val="FF0000"/>
                </a:solidFill>
              </a:rPr>
              <a:t>127.5млн </a:t>
            </a:r>
            <a:r>
              <a:rPr lang="uk-UA" sz="2000" dirty="0" smtClean="0">
                <a:solidFill>
                  <a:srgbClr val="0070C0"/>
                </a:solidFill>
              </a:rPr>
              <a:t>(10-те місце у світі)</a:t>
            </a:r>
            <a:r>
              <a:rPr lang="uk-UA" sz="2000" dirty="0" smtClean="0">
                <a:solidFill>
                  <a:srgbClr val="FF0000"/>
                </a:solidFill>
              </a:rPr>
              <a:t> </a:t>
            </a:r>
            <a:br>
              <a:rPr lang="uk-UA" sz="2000" dirty="0" smtClean="0">
                <a:solidFill>
                  <a:srgbClr val="FF0000"/>
                </a:solidFill>
              </a:rPr>
            </a:br>
            <a:r>
              <a:rPr lang="uk-UA" sz="2000" dirty="0" smtClean="0">
                <a:solidFill>
                  <a:schemeClr val="bg1"/>
                </a:solidFill>
              </a:rPr>
              <a:t>Форма </a:t>
            </a:r>
            <a:r>
              <a:rPr lang="uk-UA" sz="2000" dirty="0" err="1" smtClean="0">
                <a:solidFill>
                  <a:schemeClr val="bg1"/>
                </a:solidFill>
              </a:rPr>
              <a:t>правління-</a:t>
            </a:r>
            <a:r>
              <a:rPr lang="uk-UA" sz="2000" dirty="0" smtClean="0">
                <a:solidFill>
                  <a:schemeClr val="bg1"/>
                </a:solidFill>
              </a:rPr>
              <a:t> </a:t>
            </a:r>
            <a:r>
              <a:rPr lang="uk-UA" sz="2000" dirty="0" smtClean="0">
                <a:solidFill>
                  <a:srgbClr val="FF0000"/>
                </a:solidFill>
              </a:rPr>
              <a:t>унітарна держава із конституційною монархією (</a:t>
            </a:r>
            <a:r>
              <a:rPr lang="uk-UA" sz="2000" dirty="0" smtClean="0">
                <a:solidFill>
                  <a:srgbClr val="0070C0"/>
                </a:solidFill>
              </a:rPr>
              <a:t>імперія</a:t>
            </a:r>
            <a:r>
              <a:rPr lang="uk-UA" sz="2000" dirty="0" smtClean="0">
                <a:solidFill>
                  <a:srgbClr val="FF0000"/>
                </a:solidFill>
              </a:rPr>
              <a:t>)</a:t>
            </a:r>
            <a:br>
              <a:rPr lang="uk-UA" sz="2000" dirty="0" smtClean="0">
                <a:solidFill>
                  <a:srgbClr val="FF0000"/>
                </a:solidFill>
              </a:rPr>
            </a:br>
            <a:r>
              <a:rPr lang="uk-UA" sz="2000" dirty="0" smtClean="0">
                <a:solidFill>
                  <a:schemeClr val="bg1"/>
                </a:solidFill>
              </a:rPr>
              <a:t>Склад територій</a:t>
            </a:r>
            <a:r>
              <a:rPr lang="uk-UA" sz="2000" dirty="0" smtClean="0">
                <a:solidFill>
                  <a:srgbClr val="FF0000"/>
                </a:solidFill>
              </a:rPr>
              <a:t>-9 РЕГІОНІВ,47 префектур</a:t>
            </a:r>
            <a:br>
              <a:rPr lang="uk-UA" sz="2000" dirty="0" smtClean="0">
                <a:solidFill>
                  <a:srgbClr val="FF0000"/>
                </a:solidFill>
              </a:rPr>
            </a:br>
            <a:r>
              <a:rPr lang="uk-UA" sz="2000" dirty="0" smtClean="0">
                <a:solidFill>
                  <a:schemeClr val="bg1"/>
                </a:solidFill>
              </a:rPr>
              <a:t>Столиця-</a:t>
            </a:r>
            <a:r>
              <a:rPr lang="uk-UA" sz="2000" dirty="0" smtClean="0">
                <a:solidFill>
                  <a:srgbClr val="FF0000"/>
                </a:solidFill>
              </a:rPr>
              <a:t>Токіо</a:t>
            </a:r>
            <a:br>
              <a:rPr lang="uk-UA" sz="2000" dirty="0" smtClean="0">
                <a:solidFill>
                  <a:srgbClr val="FF0000"/>
                </a:solidFill>
              </a:rPr>
            </a:br>
            <a:r>
              <a:rPr lang="uk-UA" sz="2000" dirty="0" smtClean="0">
                <a:solidFill>
                  <a:schemeClr val="bg1"/>
                </a:solidFill>
              </a:rPr>
              <a:t>Грошова </a:t>
            </a:r>
            <a:r>
              <a:rPr lang="uk-UA" sz="2000" dirty="0" err="1" smtClean="0">
                <a:solidFill>
                  <a:schemeClr val="bg1"/>
                </a:solidFill>
              </a:rPr>
              <a:t>одиниця-</a:t>
            </a:r>
            <a:r>
              <a:rPr lang="uk-UA" sz="2000" dirty="0" smtClean="0">
                <a:solidFill>
                  <a:schemeClr val="tx1"/>
                </a:solidFill>
              </a:rPr>
              <a:t> </a:t>
            </a:r>
            <a:r>
              <a:rPr lang="uk-UA" sz="2000" dirty="0" smtClean="0">
                <a:solidFill>
                  <a:srgbClr val="FF0000"/>
                </a:solidFill>
              </a:rPr>
              <a:t>ЄНА  (¥)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4122" y="3143248"/>
            <a:ext cx="5499877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7620" y="2714620"/>
            <a:ext cx="4071934" cy="2500306"/>
          </a:xfrm>
        </p:spPr>
        <p:txBody>
          <a:bodyPr>
            <a:normAutofit/>
          </a:bodyPr>
          <a:lstStyle/>
          <a:p>
            <a:pPr algn="just">
              <a:defRPr/>
            </a:pP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Содержимое 3" descr="24-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720234" cy="6858000"/>
          </a:xfrm>
        </p:spPr>
      </p:pic>
      <p:pic>
        <p:nvPicPr>
          <p:cNvPr id="5" name="Рисунок 7" descr="suzuki_grand_vitara_2005_03_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24-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2365326" cy="6858000"/>
          </a:xfrm>
          <a:prstGeom prst="rect">
            <a:avLst/>
          </a:prstGeom>
        </p:spPr>
      </p:pic>
      <p:pic>
        <p:nvPicPr>
          <p:cNvPr id="7" name="Рисунок 5" descr="pic_2005731_16mn58s7mls23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995" y="0"/>
            <a:ext cx="3328006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 descr="pic_2005731_17mn3s57mls73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1" y="2571744"/>
            <a:ext cx="3429025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nissan63765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2571744"/>
            <a:ext cx="3357554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robot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857496"/>
            <a:ext cx="5598902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43306" y="142852"/>
            <a:ext cx="5500694" cy="2786058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Японія</a:t>
            </a:r>
            <a:r>
              <a:rPr lang="ru-RU" dirty="0" smtClean="0"/>
              <a:t>, яка </a:t>
            </a:r>
            <a:r>
              <a:rPr lang="ru-RU" dirty="0" err="1" smtClean="0"/>
              <a:t>володіє</a:t>
            </a:r>
            <a:r>
              <a:rPr lang="ru-RU" dirty="0" smtClean="0"/>
              <a:t> половиною </a:t>
            </a:r>
            <a:r>
              <a:rPr lang="ru-RU" dirty="0" err="1" smtClean="0"/>
              <a:t>світового</a:t>
            </a:r>
            <a:r>
              <a:rPr lang="ru-RU" dirty="0" smtClean="0"/>
              <a:t> ринку </a:t>
            </a:r>
            <a:r>
              <a:rPr lang="ru-RU" dirty="0" err="1" smtClean="0"/>
              <a:t>роботів</a:t>
            </a:r>
            <a:r>
              <a:rPr lang="ru-RU" dirty="0" smtClean="0"/>
              <a:t>, </a:t>
            </a:r>
            <a:r>
              <a:rPr lang="ru-RU" dirty="0" err="1" smtClean="0"/>
              <a:t>робить</a:t>
            </a:r>
            <a:r>
              <a:rPr lang="ru-RU" dirty="0" smtClean="0"/>
              <a:t> </a:t>
            </a:r>
            <a:r>
              <a:rPr lang="ru-RU" dirty="0" err="1" smtClean="0"/>
              <a:t>рішучі</a:t>
            </a:r>
            <a:r>
              <a:rPr lang="ru-RU" dirty="0" smtClean="0"/>
              <a:t> кроки для </a:t>
            </a:r>
            <a:r>
              <a:rPr lang="ru-RU" dirty="0" err="1" smtClean="0"/>
              <a:t>збільшення</a:t>
            </a:r>
            <a:r>
              <a:rPr lang="ru-RU" dirty="0" smtClean="0"/>
              <a:t> </a:t>
            </a:r>
            <a:r>
              <a:rPr lang="ru-RU" dirty="0" err="1" smtClean="0"/>
              <a:t>своєї</a:t>
            </a:r>
            <a:r>
              <a:rPr lang="ru-RU" dirty="0" smtClean="0"/>
              <a:t> </a:t>
            </a:r>
            <a:r>
              <a:rPr lang="ru-RU" dirty="0" err="1" smtClean="0"/>
              <a:t>присутності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виділяє</a:t>
            </a:r>
            <a:r>
              <a:rPr lang="ru-RU" dirty="0" smtClean="0"/>
              <a:t> </a:t>
            </a:r>
            <a:r>
              <a:rPr lang="ru-RU" dirty="0" err="1" smtClean="0"/>
              <a:t>фінансові</a:t>
            </a:r>
            <a:r>
              <a:rPr lang="ru-RU" dirty="0" smtClean="0"/>
              <a:t> </a:t>
            </a:r>
            <a:r>
              <a:rPr lang="ru-RU" dirty="0" err="1" smtClean="0"/>
              <a:t>стимули</a:t>
            </a:r>
            <a:r>
              <a:rPr lang="ru-RU" dirty="0" smtClean="0"/>
              <a:t> для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науково-дослідних</a:t>
            </a:r>
            <a:r>
              <a:rPr lang="ru-RU" dirty="0" smtClean="0"/>
              <a:t> </a:t>
            </a:r>
            <a:r>
              <a:rPr lang="ru-RU" dirty="0" err="1" smtClean="0"/>
              <a:t>інститутів</a:t>
            </a:r>
            <a:r>
              <a:rPr lang="ru-RU" dirty="0" smtClean="0"/>
              <a:t> у </a:t>
            </a:r>
            <a:r>
              <a:rPr lang="ru-RU" dirty="0" err="1" smtClean="0"/>
              <a:t>цій</a:t>
            </a:r>
            <a:r>
              <a:rPr lang="ru-RU" dirty="0" smtClean="0"/>
              <a:t> </a:t>
            </a:r>
            <a:r>
              <a:rPr lang="ru-RU" dirty="0" err="1" smtClean="0"/>
              <a:t>сфері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спеціалізованих</a:t>
            </a:r>
            <a:r>
              <a:rPr lang="ru-RU" dirty="0" smtClean="0"/>
              <a:t> </a:t>
            </a:r>
            <a:r>
              <a:rPr lang="ru-RU" dirty="0" err="1" smtClean="0"/>
              <a:t>шкіл</a:t>
            </a:r>
            <a:r>
              <a:rPr lang="ru-RU" dirty="0" smtClean="0"/>
              <a:t>. Тому </a:t>
            </a:r>
            <a:r>
              <a:rPr lang="ru-RU" dirty="0" err="1" smtClean="0"/>
              <a:t>експерти</a:t>
            </a:r>
            <a:r>
              <a:rPr lang="ru-RU" dirty="0" smtClean="0"/>
              <a:t> </a:t>
            </a:r>
            <a:r>
              <a:rPr lang="ru-RU" dirty="0" err="1" smtClean="0"/>
              <a:t>очікують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 </a:t>
            </a:r>
            <a:r>
              <a:rPr lang="ru-RU" dirty="0" err="1" smtClean="0"/>
              <a:t>наступні</a:t>
            </a:r>
            <a:r>
              <a:rPr lang="ru-RU" dirty="0" smtClean="0"/>
              <a:t>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японський</a:t>
            </a:r>
            <a:r>
              <a:rPr lang="ru-RU" dirty="0" smtClean="0"/>
              <a:t> </a:t>
            </a:r>
            <a:r>
              <a:rPr lang="ru-RU" dirty="0" err="1" smtClean="0"/>
              <a:t>ринок</a:t>
            </a:r>
            <a:r>
              <a:rPr lang="ru-RU" dirty="0" smtClean="0"/>
              <a:t> </a:t>
            </a:r>
            <a:r>
              <a:rPr lang="ru-RU" dirty="0" err="1" smtClean="0"/>
              <a:t>робототехніки</a:t>
            </a:r>
            <a:r>
              <a:rPr lang="ru-RU" dirty="0" smtClean="0"/>
              <a:t> буде </a:t>
            </a:r>
            <a:r>
              <a:rPr lang="ru-RU" dirty="0" err="1" smtClean="0"/>
              <a:t>збільшуватися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геометричною</a:t>
            </a:r>
            <a:r>
              <a:rPr lang="ru-RU" dirty="0" smtClean="0"/>
              <a:t> </a:t>
            </a:r>
            <a:r>
              <a:rPr lang="ru-RU" dirty="0" err="1" smtClean="0"/>
              <a:t>прогресією</a:t>
            </a:r>
            <a:r>
              <a:rPr lang="ru-RU" dirty="0" smtClean="0"/>
              <a:t>. І за 5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збільшитися</a:t>
            </a:r>
            <a:r>
              <a:rPr lang="ru-RU" dirty="0" smtClean="0"/>
              <a:t> в 4 рази, а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наступного</a:t>
            </a:r>
            <a:r>
              <a:rPr lang="ru-RU" dirty="0" smtClean="0"/>
              <a:t> </a:t>
            </a:r>
            <a:r>
              <a:rPr lang="ru-RU" dirty="0" err="1" smtClean="0"/>
              <a:t>двадцятиріччя</a:t>
            </a:r>
            <a:r>
              <a:rPr lang="ru-RU" dirty="0" smtClean="0"/>
              <a:t> - в ​​45 </a:t>
            </a:r>
            <a:r>
              <a:rPr lang="ru-RU" dirty="0" err="1" smtClean="0"/>
              <a:t>разів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Содержимое 3" descr="01-11-2010-robot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3643306" cy="4144962"/>
          </a:xfrm>
          <a:prstGeom prst="rect">
            <a:avLst/>
          </a:prstGeom>
        </p:spPr>
      </p:pic>
      <p:pic>
        <p:nvPicPr>
          <p:cNvPr id="6" name="Содержимое 3" descr="000afszz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4000500"/>
            <a:ext cx="3810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6715172" cy="615510"/>
          </a:xfrm>
        </p:spPr>
        <p:txBody>
          <a:bodyPr/>
          <a:lstStyle/>
          <a:p>
            <a:r>
              <a:rPr lang="uk-UA" dirty="0" smtClean="0"/>
              <a:t>Хімічна промисловість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14356"/>
            <a:ext cx="9144000" cy="1101248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 За </a:t>
            </a:r>
            <a:r>
              <a:rPr lang="ru-RU" sz="2400" dirty="0" err="1" smtClean="0"/>
              <a:t>розмірами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виробництв</a:t>
            </a:r>
            <a:r>
              <a:rPr lang="ru-RU" sz="2400" dirty="0" smtClean="0"/>
              <a:t> </a:t>
            </a:r>
            <a:r>
              <a:rPr lang="ru-RU" sz="2400" dirty="0" err="1" smtClean="0"/>
              <a:t>багатьох</a:t>
            </a:r>
            <a:r>
              <a:rPr lang="ru-RU" sz="2400" dirty="0" smtClean="0"/>
              <a:t> </a:t>
            </a:r>
            <a:r>
              <a:rPr lang="ru-RU" sz="2400" dirty="0" err="1" smtClean="0"/>
              <a:t>видів</a:t>
            </a:r>
            <a:r>
              <a:rPr lang="ru-RU" sz="2400" dirty="0" smtClean="0"/>
              <a:t> </a:t>
            </a:r>
            <a:r>
              <a:rPr lang="ru-RU" sz="2400" dirty="0" err="1" smtClean="0"/>
              <a:t>хімічних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товарів</a:t>
            </a:r>
            <a:r>
              <a:rPr lang="ru-RU" sz="2400" dirty="0" smtClean="0"/>
              <a:t> </a:t>
            </a:r>
            <a:r>
              <a:rPr lang="ru-RU" sz="2400" dirty="0" err="1" smtClean="0"/>
              <a:t>Японія</a:t>
            </a:r>
            <a:r>
              <a:rPr lang="ru-RU" sz="2400" dirty="0" smtClean="0"/>
              <a:t> </a:t>
            </a:r>
            <a:r>
              <a:rPr lang="ru-RU" sz="2400" dirty="0" err="1" smtClean="0"/>
              <a:t>стоїть</a:t>
            </a:r>
            <a:r>
              <a:rPr lang="ru-RU" sz="2400" dirty="0" smtClean="0"/>
              <a:t> на 3 </a:t>
            </a:r>
            <a:r>
              <a:rPr lang="ru-RU" sz="2400" dirty="0" err="1" smtClean="0"/>
              <a:t>місці</a:t>
            </a:r>
            <a:r>
              <a:rPr lang="ru-RU" sz="2400" dirty="0" smtClean="0"/>
              <a:t> у </a:t>
            </a:r>
            <a:r>
              <a:rPr lang="ru-RU" sz="2400" dirty="0" err="1" smtClean="0"/>
              <a:t>світі</a:t>
            </a:r>
            <a:r>
              <a:rPr lang="ru-RU" sz="2400" dirty="0" smtClean="0"/>
              <a:t> (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США </a:t>
            </a:r>
            <a:r>
              <a:rPr lang="ru-RU" sz="2400" dirty="0" err="1" smtClean="0"/>
              <a:t>і</a:t>
            </a:r>
            <a:r>
              <a:rPr lang="ru-RU" sz="2400" dirty="0" smtClean="0"/>
              <a:t> ФРГ</a:t>
            </a:r>
            <a:r>
              <a:rPr lang="ru-RU" sz="2400" dirty="0" smtClean="0"/>
              <a:t>).</a:t>
            </a:r>
          </a:p>
          <a:p>
            <a:r>
              <a:rPr lang="uk-UA" sz="2400" dirty="0" smtClean="0"/>
              <a:t>А за виробництвом і експортом пластмас-2 у світі.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24"/>
            <a:ext cx="914400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1785926"/>
            <a:ext cx="27146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Прогнозовані</a:t>
            </a:r>
            <a:r>
              <a:rPr lang="ru-RU" dirty="0" smtClean="0"/>
              <a:t> </a:t>
            </a:r>
            <a:r>
              <a:rPr lang="ru-RU" dirty="0" err="1" smtClean="0"/>
              <a:t>темпи</a:t>
            </a:r>
            <a:r>
              <a:rPr lang="ru-RU" dirty="0" smtClean="0"/>
              <a:t> </a:t>
            </a:r>
            <a:r>
              <a:rPr lang="ru-RU" dirty="0" err="1" smtClean="0"/>
              <a:t>зростання</a:t>
            </a:r>
            <a:r>
              <a:rPr lang="ru-RU" dirty="0" smtClean="0"/>
              <a:t> </a:t>
            </a:r>
            <a:r>
              <a:rPr lang="ru-RU" dirty="0" err="1" smtClean="0"/>
              <a:t>хімічної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 в 2010-2020 </a:t>
            </a:r>
            <a:r>
              <a:rPr lang="ru-RU" dirty="0" err="1" smtClean="0"/>
              <a:t>рр</a:t>
            </a:r>
            <a:r>
              <a:rPr lang="ru-RU" dirty="0" smtClean="0"/>
              <a:t>.. по </a:t>
            </a:r>
            <a:r>
              <a:rPr lang="ru-RU" dirty="0" err="1" smtClean="0"/>
              <a:t>провідних</a:t>
            </a:r>
            <a:r>
              <a:rPr lang="ru-RU" dirty="0" smtClean="0"/>
              <a:t> </a:t>
            </a:r>
            <a:r>
              <a:rPr lang="ru-RU" dirty="0" err="1" smtClean="0"/>
              <a:t>країнах-виробниках,%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3182"/>
            <a:ext cx="5207135" cy="376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0"/>
            <a:ext cx="6900664" cy="615510"/>
          </a:xfrm>
        </p:spPr>
        <p:txBody>
          <a:bodyPr/>
          <a:lstStyle/>
          <a:p>
            <a:r>
              <a:rPr lang="uk-UA" dirty="0" smtClean="0"/>
              <a:t>Сільське господарство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1480"/>
            <a:ext cx="9144000" cy="2357454"/>
          </a:xfrm>
        </p:spPr>
        <p:txBody>
          <a:bodyPr>
            <a:normAutofit/>
          </a:bodyPr>
          <a:lstStyle/>
          <a:p>
            <a:r>
              <a:rPr lang="ru-RU" dirty="0" err="1" smtClean="0"/>
              <a:t>Обробляється</a:t>
            </a:r>
            <a:r>
              <a:rPr lang="ru-RU" dirty="0" smtClean="0"/>
              <a:t> 13% </a:t>
            </a:r>
            <a:r>
              <a:rPr lang="ru-RU" dirty="0" err="1" smtClean="0"/>
              <a:t>території</a:t>
            </a:r>
            <a:r>
              <a:rPr lang="ru-RU" dirty="0" smtClean="0"/>
              <a:t>, в </a:t>
            </a:r>
            <a:r>
              <a:rPr lang="ru-RU" dirty="0" err="1" smtClean="0"/>
              <a:t>структурі</a:t>
            </a:r>
            <a:r>
              <a:rPr lang="ru-RU" dirty="0" smtClean="0"/>
              <a:t> </a:t>
            </a:r>
            <a:r>
              <a:rPr lang="ru-RU" dirty="0" err="1" smtClean="0"/>
              <a:t>рослинництва</a:t>
            </a:r>
            <a:r>
              <a:rPr lang="ru-RU" dirty="0" smtClean="0"/>
              <a:t> (</a:t>
            </a:r>
            <a:r>
              <a:rPr lang="ru-RU" dirty="0" err="1" smtClean="0"/>
              <a:t>дає</a:t>
            </a:r>
            <a:r>
              <a:rPr lang="ru-RU" dirty="0" smtClean="0"/>
              <a:t> 70% </a:t>
            </a:r>
            <a:r>
              <a:rPr lang="ru-RU" dirty="0" err="1" smtClean="0"/>
              <a:t>продукції</a:t>
            </a:r>
            <a:r>
              <a:rPr lang="ru-RU" dirty="0" smtClean="0"/>
              <a:t> </a:t>
            </a:r>
            <a:r>
              <a:rPr lang="ru-RU" u="sng" dirty="0" err="1" smtClean="0"/>
              <a:t>сг</a:t>
            </a:r>
            <a:r>
              <a:rPr lang="ru-RU" dirty="0" smtClean="0"/>
              <a:t>) </a:t>
            </a:r>
            <a:r>
              <a:rPr lang="ru-RU" dirty="0" err="1" smtClean="0"/>
              <a:t>провідну</a:t>
            </a:r>
            <a:r>
              <a:rPr lang="ru-RU" dirty="0" smtClean="0"/>
              <a:t> роль </a:t>
            </a:r>
            <a:r>
              <a:rPr lang="ru-RU" dirty="0" err="1" smtClean="0"/>
              <a:t>відіграє</a:t>
            </a:r>
            <a:r>
              <a:rPr lang="ru-RU" dirty="0" smtClean="0"/>
              <a:t> </a:t>
            </a:r>
            <a:r>
              <a:rPr lang="ru-RU" dirty="0" err="1" smtClean="0"/>
              <a:t>вирощування</a:t>
            </a:r>
            <a:r>
              <a:rPr lang="ru-RU" dirty="0" smtClean="0"/>
              <a:t> </a:t>
            </a:r>
            <a:r>
              <a:rPr lang="ru-RU" u="sng" dirty="0" smtClean="0"/>
              <a:t>рису </a:t>
            </a:r>
            <a:r>
              <a:rPr lang="ru-RU" u="sng" dirty="0" err="1" smtClean="0"/>
              <a:t>і</a:t>
            </a:r>
            <a:r>
              <a:rPr lang="ru-RU" u="sng" dirty="0" smtClean="0"/>
              <a:t> </a:t>
            </a:r>
            <a:r>
              <a:rPr lang="ru-RU" u="sng" dirty="0" err="1" smtClean="0"/>
              <a:t>овочів</a:t>
            </a:r>
            <a:r>
              <a:rPr lang="ru-RU" dirty="0" smtClean="0"/>
              <a:t>, </a:t>
            </a:r>
            <a:r>
              <a:rPr lang="ru-RU" dirty="0" err="1" smtClean="0"/>
              <a:t>розвинене</a:t>
            </a:r>
            <a:r>
              <a:rPr lang="ru-RU" dirty="0" smtClean="0"/>
              <a:t> </a:t>
            </a:r>
            <a:r>
              <a:rPr lang="ru-RU" dirty="0" err="1" smtClean="0"/>
              <a:t>садівництво</a:t>
            </a:r>
            <a:r>
              <a:rPr lang="ru-RU" dirty="0" smtClean="0"/>
              <a:t>. </a:t>
            </a:r>
            <a:r>
              <a:rPr lang="ru-RU" dirty="0" err="1" smtClean="0"/>
              <a:t>Інтенсивно</a:t>
            </a:r>
            <a:r>
              <a:rPr lang="ru-RU" dirty="0" smtClean="0"/>
              <a:t> </a:t>
            </a:r>
            <a:r>
              <a:rPr lang="ru-RU" dirty="0" err="1" smtClean="0"/>
              <a:t>розвивається</a:t>
            </a:r>
            <a:r>
              <a:rPr lang="ru-RU" dirty="0" smtClean="0"/>
              <a:t> </a:t>
            </a:r>
            <a:r>
              <a:rPr lang="ru-RU" dirty="0" err="1" smtClean="0"/>
              <a:t>тваринництво</a:t>
            </a:r>
            <a:r>
              <a:rPr lang="ru-RU" dirty="0" smtClean="0"/>
              <a:t> (</a:t>
            </a:r>
            <a:r>
              <a:rPr lang="ru-RU" u="sng" dirty="0" err="1" smtClean="0"/>
              <a:t>розведення</a:t>
            </a:r>
            <a:r>
              <a:rPr lang="ru-RU" u="sng" dirty="0" smtClean="0"/>
              <a:t> </a:t>
            </a:r>
            <a:r>
              <a:rPr lang="ru-RU" u="sng" dirty="0" err="1" smtClean="0"/>
              <a:t>великої</a:t>
            </a:r>
            <a:r>
              <a:rPr lang="ru-RU" u="sng" dirty="0" smtClean="0"/>
              <a:t> </a:t>
            </a:r>
            <a:r>
              <a:rPr lang="ru-RU" u="sng" dirty="0" err="1" smtClean="0"/>
              <a:t>рогатої</a:t>
            </a:r>
            <a:r>
              <a:rPr lang="ru-RU" u="sng" dirty="0" smtClean="0"/>
              <a:t> </a:t>
            </a:r>
            <a:r>
              <a:rPr lang="ru-RU" u="sng" dirty="0" err="1" smtClean="0"/>
              <a:t>худоби</a:t>
            </a:r>
            <a:r>
              <a:rPr lang="ru-RU" u="sng" dirty="0" smtClean="0"/>
              <a:t>, </a:t>
            </a:r>
            <a:r>
              <a:rPr lang="ru-RU" u="sng" dirty="0" err="1" smtClean="0"/>
              <a:t>свинарство</a:t>
            </a:r>
            <a:r>
              <a:rPr lang="ru-RU" u="sng" dirty="0" smtClean="0"/>
              <a:t>, </a:t>
            </a:r>
            <a:r>
              <a:rPr lang="ru-RU" u="sng" dirty="0" err="1" smtClean="0"/>
              <a:t>птахівництво</a:t>
            </a:r>
            <a:r>
              <a:rPr lang="ru-RU" dirty="0" smtClean="0"/>
              <a:t>).У </a:t>
            </a:r>
            <a:r>
              <a:rPr lang="ru-RU" dirty="0" err="1" smtClean="0"/>
              <a:t>зв'язку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винятковим</a:t>
            </a:r>
            <a:r>
              <a:rPr lang="ru-RU" dirty="0" smtClean="0"/>
              <a:t> </a:t>
            </a:r>
            <a:r>
              <a:rPr lang="ru-RU" dirty="0" err="1" smtClean="0"/>
              <a:t>розташуванням</a:t>
            </a:r>
            <a:r>
              <a:rPr lang="ru-RU" dirty="0" smtClean="0"/>
              <a:t> </a:t>
            </a:r>
            <a:r>
              <a:rPr lang="ru-RU" dirty="0" err="1" smtClean="0"/>
              <a:t>відзначається</a:t>
            </a:r>
            <a:r>
              <a:rPr lang="ru-RU" dirty="0" smtClean="0"/>
              <a:t> </a:t>
            </a:r>
            <a:r>
              <a:rPr lang="ru-RU" dirty="0" err="1" smtClean="0"/>
              <a:t>достатня</a:t>
            </a:r>
            <a:r>
              <a:rPr lang="ru-RU" dirty="0" smtClean="0"/>
              <a:t> </a:t>
            </a:r>
            <a:r>
              <a:rPr lang="ru-RU" dirty="0" err="1" smtClean="0"/>
              <a:t>к-сть</a:t>
            </a:r>
            <a:r>
              <a:rPr lang="ru-RU" dirty="0" smtClean="0"/>
              <a:t> </a:t>
            </a:r>
            <a:r>
              <a:rPr lang="ru-RU" dirty="0" err="1" smtClean="0"/>
              <a:t>риби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морепродуктів</a:t>
            </a:r>
            <a:r>
              <a:rPr lang="ru-RU" dirty="0" smtClean="0"/>
              <a:t> в </a:t>
            </a:r>
            <a:r>
              <a:rPr lang="ru-RU" dirty="0" err="1" smtClean="0"/>
              <a:t>раціоні</a:t>
            </a:r>
            <a:r>
              <a:rPr lang="ru-RU" dirty="0" smtClean="0"/>
              <a:t> </a:t>
            </a:r>
            <a:r>
              <a:rPr lang="ru-RU" dirty="0" err="1" smtClean="0"/>
              <a:t>японців</a:t>
            </a:r>
            <a:r>
              <a:rPr lang="ru-RU" dirty="0" smtClean="0"/>
              <a:t>, </a:t>
            </a:r>
            <a:r>
              <a:rPr lang="ru-RU" dirty="0" err="1" smtClean="0"/>
              <a:t>країна</a:t>
            </a:r>
            <a:r>
              <a:rPr lang="ru-RU" dirty="0" smtClean="0"/>
              <a:t> </a:t>
            </a:r>
            <a:r>
              <a:rPr lang="ru-RU" dirty="0" err="1" smtClean="0"/>
              <a:t>веде</a:t>
            </a:r>
            <a:r>
              <a:rPr lang="ru-RU" dirty="0" smtClean="0"/>
              <a:t> </a:t>
            </a:r>
            <a:r>
              <a:rPr lang="ru-RU" dirty="0" err="1" smtClean="0"/>
              <a:t>промисел</a:t>
            </a:r>
            <a:r>
              <a:rPr lang="ru-RU" dirty="0" smtClean="0"/>
              <a:t> у </a:t>
            </a:r>
            <a:r>
              <a:rPr lang="ru-RU" dirty="0" err="1" smtClean="0"/>
              <a:t>всіх</a:t>
            </a:r>
            <a:r>
              <a:rPr lang="ru-RU" dirty="0" smtClean="0"/>
              <a:t> районах </a:t>
            </a:r>
            <a:r>
              <a:rPr lang="ru-RU" dirty="0" err="1" smtClean="0"/>
              <a:t>Світового</a:t>
            </a:r>
            <a:r>
              <a:rPr lang="ru-RU" dirty="0" smtClean="0"/>
              <a:t> </a:t>
            </a:r>
            <a:r>
              <a:rPr lang="ru-RU" dirty="0" smtClean="0"/>
              <a:t>океану.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928935"/>
            <a:ext cx="5715000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16"/>
            <a:ext cx="57150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3176574" cy="544072"/>
          </a:xfrm>
        </p:spPr>
        <p:txBody>
          <a:bodyPr/>
          <a:lstStyle/>
          <a:p>
            <a:r>
              <a:rPr lang="uk-UA" dirty="0" smtClean="0"/>
              <a:t>транспорт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43306" y="0"/>
            <a:ext cx="5500694" cy="221455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Японії</a:t>
            </a:r>
            <a:r>
              <a:rPr lang="ru-RU" dirty="0" smtClean="0"/>
              <a:t> </a:t>
            </a:r>
            <a:r>
              <a:rPr lang="ru-RU" dirty="0" err="1" smtClean="0"/>
              <a:t>розвинені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транспорту за </a:t>
            </a:r>
            <a:r>
              <a:rPr lang="ru-RU" dirty="0" err="1" smtClean="0"/>
              <a:t>винятком</a:t>
            </a:r>
            <a:r>
              <a:rPr lang="ru-RU" dirty="0" smtClean="0"/>
              <a:t> </a:t>
            </a:r>
            <a:r>
              <a:rPr lang="ru-RU" dirty="0" err="1" smtClean="0"/>
              <a:t>річкового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трубопровідного</a:t>
            </a:r>
            <a:r>
              <a:rPr lang="ru-RU" dirty="0" smtClean="0"/>
              <a:t>. За </a:t>
            </a:r>
            <a:r>
              <a:rPr lang="ru-RU" dirty="0" err="1" smtClean="0"/>
              <a:t>обсягом</a:t>
            </a:r>
            <a:r>
              <a:rPr lang="ru-RU" dirty="0" smtClean="0"/>
              <a:t> </a:t>
            </a:r>
            <a:r>
              <a:rPr lang="ru-RU" dirty="0" err="1" smtClean="0"/>
              <a:t>вантажоперевезень</a:t>
            </a:r>
            <a:r>
              <a:rPr lang="ru-RU" dirty="0" smtClean="0"/>
              <a:t> перше </a:t>
            </a:r>
            <a:r>
              <a:rPr lang="ru-RU" dirty="0" err="1" smtClean="0"/>
              <a:t>місце</a:t>
            </a:r>
            <a:r>
              <a:rPr lang="ru-RU" dirty="0" smtClean="0"/>
              <a:t> </a:t>
            </a:r>
            <a:r>
              <a:rPr lang="ru-RU" dirty="0" err="1" smtClean="0"/>
              <a:t>належить</a:t>
            </a:r>
            <a:r>
              <a:rPr lang="ru-RU" dirty="0" smtClean="0"/>
              <a:t> </a:t>
            </a:r>
            <a:r>
              <a:rPr lang="ru-RU" dirty="0" err="1" smtClean="0"/>
              <a:t>автомобільному</a:t>
            </a:r>
            <a:r>
              <a:rPr lang="ru-RU" dirty="0" smtClean="0"/>
              <a:t> транспорту (60%), друге </a:t>
            </a:r>
            <a:r>
              <a:rPr lang="ru-RU" dirty="0" err="1" smtClean="0"/>
              <a:t>місце</a:t>
            </a:r>
            <a:r>
              <a:rPr lang="ru-RU" dirty="0" smtClean="0"/>
              <a:t> - </a:t>
            </a:r>
            <a:r>
              <a:rPr lang="ru-RU" dirty="0" err="1" smtClean="0"/>
              <a:t>морському</a:t>
            </a:r>
            <a:r>
              <a:rPr lang="ru-RU" dirty="0" smtClean="0"/>
              <a:t>. Роль </a:t>
            </a:r>
            <a:r>
              <a:rPr lang="ru-RU" dirty="0" err="1" smtClean="0"/>
              <a:t>залізничного</a:t>
            </a:r>
            <a:r>
              <a:rPr lang="ru-RU" dirty="0" smtClean="0"/>
              <a:t> транспорту </a:t>
            </a:r>
            <a:r>
              <a:rPr lang="ru-RU" dirty="0" err="1" smtClean="0"/>
              <a:t>скорочується</a:t>
            </a:r>
            <a:r>
              <a:rPr lang="ru-RU" dirty="0" smtClean="0"/>
              <a:t>, а </a:t>
            </a:r>
            <a:r>
              <a:rPr lang="ru-RU" dirty="0" err="1" smtClean="0"/>
              <a:t>авіаперевезень</a:t>
            </a:r>
            <a:r>
              <a:rPr lang="ru-RU" dirty="0" smtClean="0"/>
              <a:t> - </a:t>
            </a:r>
            <a:r>
              <a:rPr lang="ru-RU" dirty="0" err="1" smtClean="0"/>
              <a:t>зростає</a:t>
            </a:r>
            <a:r>
              <a:rPr lang="ru-RU" dirty="0" smtClean="0"/>
              <a:t>. У </a:t>
            </a:r>
            <a:r>
              <a:rPr lang="ru-RU" dirty="0" err="1" smtClean="0"/>
              <a:t>зв'язку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активними</a:t>
            </a:r>
            <a:r>
              <a:rPr lang="ru-RU" dirty="0" smtClean="0"/>
              <a:t> </a:t>
            </a:r>
            <a:r>
              <a:rPr lang="ru-RU" dirty="0" err="1" smtClean="0"/>
              <a:t>зовнішньоекономічними</a:t>
            </a:r>
            <a:r>
              <a:rPr lang="ru-RU" dirty="0" smtClean="0"/>
              <a:t> </a:t>
            </a:r>
            <a:r>
              <a:rPr lang="ru-RU" dirty="0" err="1" smtClean="0"/>
              <a:t>зв'язками</a:t>
            </a:r>
            <a:r>
              <a:rPr lang="ru-RU" dirty="0" smtClean="0"/>
              <a:t>, </a:t>
            </a:r>
            <a:r>
              <a:rPr lang="ru-RU" dirty="0" err="1" smtClean="0"/>
              <a:t>Японія</a:t>
            </a:r>
            <a:r>
              <a:rPr lang="ru-RU" dirty="0" smtClean="0"/>
              <a:t> </a:t>
            </a:r>
            <a:r>
              <a:rPr lang="ru-RU" dirty="0" err="1" smtClean="0"/>
              <a:t>володіє</a:t>
            </a:r>
            <a:r>
              <a:rPr lang="ru-RU" dirty="0" smtClean="0"/>
              <a:t> </a:t>
            </a:r>
            <a:r>
              <a:rPr lang="ru-RU" dirty="0" err="1" smtClean="0"/>
              <a:t>найбільшим</a:t>
            </a:r>
            <a:r>
              <a:rPr lang="ru-RU" dirty="0" smtClean="0"/>
              <a:t> </a:t>
            </a:r>
            <a:r>
              <a:rPr lang="ru-RU" dirty="0" err="1" smtClean="0"/>
              <a:t>торговим</a:t>
            </a:r>
            <a:r>
              <a:rPr lang="ru-RU" dirty="0" smtClean="0"/>
              <a:t> флотом у </a:t>
            </a:r>
            <a:r>
              <a:rPr lang="ru-RU" dirty="0" err="1" smtClean="0"/>
              <a:t>світі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692297"/>
            <a:ext cx="5357818" cy="416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571744"/>
            <a:ext cx="5114778" cy="1672752"/>
          </a:xfrm>
        </p:spPr>
        <p:txBody>
          <a:bodyPr>
            <a:normAutofit/>
          </a:bodyPr>
          <a:lstStyle/>
          <a:p>
            <a:pPr algn="l"/>
            <a:r>
              <a:rPr lang="uk-UA" dirty="0" smtClean="0">
                <a:solidFill>
                  <a:srgbClr val="FF0000"/>
                </a:solidFill>
              </a:rPr>
              <a:t>Імпорт</a:t>
            </a:r>
          </a:p>
          <a:p>
            <a:pPr algn="l"/>
            <a:endParaRPr lang="uk-UA" dirty="0" smtClean="0"/>
          </a:p>
          <a:p>
            <a:pPr algn="l"/>
            <a:endParaRPr lang="uk-UA" dirty="0" smtClean="0"/>
          </a:p>
          <a:p>
            <a:pPr algn="l"/>
            <a:r>
              <a:rPr lang="uk-UA" dirty="0" smtClean="0">
                <a:solidFill>
                  <a:srgbClr val="FF0000"/>
                </a:solidFill>
              </a:rPr>
              <a:t>Експорт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48150"/>
            <a:ext cx="91440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071546"/>
            <a:ext cx="7329292" cy="2868168"/>
          </a:xfrm>
        </p:spPr>
        <p:txBody>
          <a:bodyPr/>
          <a:lstStyle/>
          <a:p>
            <a:r>
              <a:rPr lang="uk-UA" sz="9600" dirty="0" err="1" smtClean="0"/>
              <a:t>цікавинки</a:t>
            </a: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1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00768"/>
            <a:ext cx="9144000" cy="857232"/>
          </a:xfrm>
        </p:spPr>
        <p:txBody>
          <a:bodyPr/>
          <a:lstStyle/>
          <a:p>
            <a:pPr algn="l"/>
            <a:r>
              <a:rPr lang="en-US" dirty="0" err="1" smtClean="0"/>
              <a:t>DisneySea</a:t>
            </a:r>
            <a:r>
              <a:rPr lang="en-US" dirty="0" smtClean="0"/>
              <a:t>- </a:t>
            </a:r>
            <a:r>
              <a:rPr lang="ru-RU" dirty="0" err="1" smtClean="0"/>
              <a:t>найдоро</a:t>
            </a:r>
            <a:r>
              <a:rPr lang="uk-UA" dirty="0" err="1" smtClean="0"/>
              <a:t>жчий</a:t>
            </a:r>
            <a:r>
              <a:rPr lang="uk-UA" dirty="0" smtClean="0"/>
              <a:t> парк розваг у світі. Вхід для </a:t>
            </a:r>
            <a:r>
              <a:rPr lang="uk-UA" dirty="0" err="1" smtClean="0"/>
              <a:t>доролої</a:t>
            </a:r>
            <a:r>
              <a:rPr lang="uk-UA" dirty="0" smtClean="0"/>
              <a:t> людини коштує </a:t>
            </a:r>
            <a:r>
              <a:rPr lang="en-US" dirty="0" smtClean="0">
                <a:solidFill>
                  <a:srgbClr val="FF0000"/>
                </a:solidFill>
              </a:rPr>
              <a:t>$200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на </a:t>
            </a:r>
            <a:r>
              <a:rPr lang="ru-RU" dirty="0" err="1" smtClean="0"/>
              <a:t>ц</a:t>
            </a:r>
            <a:r>
              <a:rPr lang="uk-UA" dirty="0" smtClean="0"/>
              <a:t>і</a:t>
            </a:r>
            <a:r>
              <a:rPr lang="ru-RU" dirty="0" err="1" smtClean="0"/>
              <a:t>лий</a:t>
            </a:r>
            <a:r>
              <a:rPr lang="ru-RU" dirty="0" smtClean="0"/>
              <a:t> </a:t>
            </a:r>
            <a:r>
              <a:rPr lang="ru-RU" dirty="0" err="1" smtClean="0"/>
              <a:t>робочий</a:t>
            </a:r>
            <a:r>
              <a:rPr lang="ru-RU" dirty="0" smtClean="0"/>
              <a:t> день.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5008" y="3429000"/>
            <a:ext cx="3428992" cy="3429000"/>
          </a:xfrm>
        </p:spPr>
        <p:txBody>
          <a:bodyPr/>
          <a:lstStyle/>
          <a:p>
            <a:r>
              <a:rPr lang="uk-UA" dirty="0" smtClean="0"/>
              <a:t>У Токіо щоденно на початку і у кінці робочого дня у метро працює окремий вагон для жінок. Чоловікам вхід суворо заборонений.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57150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429000"/>
            <a:ext cx="40719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43050"/>
          </a:xfrm>
        </p:spPr>
        <p:txBody>
          <a:bodyPr/>
          <a:lstStyle/>
          <a:p>
            <a:pPr algn="ctr"/>
            <a:r>
              <a:rPr lang="uk-UA" dirty="0" smtClean="0"/>
              <a:t>ОЦІНКА ЕГП</a:t>
            </a:r>
            <a:br>
              <a:rPr lang="uk-UA" dirty="0" smtClean="0"/>
            </a:br>
            <a:r>
              <a:rPr lang="uk-UA" sz="3200" i="1" dirty="0" smtClean="0">
                <a:solidFill>
                  <a:schemeClr val="accent6">
                    <a:lumMod val="75000"/>
                  </a:schemeClr>
                </a:solidFill>
              </a:rPr>
              <a:t>Положення</a:t>
            </a:r>
            <a:r>
              <a:rPr lang="uk-UA" dirty="0" smtClean="0"/>
              <a:t> </a:t>
            </a:r>
            <a:r>
              <a:rPr lang="uk-UA" sz="3200" i="1" dirty="0" smtClean="0">
                <a:solidFill>
                  <a:schemeClr val="accent6">
                    <a:lumMod val="75000"/>
                  </a:schemeClr>
                </a:solidFill>
              </a:rPr>
              <a:t>Вигідне і ,водночас, невигідне, бо: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71612"/>
            <a:ext cx="9144000" cy="3714776"/>
          </a:xfrm>
        </p:spPr>
        <p:txBody>
          <a:bodyPr/>
          <a:lstStyle/>
          <a:p>
            <a:pPr algn="l"/>
            <a:r>
              <a:rPr lang="uk-UA" dirty="0" smtClean="0">
                <a:solidFill>
                  <a:srgbClr val="FF0000"/>
                </a:solidFill>
              </a:rPr>
              <a:t>1). Країна бідна на паливні ресурси, що змушує її імпортувати нафту,газу і інші види палива.</a:t>
            </a:r>
          </a:p>
          <a:p>
            <a:pPr algn="l"/>
            <a:r>
              <a:rPr lang="uk-UA" dirty="0" smtClean="0">
                <a:solidFill>
                  <a:srgbClr val="FF0000"/>
                </a:solidFill>
              </a:rPr>
              <a:t>2). Зручне розташування у </a:t>
            </a:r>
            <a:r>
              <a:rPr lang="ru-RU" dirty="0" err="1" smtClean="0">
                <a:solidFill>
                  <a:srgbClr val="FF0000"/>
                </a:solidFill>
              </a:rPr>
              <a:t>центрі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Азіатсько-Тихоокеанського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регіону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uk-UA" dirty="0" smtClean="0">
                <a:solidFill>
                  <a:srgbClr val="FF0000"/>
                </a:solidFill>
              </a:rPr>
              <a:t>3).З усіх сторін оточена морями і океаном, сухопутного </a:t>
            </a:r>
            <a:r>
              <a:rPr lang="uk-UA" dirty="0" err="1" smtClean="0">
                <a:solidFill>
                  <a:srgbClr val="FF0000"/>
                </a:solidFill>
              </a:rPr>
              <a:t>зв</a:t>
            </a:r>
            <a:r>
              <a:rPr lang="en-US" dirty="0" smtClean="0">
                <a:solidFill>
                  <a:srgbClr val="FF0000"/>
                </a:solidFill>
              </a:rPr>
              <a:t>’</a:t>
            </a:r>
            <a:r>
              <a:rPr lang="ru-RU" dirty="0" err="1" smtClean="0">
                <a:solidFill>
                  <a:srgbClr val="FF0000"/>
                </a:solidFill>
              </a:rPr>
              <a:t>язку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з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uk-UA" dirty="0" err="1" smtClean="0">
                <a:solidFill>
                  <a:srgbClr val="FF0000"/>
                </a:solidFill>
              </a:rPr>
              <a:t>і</a:t>
            </a:r>
            <a:r>
              <a:rPr lang="ru-RU" dirty="0" err="1" smtClean="0">
                <a:solidFill>
                  <a:srgbClr val="FF0000"/>
                </a:solidFill>
              </a:rPr>
              <a:t>ншими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країнами</a:t>
            </a:r>
            <a:r>
              <a:rPr lang="ru-RU" dirty="0" smtClean="0">
                <a:solidFill>
                  <a:srgbClr val="FF0000"/>
                </a:solidFill>
              </a:rPr>
              <a:t> нема</a:t>
            </a:r>
            <a:r>
              <a:rPr lang="uk-UA" dirty="0" smtClean="0">
                <a:solidFill>
                  <a:srgbClr val="FF0000"/>
                </a:solidFill>
              </a:rPr>
              <a:t>є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uk-UA" dirty="0" smtClean="0">
                <a:solidFill>
                  <a:srgbClr val="FF0000"/>
                </a:solidFill>
              </a:rPr>
              <a:t>4)</a:t>
            </a:r>
            <a:r>
              <a:rPr lang="uk-UA" dirty="0" err="1" smtClean="0">
                <a:solidFill>
                  <a:srgbClr val="FF0000"/>
                </a:solidFill>
              </a:rPr>
              <a:t>.Країни-сусіди</a:t>
            </a:r>
            <a:r>
              <a:rPr lang="uk-UA" dirty="0" smtClean="0">
                <a:solidFill>
                  <a:srgbClr val="FF0000"/>
                </a:solidFill>
              </a:rPr>
              <a:t>(тільки морем):</a:t>
            </a:r>
          </a:p>
          <a:p>
            <a:pPr algn="l"/>
            <a:r>
              <a:rPr lang="uk-UA" dirty="0" smtClean="0">
                <a:solidFill>
                  <a:srgbClr val="FF0000"/>
                </a:solidFill>
              </a:rPr>
              <a:t>Захід: Північна і Південна Кореї,Китай</a:t>
            </a:r>
          </a:p>
          <a:p>
            <a:pPr algn="l"/>
            <a:r>
              <a:rPr lang="uk-UA" dirty="0" smtClean="0">
                <a:solidFill>
                  <a:srgbClr val="FF0000"/>
                </a:solidFill>
              </a:rPr>
              <a:t>Південь: о-в Тайвань</a:t>
            </a:r>
            <a:endParaRPr lang="uk-UA" dirty="0" smtClean="0">
              <a:solidFill>
                <a:srgbClr val="FF0000"/>
              </a:solidFill>
            </a:endParaRPr>
          </a:p>
          <a:p>
            <a:pPr algn="l"/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56752"/>
            <a:ext cx="9144000" cy="110124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 smtClean="0"/>
              <a:t>В </a:t>
            </a:r>
            <a:r>
              <a:rPr lang="ru-RU" dirty="0" err="1" smtClean="0"/>
              <a:t>Японії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низькі</a:t>
            </a:r>
            <a:r>
              <a:rPr lang="ru-RU" dirty="0" smtClean="0"/>
              <a:t> </a:t>
            </a:r>
            <a:r>
              <a:rPr lang="ru-RU" dirty="0" err="1" smtClean="0"/>
              <a:t>пенсії</a:t>
            </a:r>
            <a:r>
              <a:rPr lang="ru-RU" dirty="0" smtClean="0"/>
              <a:t>. Максимальна </a:t>
            </a:r>
            <a:r>
              <a:rPr lang="ru-RU" dirty="0" err="1" smtClean="0"/>
              <a:t>соціальна</a:t>
            </a:r>
            <a:r>
              <a:rPr lang="ru-RU" dirty="0" smtClean="0"/>
              <a:t> </a:t>
            </a:r>
            <a:r>
              <a:rPr lang="ru-RU" dirty="0" err="1" smtClean="0"/>
              <a:t>виплата</a:t>
            </a:r>
            <a:r>
              <a:rPr lang="ru-RU" dirty="0" smtClean="0"/>
              <a:t> </a:t>
            </a:r>
            <a:r>
              <a:rPr lang="ru-RU" dirty="0" err="1" smtClean="0"/>
              <a:t>бідують</a:t>
            </a:r>
            <a:r>
              <a:rPr lang="ru-RU" dirty="0" smtClean="0"/>
              <a:t> старикам </a:t>
            </a:r>
            <a:r>
              <a:rPr lang="ru-RU" dirty="0" err="1" smtClean="0"/>
              <a:t>складає</a:t>
            </a:r>
            <a:r>
              <a:rPr lang="ru-RU" dirty="0" smtClean="0"/>
              <a:t> 30 000 </a:t>
            </a:r>
            <a:r>
              <a:rPr lang="ru-RU" dirty="0" err="1" smtClean="0"/>
              <a:t>ієн</a:t>
            </a:r>
            <a:r>
              <a:rPr lang="ru-RU" dirty="0" smtClean="0"/>
              <a:t>,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десь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триста </a:t>
            </a:r>
            <a:r>
              <a:rPr lang="ru-RU" dirty="0" err="1" smtClean="0">
                <a:solidFill>
                  <a:srgbClr val="FF0000"/>
                </a:solidFill>
              </a:rPr>
              <a:t>доларів</a:t>
            </a:r>
            <a:r>
              <a:rPr lang="ru-RU" dirty="0" smtClean="0"/>
              <a:t>. </a:t>
            </a:r>
            <a:r>
              <a:rPr lang="ru-RU" dirty="0" err="1" smtClean="0"/>
              <a:t>Обов'язкового</a:t>
            </a:r>
            <a:r>
              <a:rPr lang="ru-RU" dirty="0" smtClean="0"/>
              <a:t> </a:t>
            </a:r>
            <a:r>
              <a:rPr lang="ru-RU" dirty="0" err="1" smtClean="0"/>
              <a:t>пенсійного</a:t>
            </a:r>
            <a:r>
              <a:rPr lang="ru-RU" dirty="0" smtClean="0"/>
              <a:t> </a:t>
            </a:r>
            <a:r>
              <a:rPr lang="ru-RU" dirty="0" err="1" smtClean="0"/>
              <a:t>страхування</a:t>
            </a:r>
            <a:r>
              <a:rPr lang="ru-RU" dirty="0" smtClean="0"/>
              <a:t> так само </a:t>
            </a:r>
            <a:r>
              <a:rPr lang="ru-RU" dirty="0" err="1" smtClean="0"/>
              <a:t>немає</a:t>
            </a:r>
            <a:r>
              <a:rPr lang="ru-RU" dirty="0" smtClean="0"/>
              <a:t>, </a:t>
            </a:r>
            <a:r>
              <a:rPr lang="ru-RU" dirty="0" err="1" smtClean="0"/>
              <a:t>передбачається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кожен</a:t>
            </a:r>
            <a:r>
              <a:rPr lang="ru-RU" dirty="0" smtClean="0"/>
              <a:t> </a:t>
            </a:r>
            <a:r>
              <a:rPr lang="ru-RU" dirty="0" err="1" smtClean="0"/>
              <a:t>японець</a:t>
            </a:r>
            <a:r>
              <a:rPr lang="ru-RU" dirty="0" smtClean="0"/>
              <a:t> сам повинен </a:t>
            </a:r>
            <a:r>
              <a:rPr lang="ru-RU" dirty="0" err="1" smtClean="0"/>
              <a:t>подбати</a:t>
            </a:r>
            <a:r>
              <a:rPr lang="ru-RU" dirty="0" smtClean="0"/>
              <a:t> про свою </a:t>
            </a:r>
            <a:r>
              <a:rPr lang="ru-RU" dirty="0" err="1" smtClean="0"/>
              <a:t>старість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2714620"/>
            <a:ext cx="45910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7554" y="4929198"/>
            <a:ext cx="5114778" cy="1928802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Японською</a:t>
            </a:r>
            <a:r>
              <a:rPr lang="ru-RU" dirty="0" smtClean="0"/>
              <a:t> </a:t>
            </a:r>
            <a:r>
              <a:rPr lang="ru-RU" dirty="0" smtClean="0"/>
              <a:t>"</a:t>
            </a:r>
            <a:r>
              <a:rPr lang="ru-RU" dirty="0" err="1" smtClean="0"/>
              <a:t>дурень</a:t>
            </a:r>
            <a:r>
              <a:rPr lang="ru-RU" dirty="0" smtClean="0"/>
              <a:t>" </a:t>
            </a:r>
            <a:r>
              <a:rPr lang="ru-RU" dirty="0" err="1" smtClean="0"/>
              <a:t>звучить</a:t>
            </a:r>
            <a:r>
              <a:rPr lang="ru-RU" dirty="0" smtClean="0"/>
              <a:t> як "бака" (</a:t>
            </a:r>
            <a:r>
              <a:rPr lang="ru-RU" dirty="0" err="1" smtClean="0"/>
              <a:t>дослівно</a:t>
            </a:r>
            <a:r>
              <a:rPr lang="ru-RU" dirty="0" smtClean="0"/>
              <a:t>- </a:t>
            </a:r>
            <a:r>
              <a:rPr lang="ru-RU" dirty="0" smtClean="0"/>
              <a:t>дурна </a:t>
            </a:r>
            <a:r>
              <a:rPr lang="ru-RU" dirty="0" err="1" smtClean="0"/>
              <a:t>людина</a:t>
            </a:r>
            <a:r>
              <a:rPr lang="ru-RU" dirty="0" smtClean="0"/>
              <a:t>). А </a:t>
            </a:r>
            <a:r>
              <a:rPr lang="ru-RU" dirty="0" err="1" smtClean="0"/>
              <a:t>іноземець</a:t>
            </a:r>
            <a:r>
              <a:rPr lang="ru-RU" dirty="0" smtClean="0"/>
              <a:t> - як "</a:t>
            </a:r>
            <a:r>
              <a:rPr lang="ru-RU" dirty="0" err="1" smtClean="0"/>
              <a:t>гайдзин</a:t>
            </a:r>
            <a:r>
              <a:rPr lang="ru-RU" dirty="0" smtClean="0"/>
              <a:t>" (</a:t>
            </a:r>
            <a:r>
              <a:rPr lang="ru-RU" dirty="0" err="1" smtClean="0"/>
              <a:t>дослівно</a:t>
            </a:r>
            <a:r>
              <a:rPr lang="ru-RU" dirty="0" smtClean="0"/>
              <a:t> - </a:t>
            </a:r>
            <a:r>
              <a:rPr lang="ru-RU" dirty="0" err="1" smtClean="0"/>
              <a:t>чужинець</a:t>
            </a:r>
            <a:r>
              <a:rPr lang="ru-RU" dirty="0" smtClean="0"/>
              <a:t>). "</a:t>
            </a:r>
            <a:r>
              <a:rPr lang="ru-RU" dirty="0" err="1" smtClean="0"/>
              <a:t>Бака-гайдзин</a:t>
            </a:r>
            <a:r>
              <a:rPr lang="ru-RU" dirty="0" smtClean="0"/>
              <a:t>" в </a:t>
            </a:r>
            <a:r>
              <a:rPr lang="ru-RU" dirty="0" err="1" smtClean="0"/>
              <a:t>японському</a:t>
            </a:r>
            <a:r>
              <a:rPr lang="ru-RU" dirty="0" smtClean="0"/>
              <a:t> </a:t>
            </a:r>
            <a:r>
              <a:rPr lang="ru-RU" dirty="0" err="1" smtClean="0"/>
              <a:t>розмовному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американець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43512"/>
            <a:ext cx="9144000" cy="171448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u="sng" dirty="0" smtClean="0">
                <a:solidFill>
                  <a:srgbClr val="FF0000"/>
                </a:solidFill>
              </a:rPr>
              <a:t>Гора </a:t>
            </a:r>
            <a:r>
              <a:rPr lang="ru-RU" u="sng" dirty="0" err="1" smtClean="0">
                <a:solidFill>
                  <a:srgbClr val="FF0000"/>
                </a:solidFill>
              </a:rPr>
              <a:t>Фудзіяма</a:t>
            </a:r>
            <a:r>
              <a:rPr lang="ru-RU" u="sng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(</a:t>
            </a:r>
            <a:r>
              <a:rPr lang="ru-RU" dirty="0" err="1" smtClean="0"/>
              <a:t>Фуджі</a:t>
            </a:r>
            <a:r>
              <a:rPr lang="ru-RU" dirty="0" smtClean="0"/>
              <a:t>) </a:t>
            </a:r>
            <a:r>
              <a:rPr lang="ru-RU" dirty="0" err="1" smtClean="0"/>
              <a:t>знаходиться</a:t>
            </a:r>
            <a:r>
              <a:rPr lang="ru-RU" dirty="0" smtClean="0"/>
              <a:t> в </a:t>
            </a:r>
            <a:r>
              <a:rPr lang="ru-RU" dirty="0" smtClean="0">
                <a:solidFill>
                  <a:srgbClr val="FF0000"/>
                </a:solidFill>
              </a:rPr>
              <a:t>приватному </a:t>
            </a:r>
            <a:r>
              <a:rPr lang="ru-RU" dirty="0" err="1" smtClean="0">
                <a:solidFill>
                  <a:srgbClr val="FF0000"/>
                </a:solidFill>
              </a:rPr>
              <a:t>володінні</a:t>
            </a:r>
            <a:r>
              <a:rPr lang="ru-RU" dirty="0" smtClean="0"/>
              <a:t>. У </a:t>
            </a:r>
            <a:r>
              <a:rPr lang="ru-RU" dirty="0" err="1" smtClean="0"/>
              <a:t>синтоїстському</a:t>
            </a:r>
            <a:r>
              <a:rPr lang="ru-RU" dirty="0" smtClean="0"/>
              <a:t> </a:t>
            </a:r>
            <a:r>
              <a:rPr lang="ru-RU" dirty="0" err="1" smtClean="0"/>
              <a:t>храмі</a:t>
            </a:r>
            <a:r>
              <a:rPr lang="ru-RU" dirty="0" smtClean="0"/>
              <a:t> </a:t>
            </a:r>
            <a:r>
              <a:rPr lang="ru-RU" dirty="0" err="1" smtClean="0"/>
              <a:t>Хонг</a:t>
            </a:r>
            <a:r>
              <a:rPr lang="ru-RU" dirty="0" smtClean="0"/>
              <a:t> </a:t>
            </a:r>
            <a:r>
              <a:rPr lang="ru-RU" dirty="0" err="1" smtClean="0"/>
              <a:t>Сенг</a:t>
            </a:r>
            <a:r>
              <a:rPr lang="ru-RU" dirty="0" smtClean="0"/>
              <a:t> </a:t>
            </a:r>
            <a:r>
              <a:rPr lang="ru-RU" dirty="0" err="1" smtClean="0"/>
              <a:t>збереглася</a:t>
            </a:r>
            <a:r>
              <a:rPr lang="ru-RU" dirty="0" smtClean="0"/>
              <a:t> </a:t>
            </a:r>
            <a:r>
              <a:rPr lang="ru-RU" dirty="0" err="1" smtClean="0"/>
              <a:t>дарча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1609 року, </a:t>
            </a:r>
            <a:r>
              <a:rPr lang="ru-RU" dirty="0" err="1" smtClean="0"/>
              <a:t>якою</a:t>
            </a:r>
            <a:r>
              <a:rPr lang="ru-RU" dirty="0" smtClean="0"/>
              <a:t> </a:t>
            </a:r>
            <a:r>
              <a:rPr lang="ru-RU" dirty="0" err="1" smtClean="0"/>
              <a:t>Сьогун</a:t>
            </a:r>
            <a:r>
              <a:rPr lang="ru-RU" dirty="0" smtClean="0"/>
              <a:t> передав гору у </a:t>
            </a:r>
            <a:r>
              <a:rPr lang="ru-RU" dirty="0" err="1" smtClean="0"/>
              <a:t>володіння</a:t>
            </a:r>
            <a:r>
              <a:rPr lang="ru-RU" dirty="0" smtClean="0"/>
              <a:t> храму. У 1974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справжність</a:t>
            </a:r>
            <a:r>
              <a:rPr lang="ru-RU" dirty="0" smtClean="0"/>
              <a:t> </a:t>
            </a:r>
            <a:r>
              <a:rPr lang="ru-RU" dirty="0" err="1" smtClean="0"/>
              <a:t>дарчим</a:t>
            </a:r>
            <a:r>
              <a:rPr lang="ru-RU" dirty="0" smtClean="0"/>
              <a:t> </a:t>
            </a:r>
            <a:r>
              <a:rPr lang="ru-RU" dirty="0" err="1" smtClean="0"/>
              <a:t>підтвердив</a:t>
            </a:r>
            <a:r>
              <a:rPr lang="ru-RU" dirty="0" smtClean="0"/>
              <a:t> </a:t>
            </a:r>
            <a:r>
              <a:rPr lang="ru-RU" dirty="0" err="1" smtClean="0"/>
              <a:t>верховний</a:t>
            </a:r>
            <a:r>
              <a:rPr lang="ru-RU" dirty="0" smtClean="0"/>
              <a:t> суд </a:t>
            </a:r>
            <a:r>
              <a:rPr lang="ru-RU" dirty="0" err="1" smtClean="0"/>
              <a:t>Японії</a:t>
            </a:r>
            <a:r>
              <a:rPr lang="ru-RU" dirty="0" smtClean="0"/>
              <a:t>,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чого</a:t>
            </a:r>
            <a:r>
              <a:rPr lang="ru-RU" dirty="0" smtClean="0"/>
              <a:t> не </a:t>
            </a:r>
            <a:r>
              <a:rPr lang="ru-RU" dirty="0" err="1" smtClean="0"/>
              <a:t>мав</a:t>
            </a:r>
            <a:r>
              <a:rPr lang="ru-RU" dirty="0" smtClean="0"/>
              <a:t> </a:t>
            </a:r>
            <a:r>
              <a:rPr lang="ru-RU" dirty="0" err="1" smtClean="0"/>
              <a:t>іншого</a:t>
            </a:r>
            <a:r>
              <a:rPr lang="ru-RU" dirty="0" smtClean="0"/>
              <a:t> </a:t>
            </a:r>
            <a:r>
              <a:rPr lang="ru-RU" dirty="0" err="1" smtClean="0"/>
              <a:t>виходу</a:t>
            </a:r>
            <a:r>
              <a:rPr lang="ru-RU" dirty="0" smtClean="0"/>
              <a:t>, </a:t>
            </a:r>
            <a:r>
              <a:rPr lang="ru-RU" dirty="0" err="1" smtClean="0"/>
              <a:t>окрім</a:t>
            </a:r>
            <a:r>
              <a:rPr lang="ru-RU" dirty="0" smtClean="0"/>
              <a:t> як </a:t>
            </a:r>
            <a:r>
              <a:rPr lang="ru-RU" dirty="0" err="1" smtClean="0"/>
              <a:t>передати</a:t>
            </a:r>
            <a:r>
              <a:rPr lang="ru-RU" dirty="0" smtClean="0"/>
              <a:t> гору у </a:t>
            </a:r>
            <a:r>
              <a:rPr lang="ru-RU" dirty="0" err="1" smtClean="0"/>
              <a:t>власність</a:t>
            </a:r>
            <a:r>
              <a:rPr lang="ru-RU" dirty="0" smtClean="0"/>
              <a:t> храму. Тому </a:t>
            </a:r>
            <a:r>
              <a:rPr lang="ru-RU" dirty="0" err="1" smtClean="0"/>
              <a:t>що</a:t>
            </a:r>
            <a:r>
              <a:rPr lang="ru-RU" dirty="0" smtClean="0"/>
              <a:t> право </a:t>
            </a:r>
            <a:r>
              <a:rPr lang="ru-RU" dirty="0" err="1" smtClean="0"/>
              <a:t>власності</a:t>
            </a:r>
            <a:r>
              <a:rPr lang="ru-RU" dirty="0" smtClean="0"/>
              <a:t> в </a:t>
            </a:r>
            <a:r>
              <a:rPr lang="ru-RU" dirty="0" err="1" smtClean="0"/>
              <a:t>Японії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непорушним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56752"/>
            <a:ext cx="9144000" cy="1101248"/>
          </a:xfrm>
        </p:spPr>
        <p:txBody>
          <a:bodyPr>
            <a:normAutofit/>
          </a:bodyPr>
          <a:lstStyle/>
          <a:p>
            <a:r>
              <a:rPr lang="ru-RU" dirty="0" err="1" smtClean="0"/>
              <a:t>Токіо</a:t>
            </a:r>
            <a:r>
              <a:rPr lang="ru-RU" dirty="0" smtClean="0"/>
              <a:t> </a:t>
            </a:r>
            <a:r>
              <a:rPr lang="ru-RU" dirty="0" err="1" smtClean="0"/>
              <a:t>найбезпечніший</a:t>
            </a:r>
            <a:r>
              <a:rPr lang="ru-RU" dirty="0" smtClean="0"/>
              <a:t> </a:t>
            </a:r>
            <a:r>
              <a:rPr lang="ru-RU" dirty="0" err="1" smtClean="0"/>
              <a:t>мегаполіс</a:t>
            </a:r>
            <a:r>
              <a:rPr lang="ru-RU" dirty="0" smtClean="0"/>
              <a:t> у </a:t>
            </a:r>
            <a:r>
              <a:rPr lang="ru-RU" dirty="0" err="1" smtClean="0"/>
              <a:t>світі.В</a:t>
            </a:r>
            <a:r>
              <a:rPr lang="ru-RU" dirty="0" smtClean="0"/>
              <a:t> </a:t>
            </a:r>
            <a:r>
              <a:rPr lang="ru-RU" dirty="0" err="1" smtClean="0"/>
              <a:t>Токіо</a:t>
            </a:r>
            <a:r>
              <a:rPr lang="ru-RU" dirty="0" smtClean="0"/>
              <a:t> </a:t>
            </a:r>
            <a:r>
              <a:rPr lang="ru-RU" dirty="0" err="1" smtClean="0"/>
              <a:t>настільки</a:t>
            </a:r>
            <a:r>
              <a:rPr lang="ru-RU" dirty="0" smtClean="0"/>
              <a:t> </a:t>
            </a:r>
            <a:r>
              <a:rPr lang="ru-RU" dirty="0" err="1" smtClean="0"/>
              <a:t>безпечно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шестирічні</a:t>
            </a:r>
            <a:r>
              <a:rPr lang="ru-RU" dirty="0" smtClean="0"/>
              <a:t> </a:t>
            </a:r>
            <a:r>
              <a:rPr lang="ru-RU" dirty="0" err="1" smtClean="0"/>
              <a:t>діти</a:t>
            </a:r>
            <a:r>
              <a:rPr lang="ru-RU" dirty="0" smtClean="0"/>
              <a:t> </a:t>
            </a:r>
            <a:r>
              <a:rPr lang="ru-RU" dirty="0" err="1" smtClean="0"/>
              <a:t>самостійно</a:t>
            </a:r>
            <a:r>
              <a:rPr lang="ru-RU" dirty="0" smtClean="0"/>
              <a:t> </a:t>
            </a:r>
            <a:r>
              <a:rPr lang="ru-RU" dirty="0" err="1" smtClean="0"/>
              <a:t>користуються</a:t>
            </a:r>
            <a:r>
              <a:rPr lang="ru-RU" dirty="0" smtClean="0"/>
              <a:t> </a:t>
            </a:r>
            <a:r>
              <a:rPr lang="ru-RU" dirty="0" err="1" smtClean="0"/>
              <a:t>громадським</a:t>
            </a:r>
            <a:r>
              <a:rPr lang="ru-RU" dirty="0" smtClean="0"/>
              <a:t> транспортом.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60" y="0"/>
            <a:ext cx="91196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0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67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71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71480"/>
          </a:xfrm>
        </p:spPr>
        <p:txBody>
          <a:bodyPr/>
          <a:lstStyle/>
          <a:p>
            <a:pPr algn="ctr"/>
            <a:r>
              <a:rPr lang="uk-UA" dirty="0" smtClean="0"/>
              <a:t>Оцінка </a:t>
            </a:r>
            <a:r>
              <a:rPr lang="uk-UA" dirty="0" err="1" smtClean="0"/>
              <a:t>прп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28670"/>
            <a:ext cx="9144000" cy="5929330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>
                <a:solidFill>
                  <a:srgbClr val="FF0000"/>
                </a:solidFill>
              </a:rPr>
              <a:t>Сприятливі </a:t>
            </a:r>
            <a:r>
              <a:rPr lang="uk-UA" sz="5400" dirty="0" smtClean="0">
                <a:solidFill>
                  <a:schemeClr val="bg1"/>
                </a:solidFill>
              </a:rPr>
              <a:t>умови</a:t>
            </a:r>
            <a:r>
              <a:rPr lang="uk-UA" sz="5400" dirty="0" smtClean="0"/>
              <a:t> для життя і </a:t>
            </a:r>
            <a:r>
              <a:rPr lang="uk-UA" sz="5400" dirty="0" err="1" smtClean="0"/>
              <a:t>госоподарської</a:t>
            </a:r>
            <a:r>
              <a:rPr lang="uk-UA" sz="5400" dirty="0" smtClean="0"/>
              <a:t> діяльності. </a:t>
            </a:r>
            <a:r>
              <a:rPr lang="uk-UA" sz="5400" dirty="0" smtClean="0"/>
              <a:t>Хоча і </a:t>
            </a:r>
            <a:r>
              <a:rPr lang="uk-UA" sz="5400" dirty="0" smtClean="0">
                <a:solidFill>
                  <a:srgbClr val="FF0000"/>
                </a:solidFill>
              </a:rPr>
              <a:t>недостатня </a:t>
            </a:r>
            <a:r>
              <a:rPr lang="uk-UA" sz="5400" dirty="0" smtClean="0">
                <a:solidFill>
                  <a:srgbClr val="FF0000"/>
                </a:solidFill>
              </a:rPr>
              <a:t>забезпеченість </a:t>
            </a:r>
            <a:r>
              <a:rPr lang="uk-UA" sz="5400" dirty="0" smtClean="0"/>
              <a:t>власними природними ресурсами.</a:t>
            </a:r>
            <a:endParaRPr lang="ru-RU" sz="5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2428860" cy="571480"/>
          </a:xfrm>
        </p:spPr>
        <p:txBody>
          <a:bodyPr/>
          <a:lstStyle/>
          <a:p>
            <a:pPr algn="ctr"/>
            <a:r>
              <a:rPr lang="uk-UA" dirty="0" smtClean="0"/>
              <a:t>РЕЛЬЄФ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1480"/>
            <a:ext cx="8112062" cy="3926756"/>
          </a:xfrm>
        </p:spPr>
        <p:txBody>
          <a:bodyPr/>
          <a:lstStyle/>
          <a:p>
            <a:r>
              <a:rPr lang="ru-RU" dirty="0" err="1" smtClean="0"/>
              <a:t>Японія</a:t>
            </a:r>
            <a:r>
              <a:rPr lang="ru-RU" dirty="0" smtClean="0"/>
              <a:t> </a:t>
            </a:r>
            <a:r>
              <a:rPr lang="ru-RU" dirty="0" err="1" smtClean="0"/>
              <a:t>покрита</a:t>
            </a:r>
            <a:r>
              <a:rPr lang="ru-RU" dirty="0" smtClean="0"/>
              <a:t> </a:t>
            </a:r>
            <a:r>
              <a:rPr lang="ru-RU" dirty="0" err="1" smtClean="0"/>
              <a:t>височинами,низькими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середньовисотними</a:t>
            </a:r>
            <a:r>
              <a:rPr lang="ru-RU" dirty="0" smtClean="0"/>
              <a:t> горами, вони </a:t>
            </a:r>
            <a:r>
              <a:rPr lang="ru-RU" dirty="0" err="1" smtClean="0"/>
              <a:t>складають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75%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. </a:t>
            </a:r>
            <a:r>
              <a:rPr lang="ru-RU" dirty="0" err="1" smtClean="0"/>
              <a:t>Низовини</a:t>
            </a:r>
            <a:r>
              <a:rPr lang="ru-RU" dirty="0" smtClean="0"/>
              <a:t> </a:t>
            </a:r>
            <a:r>
              <a:rPr lang="ru-RU" dirty="0" err="1" smtClean="0"/>
              <a:t>розташовуються</a:t>
            </a:r>
            <a:r>
              <a:rPr lang="ru-RU" dirty="0" smtClean="0"/>
              <a:t> </a:t>
            </a:r>
            <a:r>
              <a:rPr lang="ru-RU" dirty="0" err="1" smtClean="0"/>
              <a:t>окремими</a:t>
            </a:r>
            <a:r>
              <a:rPr lang="ru-RU" dirty="0" smtClean="0"/>
              <a:t> </a:t>
            </a:r>
            <a:r>
              <a:rPr lang="ru-RU" dirty="0" err="1" smtClean="0"/>
              <a:t>ділянками</a:t>
            </a:r>
            <a:r>
              <a:rPr lang="ru-RU" dirty="0" smtClean="0"/>
              <a:t> </a:t>
            </a:r>
            <a:r>
              <a:rPr lang="ru-RU" dirty="0" err="1" smtClean="0"/>
              <a:t>вздовж</a:t>
            </a:r>
            <a:r>
              <a:rPr lang="ru-RU" dirty="0" smtClean="0"/>
              <a:t> </a:t>
            </a:r>
            <a:r>
              <a:rPr lang="ru-RU" dirty="0" err="1" smtClean="0"/>
              <a:t>узбережжя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. </a:t>
            </a:r>
            <a:r>
              <a:rPr lang="ru-RU" dirty="0" err="1" smtClean="0"/>
              <a:t>Найбільша</a:t>
            </a:r>
            <a:r>
              <a:rPr lang="ru-RU" dirty="0" smtClean="0"/>
              <a:t> </a:t>
            </a:r>
            <a:r>
              <a:rPr lang="ru-RU" dirty="0" err="1" smtClean="0"/>
              <a:t>низовина</a:t>
            </a:r>
            <a:r>
              <a:rPr lang="ru-RU" dirty="0" smtClean="0"/>
              <a:t> – </a:t>
            </a:r>
            <a:r>
              <a:rPr lang="ru-RU" dirty="0" err="1" smtClean="0"/>
              <a:t>Канто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762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Багато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діючих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згаслих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вулканів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Серед</a:t>
            </a:r>
            <a:r>
              <a:rPr lang="ru-RU" dirty="0" smtClean="0">
                <a:solidFill>
                  <a:schemeClr val="bg1"/>
                </a:solidFill>
              </a:rPr>
              <a:t> них </a:t>
            </a:r>
            <a:r>
              <a:rPr lang="ru-RU" dirty="0" err="1" smtClean="0">
                <a:solidFill>
                  <a:schemeClr val="bg1"/>
                </a:solidFill>
              </a:rPr>
              <a:t>найвища</a:t>
            </a:r>
            <a:r>
              <a:rPr lang="ru-RU" dirty="0" smtClean="0">
                <a:solidFill>
                  <a:schemeClr val="bg1"/>
                </a:solidFill>
              </a:rPr>
              <a:t> точка </a:t>
            </a:r>
            <a:r>
              <a:rPr lang="ru-RU" dirty="0" err="1" smtClean="0">
                <a:solidFill>
                  <a:schemeClr val="bg1"/>
                </a:solidFill>
              </a:rPr>
              <a:t>Японії</a:t>
            </a:r>
            <a:r>
              <a:rPr lang="ru-RU" dirty="0" smtClean="0">
                <a:solidFill>
                  <a:schemeClr val="bg1"/>
                </a:solidFill>
              </a:rPr>
              <a:t> — вулкан </a:t>
            </a:r>
            <a:r>
              <a:rPr lang="ru-RU" dirty="0" err="1" smtClean="0">
                <a:solidFill>
                  <a:schemeClr val="bg1"/>
                </a:solidFill>
              </a:rPr>
              <a:t>Фудзі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острові</a:t>
            </a:r>
            <a:r>
              <a:rPr lang="ru-RU" dirty="0" smtClean="0">
                <a:solidFill>
                  <a:schemeClr val="bg1"/>
                </a:solidFill>
              </a:rPr>
              <a:t> Хонсю, </a:t>
            </a:r>
            <a:r>
              <a:rPr lang="ru-RU" dirty="0" err="1" smtClean="0">
                <a:solidFill>
                  <a:schemeClr val="bg1"/>
                </a:solidFill>
              </a:rPr>
              <a:t>висотою</a:t>
            </a:r>
            <a:r>
              <a:rPr lang="ru-RU" dirty="0" smtClean="0">
                <a:solidFill>
                  <a:schemeClr val="bg1"/>
                </a:solidFill>
              </a:rPr>
              <a:t> 3 </a:t>
            </a:r>
            <a:r>
              <a:rPr lang="ru-RU" dirty="0" smtClean="0">
                <a:solidFill>
                  <a:schemeClr val="bg1"/>
                </a:solidFill>
              </a:rPr>
              <a:t>776 м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2525"/>
            <a:ext cx="71151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4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2133826" cy="571480"/>
          </a:xfrm>
        </p:spPr>
        <p:txBody>
          <a:bodyPr/>
          <a:lstStyle/>
          <a:p>
            <a:r>
              <a:rPr lang="uk-UA" dirty="0" smtClean="0"/>
              <a:t>клімат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32" y="0"/>
            <a:ext cx="7143768" cy="1928826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Клімат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Японії</a:t>
            </a:r>
            <a:r>
              <a:rPr lang="ru-RU" dirty="0" smtClean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цілому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сприятливий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високою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вологістю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великими </a:t>
            </a:r>
            <a:r>
              <a:rPr lang="ru-RU" dirty="0" err="1" smtClean="0">
                <a:solidFill>
                  <a:schemeClr val="bg1"/>
                </a:solidFill>
              </a:rPr>
              <a:t>зональними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відмінностями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проте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стихійні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явища</a:t>
            </a:r>
            <a:r>
              <a:rPr lang="ru-RU" dirty="0" smtClean="0">
                <a:solidFill>
                  <a:schemeClr val="bg1"/>
                </a:solidFill>
              </a:rPr>
              <a:t> - сходи </a:t>
            </a:r>
            <a:r>
              <a:rPr lang="ru-RU" dirty="0" err="1" smtClean="0">
                <a:solidFill>
                  <a:schemeClr val="bg1"/>
                </a:solidFill>
              </a:rPr>
              <a:t>снігових</a:t>
            </a:r>
            <a:r>
              <a:rPr lang="ru-RU" dirty="0" smtClean="0">
                <a:solidFill>
                  <a:schemeClr val="bg1"/>
                </a:solidFill>
              </a:rPr>
              <a:t> лавин у горах, </a:t>
            </a:r>
            <a:r>
              <a:rPr lang="ru-RU" dirty="0" err="1" smtClean="0">
                <a:solidFill>
                  <a:schemeClr val="bg1"/>
                </a:solidFill>
              </a:rPr>
              <a:t>зсуви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урагани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повені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під</a:t>
            </a:r>
            <a:r>
              <a:rPr lang="ru-RU" dirty="0" smtClean="0">
                <a:solidFill>
                  <a:schemeClr val="bg1"/>
                </a:solidFill>
              </a:rPr>
              <a:t> час </a:t>
            </a:r>
            <a:r>
              <a:rPr lang="ru-RU" dirty="0" err="1" smtClean="0">
                <a:solidFill>
                  <a:schemeClr val="bg1"/>
                </a:solidFill>
              </a:rPr>
              <a:t>тайфунів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цунамі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приносять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порию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значні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руйнування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Крім</a:t>
            </a:r>
            <a:r>
              <a:rPr lang="ru-RU" dirty="0" smtClean="0">
                <a:solidFill>
                  <a:schemeClr val="bg1"/>
                </a:solidFill>
              </a:rPr>
              <a:t> того, </a:t>
            </a:r>
            <a:r>
              <a:rPr lang="ru-RU" dirty="0" err="1" smtClean="0">
                <a:solidFill>
                  <a:schemeClr val="bg1"/>
                </a:solidFill>
              </a:rPr>
              <a:t>природний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непередбачуваний</a:t>
            </a:r>
            <a:r>
              <a:rPr lang="ru-RU" dirty="0" smtClean="0">
                <a:solidFill>
                  <a:schemeClr val="bg1"/>
                </a:solidFill>
              </a:rPr>
              <a:t> феномен </a:t>
            </a:r>
            <a:r>
              <a:rPr lang="ru-RU" dirty="0" err="1" smtClean="0">
                <a:solidFill>
                  <a:schemeClr val="bg1"/>
                </a:solidFill>
              </a:rPr>
              <a:t>Японії</a:t>
            </a:r>
            <a:r>
              <a:rPr lang="ru-RU" dirty="0" smtClean="0">
                <a:solidFill>
                  <a:schemeClr val="bg1"/>
                </a:solidFill>
              </a:rPr>
              <a:t> - </a:t>
            </a:r>
            <a:r>
              <a:rPr lang="ru-RU" dirty="0" err="1" smtClean="0">
                <a:solidFill>
                  <a:schemeClr val="bg1"/>
                </a:solidFill>
              </a:rPr>
              <a:t>землетруси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які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відбуваються</a:t>
            </a:r>
            <a:r>
              <a:rPr lang="ru-RU" dirty="0" smtClean="0">
                <a:solidFill>
                  <a:schemeClr val="bg1"/>
                </a:solidFill>
              </a:rPr>
              <a:t> практично </a:t>
            </a:r>
            <a:r>
              <a:rPr lang="ru-RU" dirty="0" err="1" smtClean="0">
                <a:solidFill>
                  <a:schemeClr val="bg1"/>
                </a:solidFill>
              </a:rPr>
              <a:t>постійно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Найбільш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яскраво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вираженими</a:t>
            </a:r>
            <a:r>
              <a:rPr lang="ru-RU" dirty="0" smtClean="0">
                <a:solidFill>
                  <a:schemeClr val="bg1"/>
                </a:solidFill>
              </a:rPr>
              <a:t> порами року </a:t>
            </a:r>
            <a:r>
              <a:rPr lang="ru-RU" dirty="0" err="1" smtClean="0">
                <a:solidFill>
                  <a:schemeClr val="bg1"/>
                </a:solidFill>
              </a:rPr>
              <a:t>Японії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зима, весна та </a:t>
            </a:r>
            <a:r>
              <a:rPr lang="ru-RU" dirty="0" err="1" smtClean="0">
                <a:solidFill>
                  <a:schemeClr val="bg1"/>
                </a:solidFill>
              </a:rPr>
              <a:t>осінь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різко</a:t>
            </a:r>
            <a:r>
              <a:rPr lang="ru-RU" dirty="0" smtClean="0">
                <a:solidFill>
                  <a:schemeClr val="bg1"/>
                </a:solidFill>
              </a:rPr>
              <a:t> не </a:t>
            </a:r>
            <a:r>
              <a:rPr lang="ru-RU" dirty="0" err="1" smtClean="0">
                <a:solidFill>
                  <a:schemeClr val="bg1"/>
                </a:solidFill>
              </a:rPr>
              <a:t>виділяються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914400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961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690543"/>
            <a:ext cx="7215238" cy="481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2357430"/>
            <a:ext cx="7000892" cy="485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5429256" cy="571480"/>
          </a:xfrm>
        </p:spPr>
        <p:txBody>
          <a:bodyPr/>
          <a:lstStyle/>
          <a:p>
            <a:pPr algn="l"/>
            <a:r>
              <a:rPr lang="uk-UA" dirty="0" smtClean="0"/>
              <a:t>Корисні копалини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42918"/>
            <a:ext cx="9144000" cy="6215082"/>
          </a:xfrm>
        </p:spPr>
        <p:txBody>
          <a:bodyPr>
            <a:normAutofit/>
          </a:bodyPr>
          <a:lstStyle/>
          <a:p>
            <a:pPr algn="l"/>
            <a:r>
              <a:rPr lang="uk-UA" dirty="0" smtClean="0"/>
              <a:t>Країна майже на </a:t>
            </a:r>
            <a:r>
              <a:rPr lang="uk-UA" dirty="0" smtClean="0">
                <a:solidFill>
                  <a:srgbClr val="FF0000"/>
                </a:solidFill>
              </a:rPr>
              <a:t>100%</a:t>
            </a:r>
            <a:r>
              <a:rPr lang="uk-UA" dirty="0" smtClean="0"/>
              <a:t> залежить від імпорту КК, але, все ж таки, видобуток деяких з них має місце.</a:t>
            </a:r>
          </a:p>
          <a:p>
            <a:pPr algn="l"/>
            <a:endParaRPr lang="uk-UA" dirty="0" smtClean="0"/>
          </a:p>
          <a:p>
            <a:pPr algn="l"/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З </a:t>
            </a:r>
            <a:r>
              <a:rPr lang="ru-RU" b="1" u="sng" dirty="0" err="1" smtClean="0">
                <a:solidFill>
                  <a:srgbClr val="FF0000"/>
                </a:solidFill>
              </a:rPr>
              <a:t>паливних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</a:rPr>
              <a:t>запасів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Японія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щодо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забезпечена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лише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кам'яним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вугіллям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algn="l"/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З </a:t>
            </a:r>
            <a:r>
              <a:rPr lang="ru-RU" b="1" u="sng" dirty="0" err="1" smtClean="0">
                <a:solidFill>
                  <a:srgbClr val="FF0000"/>
                </a:solidFill>
              </a:rPr>
              <a:t>рудних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</a:rPr>
              <a:t>копалин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країна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висхідного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сонця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має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більш-менш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значних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кількостях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тільки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залізну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руду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невисокої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якості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i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З </a:t>
            </a:r>
            <a:r>
              <a:rPr lang="ru-RU" b="1" u="sng" dirty="0" err="1" smtClean="0">
                <a:solidFill>
                  <a:srgbClr val="FF0000"/>
                </a:solidFill>
              </a:rPr>
              <a:t>неметалічних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 err="1" smtClean="0">
                <a:solidFill>
                  <a:srgbClr val="FF0000"/>
                </a:solidFill>
              </a:rPr>
              <a:t>копалин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у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Японії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присутні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великі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родовища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сірки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і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u="sng" dirty="0" err="1" smtClean="0">
                <a:solidFill>
                  <a:schemeClr val="tx1"/>
                </a:solidFill>
              </a:rPr>
              <a:t>сірчаного</a:t>
            </a:r>
            <a:r>
              <a:rPr lang="ru-RU" b="1" u="sng" dirty="0" smtClean="0">
                <a:solidFill>
                  <a:schemeClr val="tx1"/>
                </a:solidFill>
              </a:rPr>
              <a:t> колчедан</a:t>
            </a:r>
            <a:r>
              <a:rPr lang="ru-RU" b="1" u="sng" dirty="0" smtClean="0">
                <a:solidFill>
                  <a:schemeClr val="bg1"/>
                </a:solidFill>
              </a:rPr>
              <a:t>у, за запасом </a:t>
            </a:r>
            <a:r>
              <a:rPr lang="ru-RU" b="1" u="sng" dirty="0" err="1" smtClean="0">
                <a:solidFill>
                  <a:schemeClr val="bg1"/>
                </a:solidFill>
              </a:rPr>
              <a:t>якого</a:t>
            </a:r>
            <a:r>
              <a:rPr lang="ru-RU" b="1" u="sng" dirty="0" smtClean="0">
                <a:solidFill>
                  <a:schemeClr val="bg1"/>
                </a:solidFill>
              </a:rPr>
              <a:t> </a:t>
            </a:r>
            <a:r>
              <a:rPr lang="ru-RU" b="1" u="sng" dirty="0" err="1" smtClean="0">
                <a:solidFill>
                  <a:schemeClr val="bg1"/>
                </a:solidFill>
              </a:rPr>
              <a:t>Японія</a:t>
            </a:r>
            <a:r>
              <a:rPr lang="ru-RU" b="1" u="sng" dirty="0" smtClean="0">
                <a:solidFill>
                  <a:schemeClr val="bg1"/>
                </a:solidFill>
              </a:rPr>
              <a:t> </a:t>
            </a:r>
            <a:r>
              <a:rPr lang="ru-RU" b="1" u="sng" dirty="0" err="1" smtClean="0">
                <a:solidFill>
                  <a:schemeClr val="bg1"/>
                </a:solidFill>
              </a:rPr>
              <a:t>займає</a:t>
            </a:r>
            <a:r>
              <a:rPr lang="ru-RU" b="1" u="sng" dirty="0" smtClean="0">
                <a:solidFill>
                  <a:schemeClr val="bg1"/>
                </a:solidFill>
              </a:rPr>
              <a:t> друге </a:t>
            </a:r>
            <a:r>
              <a:rPr lang="ru-RU" b="1" u="sng" dirty="0" err="1" smtClean="0">
                <a:solidFill>
                  <a:schemeClr val="tx1"/>
                </a:solidFill>
              </a:rPr>
              <a:t>місце</a:t>
            </a:r>
            <a:r>
              <a:rPr lang="ru-RU" b="1" u="sng" dirty="0" smtClean="0">
                <a:solidFill>
                  <a:schemeClr val="tx1"/>
                </a:solidFill>
              </a:rPr>
              <a:t> в </a:t>
            </a:r>
            <a:r>
              <a:rPr lang="ru-RU" b="1" u="sng" dirty="0" err="1" smtClean="0">
                <a:solidFill>
                  <a:schemeClr val="tx1"/>
                </a:solidFill>
              </a:rPr>
              <a:t>капіталісти</a:t>
            </a:r>
            <a:r>
              <a:rPr lang="ru-RU" b="1" u="sng" dirty="0" smtClean="0">
                <a:solidFill>
                  <a:schemeClr val="tx1"/>
                </a:solidFill>
              </a:rPr>
              <a:t> </a:t>
            </a:r>
            <a:r>
              <a:rPr lang="ru-RU" b="1" u="sng" dirty="0" err="1" smtClean="0">
                <a:solidFill>
                  <a:schemeClr val="bg1"/>
                </a:solidFill>
              </a:rPr>
              <a:t>чному</a:t>
            </a:r>
            <a:r>
              <a:rPr lang="ru-RU" b="1" u="sng" dirty="0" smtClean="0">
                <a:solidFill>
                  <a:schemeClr val="bg1"/>
                </a:solidFill>
              </a:rPr>
              <a:t> </a:t>
            </a:r>
            <a:r>
              <a:rPr lang="ru-RU" b="1" u="sng" dirty="0" err="1" smtClean="0">
                <a:solidFill>
                  <a:schemeClr val="bg1"/>
                </a:solidFill>
              </a:rPr>
              <a:t>світі</a:t>
            </a:r>
            <a:r>
              <a:rPr lang="ru-RU" b="1" u="sng" dirty="0" smtClean="0">
                <a:solidFill>
                  <a:schemeClr val="bg1"/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після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i="1" u="sng" dirty="0" err="1" smtClean="0">
                <a:solidFill>
                  <a:schemeClr val="accent6">
                    <a:lumMod val="75000"/>
                  </a:schemeClr>
                </a:solidFill>
              </a:rPr>
              <a:t>Іспанії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l"/>
            <a:endParaRPr lang="uk-UA" i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uk-UA" i="1" u="sng" dirty="0" smtClean="0">
                <a:solidFill>
                  <a:schemeClr val="accent6">
                    <a:lumMod val="75000"/>
                  </a:schemeClr>
                </a:solidFill>
              </a:rPr>
              <a:t>Але є великим </a:t>
            </a:r>
            <a:r>
              <a:rPr lang="uk-UA" i="1" u="sng" dirty="0" smtClean="0">
                <a:solidFill>
                  <a:schemeClr val="tx1"/>
                </a:solidFill>
              </a:rPr>
              <a:t>експо</a:t>
            </a:r>
            <a:r>
              <a:rPr lang="uk-UA" i="1" u="sng" dirty="0" smtClean="0">
                <a:solidFill>
                  <a:schemeClr val="bg1"/>
                </a:solidFill>
              </a:rPr>
              <a:t>ртером </a:t>
            </a:r>
            <a:r>
              <a:rPr lang="uk-UA" i="1" u="sng" dirty="0" smtClean="0">
                <a:solidFill>
                  <a:srgbClr val="FFC000"/>
                </a:solidFill>
              </a:rPr>
              <a:t>рідкісних металів(кадмію,селену,телуру,індію,германію,талію,ренію), які дістає, утилізуючи відходи.</a:t>
            </a:r>
            <a:endParaRPr lang="ru-RU" i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641</TotalTime>
  <Words>1310</Words>
  <Application>Microsoft Office PowerPoint</Application>
  <PresentationFormat>Экран (4:3)</PresentationFormat>
  <Paragraphs>90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Изящная</vt:lpstr>
      <vt:lpstr>Країна, де сходить сонце… </vt:lpstr>
      <vt:lpstr>Площа-372,2 тис км2 Населення- 127.5млн (10-те місце у світі)  Форма правління- унітарна держава із конституційною монархією (імперія) Склад територій-9 РЕГІОНІВ,47 префектур Столиця-Токіо Грошова одиниця- ЄНА  (¥)</vt:lpstr>
      <vt:lpstr>ОЦІНКА ЕГП Положення Вигідне і ,водночас, невигідне, бо:</vt:lpstr>
      <vt:lpstr>Оцінка прп</vt:lpstr>
      <vt:lpstr>РЕЛЬЄФ</vt:lpstr>
      <vt:lpstr>Слайд 6</vt:lpstr>
      <vt:lpstr>клімат</vt:lpstr>
      <vt:lpstr>Слайд 8</vt:lpstr>
      <vt:lpstr>Корисні копалини</vt:lpstr>
      <vt:lpstr>грунти</vt:lpstr>
      <vt:lpstr>ВОДНІ РЕСУРСИ</vt:lpstr>
      <vt:lpstr>Лісові ресурси</vt:lpstr>
      <vt:lpstr>Рекреаційні ресурси</vt:lpstr>
      <vt:lpstr>Населення японії</vt:lpstr>
      <vt:lpstr>Слайд 15</vt:lpstr>
      <vt:lpstr>Господарська діяльність </vt:lpstr>
      <vt:lpstr>Промисловість</vt:lpstr>
      <vt:lpstr>Слайд 18</vt:lpstr>
      <vt:lpstr>Слайд 19</vt:lpstr>
      <vt:lpstr>Слайд 20</vt:lpstr>
      <vt:lpstr>Слайд 21</vt:lpstr>
      <vt:lpstr>Хімічна промисловість</vt:lpstr>
      <vt:lpstr>Сільське господарство</vt:lpstr>
      <vt:lpstr>транспорт</vt:lpstr>
      <vt:lpstr>Слайд 25</vt:lpstr>
      <vt:lpstr>цікавинки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Країна, де сходить сонце…</dc:title>
  <dc:creator>Пользователь</dc:creator>
  <cp:lastModifiedBy>Пользователь</cp:lastModifiedBy>
  <cp:revision>66</cp:revision>
  <dcterms:created xsi:type="dcterms:W3CDTF">2013-03-12T20:44:29Z</dcterms:created>
  <dcterms:modified xsi:type="dcterms:W3CDTF">2013-03-20T00:23:20Z</dcterms:modified>
</cp:coreProperties>
</file>