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9E52-E492-4653-9F7D-A1CAC2488996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FF0C03-87D3-4521-BD6C-48C6F803FEA9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9E52-E492-4653-9F7D-A1CAC2488996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0C03-87D3-4521-BD6C-48C6F803FEA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9E52-E492-4653-9F7D-A1CAC2488996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0C03-87D3-4521-BD6C-48C6F803FEA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9E52-E492-4653-9F7D-A1CAC2488996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FF0C03-87D3-4521-BD6C-48C6F803FEA9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9E52-E492-4653-9F7D-A1CAC2488996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FF0C03-87D3-4521-BD6C-48C6F803FEA9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9E52-E492-4653-9F7D-A1CAC2488996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FF0C03-87D3-4521-BD6C-48C6F803FEA9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9E52-E492-4653-9F7D-A1CAC2488996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FF0C03-87D3-4521-BD6C-48C6F803FEA9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9E52-E492-4653-9F7D-A1CAC2488996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FF0C03-87D3-4521-BD6C-48C6F803FEA9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9E52-E492-4653-9F7D-A1CAC2488996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FF0C03-87D3-4521-BD6C-48C6F803FEA9}" type="slidenum">
              <a:rPr lang="uk-UA" smtClean="0"/>
              <a:t>‹#›</a:t>
            </a:fld>
            <a:endParaRPr lang="uk-U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9E52-E492-4653-9F7D-A1CAC2488996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FF0C03-87D3-4521-BD6C-48C6F803FEA9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9E52-E492-4653-9F7D-A1CAC2488996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FF0C03-87D3-4521-BD6C-48C6F803FEA9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B949E52-E492-4653-9F7D-A1CAC2488996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89FF0C03-87D3-4521-BD6C-48C6F803FEA9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2679154"/>
          </a:xfrm>
        </p:spPr>
        <p:txBody>
          <a:bodyPr/>
          <a:lstStyle/>
          <a:p>
            <a:pPr algn="ctr"/>
            <a:r>
              <a:rPr lang="ru-RU" sz="5400" dirty="0" err="1">
                <a:latin typeface="Century Schoolbook" pitchFamily="18" charset="0"/>
              </a:rPr>
              <a:t>Сутність</a:t>
            </a:r>
            <a:r>
              <a:rPr lang="ru-RU" sz="5400" dirty="0">
                <a:latin typeface="Century Schoolbook" pitchFamily="18" charset="0"/>
              </a:rPr>
              <a:t>, </a:t>
            </a:r>
            <a:r>
              <a:rPr lang="ru-RU" sz="5400" dirty="0" err="1">
                <a:latin typeface="Century Schoolbook" pitchFamily="18" charset="0"/>
              </a:rPr>
              <a:t>основні</a:t>
            </a:r>
            <a:r>
              <a:rPr lang="ru-RU" sz="5400" dirty="0">
                <a:latin typeface="Century Schoolbook" pitchFamily="18" charset="0"/>
              </a:rPr>
              <a:t> </a:t>
            </a:r>
            <a:r>
              <a:rPr lang="ru-RU" sz="5400" dirty="0" err="1" smtClean="0">
                <a:latin typeface="Century Schoolbook" pitchFamily="18" charset="0"/>
              </a:rPr>
              <a:t>ознаки</a:t>
            </a:r>
            <a:r>
              <a:rPr lang="ru-RU" sz="5400" dirty="0" smtClean="0">
                <a:latin typeface="Century Schoolbook" pitchFamily="18" charset="0"/>
              </a:rPr>
              <a:t>, причини </a:t>
            </a:r>
            <a:r>
              <a:rPr lang="ru-RU" sz="5400" dirty="0">
                <a:latin typeface="Century Schoolbook" pitchFamily="18" charset="0"/>
              </a:rPr>
              <a:t>та </a:t>
            </a:r>
            <a:r>
              <a:rPr lang="ru-RU" sz="5400" dirty="0" err="1">
                <a:latin typeface="Century Schoolbook" pitchFamily="18" charset="0"/>
              </a:rPr>
              <a:t>наслідки</a:t>
            </a:r>
            <a:r>
              <a:rPr lang="ru-RU" sz="5400" dirty="0">
                <a:latin typeface="Century Schoolbook" pitchFamily="18" charset="0"/>
              </a:rPr>
              <a:t> </a:t>
            </a:r>
            <a:r>
              <a:rPr lang="ru-RU" sz="5400" dirty="0" err="1">
                <a:latin typeface="Century Schoolbook" pitchFamily="18" charset="0"/>
              </a:rPr>
              <a:t>глобалізації</a:t>
            </a:r>
            <a:endParaRPr lang="uk-UA" sz="5400" dirty="0">
              <a:latin typeface="Century Schoolbook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7010400" cy="685800"/>
          </a:xfrm>
        </p:spPr>
        <p:txBody>
          <a:bodyPr>
            <a:noAutofit/>
          </a:bodyPr>
          <a:lstStyle/>
          <a:p>
            <a:r>
              <a:rPr lang="uk-UA" sz="2000" dirty="0" smtClean="0">
                <a:latin typeface="Cambria" pitchFamily="18" charset="0"/>
              </a:rPr>
              <a:t>Виконала: </a:t>
            </a:r>
            <a:r>
              <a:rPr lang="uk-UA" sz="2000" dirty="0" err="1" smtClean="0">
                <a:latin typeface="Cambria" pitchFamily="18" charset="0"/>
              </a:rPr>
              <a:t>ліцеїстка</a:t>
            </a:r>
            <a:r>
              <a:rPr lang="uk-UA" sz="2000" dirty="0" smtClean="0">
                <a:latin typeface="Cambria" pitchFamily="18" charset="0"/>
              </a:rPr>
              <a:t> </a:t>
            </a:r>
            <a:r>
              <a:rPr lang="en-US" sz="2000" dirty="0" smtClean="0">
                <a:latin typeface="Cambria" pitchFamily="18" charset="0"/>
              </a:rPr>
              <a:t>II </a:t>
            </a:r>
            <a:r>
              <a:rPr lang="uk-UA" sz="2000" dirty="0" smtClean="0">
                <a:latin typeface="Cambria" pitchFamily="18" charset="0"/>
              </a:rPr>
              <a:t>курсу </a:t>
            </a:r>
            <a:r>
              <a:rPr lang="uk-UA" sz="2000" dirty="0" err="1" smtClean="0">
                <a:latin typeface="Cambria" pitchFamily="18" charset="0"/>
              </a:rPr>
              <a:t>біолого</a:t>
            </a:r>
            <a:r>
              <a:rPr lang="uk-UA" sz="2000" dirty="0" smtClean="0">
                <a:latin typeface="Cambria" pitchFamily="18" charset="0"/>
              </a:rPr>
              <a:t> – хімічного профілю </a:t>
            </a:r>
          </a:p>
          <a:p>
            <a:r>
              <a:rPr lang="uk-UA" sz="2000" dirty="0" err="1" smtClean="0">
                <a:latin typeface="Cambria" pitchFamily="18" charset="0"/>
              </a:rPr>
              <a:t>Пацаловська</a:t>
            </a:r>
            <a:r>
              <a:rPr lang="uk-UA" sz="2000" dirty="0" smtClean="0">
                <a:latin typeface="Cambria" pitchFamily="18" charset="0"/>
              </a:rPr>
              <a:t> Лілія</a:t>
            </a:r>
            <a:endParaRPr lang="uk-UA" sz="2000" dirty="0">
              <a:latin typeface="Cambria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961" b="17342"/>
          <a:stretch/>
        </p:blipFill>
        <p:spPr>
          <a:xfrm>
            <a:off x="-19970" y="4149080"/>
            <a:ext cx="9163970" cy="26868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029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1728192"/>
          </a:xfrm>
        </p:spPr>
        <p:txBody>
          <a:bodyPr anchor="t"/>
          <a:lstStyle/>
          <a:p>
            <a:pPr marL="17463" indent="425450">
              <a:buNone/>
            </a:pPr>
            <a:r>
              <a:rPr lang="uk-UA" dirty="0">
                <a:latin typeface="Cambria" pitchFamily="18" charset="0"/>
              </a:rPr>
              <a:t>Основним чинником розвитку глобалізації стала науково-технічна революція, особливо розвиток світової системи інформації, поширення Інтернету, який зробив можливим миттєвий зв'язок між людьми в різних кінцях світу і усунув перешкоди на шляху розповсюдження будь-якої інформації.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pPr algn="ctr"/>
            <a:r>
              <a:rPr lang="uk-UA" sz="2400" b="1" dirty="0" smtClean="0">
                <a:effectLst/>
                <a:latin typeface="Cambria" pitchFamily="18" charset="0"/>
              </a:rPr>
              <a:t>Глобалізація </a:t>
            </a:r>
            <a:r>
              <a:rPr lang="uk-UA" sz="2400" b="1" dirty="0">
                <a:effectLst/>
                <a:latin typeface="Cambria" pitchFamily="18" charset="0"/>
              </a:rPr>
              <a:t>– це сучасна форма міжнародних відносин, яка характеризується поширенням взаємозалежності між країнами в економічній, політичній і культурній сферах практично на всю земну кулю.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5" b="14040"/>
          <a:stretch/>
        </p:blipFill>
        <p:spPr>
          <a:xfrm>
            <a:off x="-7813" y="3501008"/>
            <a:ext cx="9144000" cy="3356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1067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"/>
            <a:ext cx="9144000" cy="3212976"/>
          </a:xfrm>
        </p:spPr>
        <p:txBody>
          <a:bodyPr anchor="t">
            <a:normAutofit/>
          </a:bodyPr>
          <a:lstStyle/>
          <a:p>
            <a:pPr marL="17463" indent="-17463" algn="ctr">
              <a:buNone/>
            </a:pPr>
            <a:r>
              <a:rPr lang="uk-UA" sz="2400" b="1" dirty="0">
                <a:latin typeface="Cambria" pitchFamily="18" charset="0"/>
              </a:rPr>
              <a:t>Причини формування </a:t>
            </a:r>
            <a:r>
              <a:rPr lang="uk-UA" sz="2400" b="1" dirty="0" err="1">
                <a:latin typeface="Cambria" pitchFamily="18" charset="0"/>
              </a:rPr>
              <a:t>глобалізаційних</a:t>
            </a:r>
            <a:r>
              <a:rPr lang="uk-UA" sz="2400" b="1" dirty="0">
                <a:latin typeface="Cambria" pitchFamily="18" charset="0"/>
              </a:rPr>
              <a:t> процесі</a:t>
            </a:r>
            <a:r>
              <a:rPr lang="uk-UA" sz="2400" dirty="0">
                <a:latin typeface="Cambria" pitchFamily="18" charset="0"/>
              </a:rPr>
              <a:t>в</a:t>
            </a:r>
            <a:r>
              <a:rPr lang="uk-UA" sz="2400" dirty="0" smtClean="0">
                <a:latin typeface="Cambria" pitchFamily="18" charset="0"/>
              </a:rPr>
              <a:t>:</a:t>
            </a:r>
            <a:endParaRPr lang="uk-UA" sz="2400" dirty="0">
              <a:latin typeface="Cambria" pitchFamily="18" charset="0"/>
            </a:endParaRPr>
          </a:p>
          <a:p>
            <a:pPr marL="17463" indent="425450" algn="just">
              <a:buNone/>
            </a:pPr>
            <a:r>
              <a:rPr lang="uk-UA" dirty="0">
                <a:latin typeface="Cambria" pitchFamily="18" charset="0"/>
              </a:rPr>
              <a:t>· процес інтернаціоналізації, який приводить до поглиблення співробітництва між країнами та посилення їх взаємозалежності</a:t>
            </a:r>
            <a:r>
              <a:rPr lang="uk-UA" dirty="0" smtClean="0">
                <a:latin typeface="Cambria" pitchFamily="18" charset="0"/>
              </a:rPr>
              <a:t>;</a:t>
            </a:r>
            <a:endParaRPr lang="uk-UA" dirty="0">
              <a:latin typeface="Cambria" pitchFamily="18" charset="0"/>
            </a:endParaRPr>
          </a:p>
          <a:p>
            <a:pPr marL="17463" indent="425450" algn="just">
              <a:buNone/>
            </a:pPr>
            <a:r>
              <a:rPr lang="uk-UA" dirty="0">
                <a:latin typeface="Cambria" pitchFamily="18" charset="0"/>
              </a:rPr>
              <a:t>· </a:t>
            </a:r>
            <a:r>
              <a:rPr lang="uk-UA" dirty="0" smtClean="0">
                <a:latin typeface="Cambria" pitchFamily="18" charset="0"/>
              </a:rPr>
              <a:t>науково-технічний </a:t>
            </a:r>
            <a:r>
              <a:rPr lang="uk-UA" dirty="0">
                <a:latin typeface="Cambria" pitchFamily="18" charset="0"/>
              </a:rPr>
              <a:t>прогрес: поява інформаційних технологій, які докорінно змінюють всю систему соціально-економічних відносин, переносять на якісно новий технічний рівень організаційно-економічні відносини, транспортні та комунікаційні зв’язки</a:t>
            </a:r>
            <a:r>
              <a:rPr lang="uk-UA" dirty="0" smtClean="0">
                <a:latin typeface="Cambria" pitchFamily="18" charset="0"/>
              </a:rPr>
              <a:t>;</a:t>
            </a:r>
            <a:endParaRPr lang="uk-UA" dirty="0">
              <a:latin typeface="Cambria" pitchFamily="18" charset="0"/>
            </a:endParaRPr>
          </a:p>
          <a:p>
            <a:pPr marL="17463" indent="425450" algn="just">
              <a:buNone/>
            </a:pPr>
            <a:r>
              <a:rPr lang="uk-UA" dirty="0">
                <a:latin typeface="Cambria" pitchFamily="18" charset="0"/>
              </a:rPr>
              <a:t>· загострення проблем, що є загальними для всіх людей і країн світу та важливими з погляду збереження та розвитку людської цивілізації.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140968"/>
            <a:ext cx="8280920" cy="37170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9420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4437111"/>
          </a:xfrm>
        </p:spPr>
        <p:txBody>
          <a:bodyPr anchor="t">
            <a:normAutofit fontScale="92500" lnSpcReduction="10000"/>
          </a:bodyPr>
          <a:lstStyle/>
          <a:p>
            <a:pPr marL="18288" indent="0" algn="ctr">
              <a:buNone/>
            </a:pPr>
            <a:r>
              <a:rPr lang="uk-UA" sz="2600" b="1" dirty="0">
                <a:latin typeface="Cambria" pitchFamily="18" charset="0"/>
              </a:rPr>
              <a:t>Характерні ознаки глобалізації</a:t>
            </a:r>
            <a:r>
              <a:rPr lang="uk-UA" sz="2600" b="1" dirty="0" smtClean="0">
                <a:latin typeface="Cambria" pitchFamily="18" charset="0"/>
              </a:rPr>
              <a:t>:</a:t>
            </a:r>
            <a:endParaRPr lang="uk-UA" sz="2600" b="1" dirty="0">
              <a:latin typeface="Cambria" pitchFamily="18" charset="0"/>
            </a:endParaRPr>
          </a:p>
          <a:p>
            <a:pPr marL="17463" indent="425450">
              <a:buNone/>
            </a:pPr>
            <a:r>
              <a:rPr lang="uk-UA" dirty="0">
                <a:latin typeface="Cambria" pitchFamily="18" charset="0"/>
              </a:rPr>
              <a:t>· взаємозалежність національних економік та їхнє взаємопроникнення, формування міжнародних виробничих комплексів поза національними кордонами</a:t>
            </a:r>
            <a:r>
              <a:rPr lang="uk-UA" dirty="0" smtClean="0">
                <a:latin typeface="Cambria" pitchFamily="18" charset="0"/>
              </a:rPr>
              <a:t>;</a:t>
            </a:r>
            <a:endParaRPr lang="uk-UA" dirty="0">
              <a:latin typeface="Cambria" pitchFamily="18" charset="0"/>
            </a:endParaRPr>
          </a:p>
          <a:p>
            <a:pPr marL="17463" indent="425450">
              <a:buNone/>
            </a:pPr>
            <a:r>
              <a:rPr lang="uk-UA" dirty="0">
                <a:latin typeface="Cambria" pitchFamily="18" charset="0"/>
              </a:rPr>
              <a:t>· фінансова глобалізація – зростаюча фінансова єдність та взаємозалежність фінансово-економічних систем країн світу</a:t>
            </a:r>
            <a:r>
              <a:rPr lang="uk-UA" dirty="0" smtClean="0">
                <a:latin typeface="Cambria" pitchFamily="18" charset="0"/>
              </a:rPr>
              <a:t>;</a:t>
            </a:r>
            <a:endParaRPr lang="uk-UA" dirty="0">
              <a:latin typeface="Cambria" pitchFamily="18" charset="0"/>
            </a:endParaRPr>
          </a:p>
          <a:p>
            <a:pPr marL="17463" indent="425450">
              <a:buNone/>
            </a:pPr>
            <a:r>
              <a:rPr lang="uk-UA" dirty="0">
                <a:latin typeface="Cambria" pitchFamily="18" charset="0"/>
              </a:rPr>
              <a:t>· послаблення можливостей національних держав щодо формування незалежної економічної політики</a:t>
            </a:r>
            <a:r>
              <a:rPr lang="uk-UA" dirty="0" smtClean="0">
                <a:latin typeface="Cambria" pitchFamily="18" charset="0"/>
              </a:rPr>
              <a:t>;</a:t>
            </a:r>
            <a:endParaRPr lang="uk-UA" dirty="0">
              <a:latin typeface="Cambria" pitchFamily="18" charset="0"/>
            </a:endParaRPr>
          </a:p>
          <a:p>
            <a:pPr marL="17463" indent="425450">
              <a:buNone/>
            </a:pPr>
            <a:r>
              <a:rPr lang="uk-UA" dirty="0">
                <a:latin typeface="Cambria" pitchFamily="18" charset="0"/>
              </a:rPr>
              <a:t>· розширення масштабів обміну та інтенсифікація процесів руху товарів, капіталів, трудових ресурсів</a:t>
            </a:r>
            <a:r>
              <a:rPr lang="uk-UA" dirty="0" smtClean="0">
                <a:latin typeface="Cambria" pitchFamily="18" charset="0"/>
              </a:rPr>
              <a:t>;</a:t>
            </a:r>
            <a:endParaRPr lang="uk-UA" dirty="0">
              <a:latin typeface="Cambria" pitchFamily="18" charset="0"/>
            </a:endParaRPr>
          </a:p>
          <a:p>
            <a:pPr marL="17463" indent="425450">
              <a:buNone/>
            </a:pPr>
            <a:r>
              <a:rPr lang="uk-UA" dirty="0">
                <a:latin typeface="Cambria" pitchFamily="18" charset="0"/>
              </a:rPr>
              <a:t>· створення інституцій міждержавного, міжнародного регулювання глобальних проблем</a:t>
            </a:r>
            <a:r>
              <a:rPr lang="uk-UA" dirty="0" smtClean="0">
                <a:latin typeface="Cambria" pitchFamily="18" charset="0"/>
              </a:rPr>
              <a:t>;</a:t>
            </a:r>
            <a:endParaRPr lang="uk-UA" dirty="0">
              <a:latin typeface="Cambria" pitchFamily="18" charset="0"/>
            </a:endParaRPr>
          </a:p>
          <a:p>
            <a:pPr marL="17463" indent="425450">
              <a:buNone/>
            </a:pPr>
            <a:r>
              <a:rPr lang="uk-UA" dirty="0">
                <a:latin typeface="Cambria" pitchFamily="18" charset="0"/>
              </a:rPr>
              <a:t>· тяжіння світової економіки до єдиних стандартів, цінностей, принципів функціонування.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49080"/>
            <a:ext cx="9144000" cy="2708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6882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anchor="t">
            <a:normAutofit/>
          </a:bodyPr>
          <a:lstStyle/>
          <a:p>
            <a:pPr marL="17463" indent="425450">
              <a:buNone/>
            </a:pPr>
            <a:r>
              <a:rPr lang="uk-UA" dirty="0">
                <a:latin typeface="Cambria" pitchFamily="18" charset="0"/>
              </a:rPr>
              <a:t>Глобалізація – це об’єктивний процес планетарного масштабу, який має як прогресивні наслідки, так і негативні. </a:t>
            </a:r>
            <a:endParaRPr lang="uk-UA" dirty="0" smtClean="0">
              <a:latin typeface="Cambria" pitchFamily="18" charset="0"/>
            </a:endParaRPr>
          </a:p>
          <a:p>
            <a:pPr marL="17463" indent="425450">
              <a:buNone/>
            </a:pPr>
            <a:r>
              <a:rPr lang="uk-UA" sz="2800" b="1" dirty="0" smtClean="0">
                <a:latin typeface="Cambria" pitchFamily="18" charset="0"/>
              </a:rPr>
              <a:t>До </a:t>
            </a:r>
            <a:r>
              <a:rPr lang="uk-UA" sz="2800" b="1" dirty="0">
                <a:latin typeface="Cambria" pitchFamily="18" charset="0"/>
              </a:rPr>
              <a:t>позитивних ми можемо зарахувати</a:t>
            </a:r>
            <a:r>
              <a:rPr lang="uk-UA" sz="2800" b="1" dirty="0" smtClean="0">
                <a:latin typeface="Cambria" pitchFamily="18" charset="0"/>
              </a:rPr>
              <a:t>:</a:t>
            </a:r>
            <a:endParaRPr lang="uk-UA" b="1" dirty="0">
              <a:latin typeface="Cambria" pitchFamily="18" charset="0"/>
            </a:endParaRPr>
          </a:p>
          <a:p>
            <a:pPr marL="17463" indent="425450">
              <a:buNone/>
            </a:pPr>
            <a:r>
              <a:rPr lang="en-US" dirty="0">
                <a:latin typeface="Cambria" pitchFamily="18" charset="0"/>
              </a:rPr>
              <a:t>Ø </a:t>
            </a:r>
            <a:r>
              <a:rPr lang="uk-UA" dirty="0">
                <a:latin typeface="Cambria" pitchFamily="18" charset="0"/>
              </a:rPr>
              <a:t>поширення нових інформаційних технологій та </a:t>
            </a:r>
            <a:r>
              <a:rPr lang="uk-UA" dirty="0" err="1">
                <a:latin typeface="Cambria" pitchFamily="18" charset="0"/>
              </a:rPr>
              <a:t>пов’заних</a:t>
            </a:r>
            <a:r>
              <a:rPr lang="uk-UA" dirty="0">
                <a:latin typeface="Cambria" pitchFamily="18" charset="0"/>
              </a:rPr>
              <a:t> з ними переваг (скорочення часу і витрат на трансакції, поліпшення умов праці та життя</a:t>
            </a:r>
            <a:r>
              <a:rPr lang="uk-UA" dirty="0" smtClean="0">
                <a:latin typeface="Cambria" pitchFamily="18" charset="0"/>
              </a:rPr>
              <a:t>);</a:t>
            </a:r>
            <a:endParaRPr lang="uk-UA" dirty="0">
              <a:latin typeface="Cambria" pitchFamily="18" charset="0"/>
            </a:endParaRPr>
          </a:p>
          <a:p>
            <a:pPr marL="17463" indent="425450">
              <a:buNone/>
            </a:pPr>
            <a:r>
              <a:rPr lang="en-US" dirty="0">
                <a:latin typeface="Cambria" pitchFamily="18" charset="0"/>
              </a:rPr>
              <a:t>Ø </a:t>
            </a:r>
            <a:r>
              <a:rPr lang="uk-UA" dirty="0">
                <a:latin typeface="Cambria" pitchFamily="18" charset="0"/>
              </a:rPr>
              <a:t>перехід на </a:t>
            </a:r>
            <a:r>
              <a:rPr lang="uk-UA" dirty="0" err="1">
                <a:latin typeface="Cambria" pitchFamily="18" charset="0"/>
              </a:rPr>
              <a:t>ресурсозаощаджувальні</a:t>
            </a:r>
            <a:r>
              <a:rPr lang="uk-UA" dirty="0">
                <a:latin typeface="Cambria" pitchFamily="18" charset="0"/>
              </a:rPr>
              <a:t> технології</a:t>
            </a:r>
            <a:r>
              <a:rPr lang="uk-UA" dirty="0" smtClean="0">
                <a:latin typeface="Cambria" pitchFamily="18" charset="0"/>
              </a:rPr>
              <a:t>;</a:t>
            </a:r>
            <a:endParaRPr lang="uk-UA" dirty="0">
              <a:latin typeface="Cambria" pitchFamily="18" charset="0"/>
            </a:endParaRPr>
          </a:p>
          <a:p>
            <a:pPr marL="17463" indent="425450">
              <a:buNone/>
            </a:pPr>
            <a:r>
              <a:rPr lang="en-US" dirty="0">
                <a:latin typeface="Cambria" pitchFamily="18" charset="0"/>
              </a:rPr>
              <a:t>Ø </a:t>
            </a:r>
            <a:r>
              <a:rPr lang="uk-UA" dirty="0">
                <a:latin typeface="Cambria" pitchFamily="18" charset="0"/>
              </a:rPr>
              <a:t>посилення уваги до важливих проблем людства та ін.</a:t>
            </a:r>
          </a:p>
          <a:p>
            <a:pPr marL="17463" indent="425450">
              <a:buNone/>
            </a:pPr>
            <a:endParaRPr lang="uk-UA" dirty="0" smtClean="0">
              <a:latin typeface="Cambria" pitchFamily="18" charset="0"/>
            </a:endParaRPr>
          </a:p>
          <a:p>
            <a:pPr marL="17463" indent="425450">
              <a:buNone/>
            </a:pPr>
            <a:endParaRPr lang="uk-UA" dirty="0">
              <a:latin typeface="Cambria" pitchFamily="18" charset="0"/>
            </a:endParaRPr>
          </a:p>
          <a:p>
            <a:pPr marL="17463" indent="425450">
              <a:buNone/>
            </a:pPr>
            <a:endParaRPr lang="uk-UA" dirty="0">
              <a:latin typeface="Cambria" pitchFamily="18" charset="0"/>
            </a:endParaRPr>
          </a:p>
          <a:p>
            <a:pPr marL="17463" indent="425450">
              <a:buNone/>
            </a:pPr>
            <a:r>
              <a:rPr lang="uk-UA" sz="2800" b="1" dirty="0">
                <a:latin typeface="Cambria" pitchFamily="18" charset="0"/>
              </a:rPr>
              <a:t>До негативних наслідків глобалізації належать</a:t>
            </a:r>
            <a:r>
              <a:rPr lang="uk-UA" sz="2800" b="1" dirty="0" smtClean="0">
                <a:latin typeface="Cambria" pitchFamily="18" charset="0"/>
              </a:rPr>
              <a:t>:</a:t>
            </a:r>
            <a:endParaRPr lang="uk-UA" sz="2800" b="1" dirty="0">
              <a:latin typeface="Cambria" pitchFamily="18" charset="0"/>
            </a:endParaRPr>
          </a:p>
          <a:p>
            <a:pPr marL="17463" indent="425450">
              <a:buNone/>
            </a:pPr>
            <a:r>
              <a:rPr lang="en-US" dirty="0">
                <a:latin typeface="Cambria" pitchFamily="18" charset="0"/>
              </a:rPr>
              <a:t>Ø </a:t>
            </a:r>
            <a:r>
              <a:rPr lang="uk-UA" dirty="0">
                <a:latin typeface="Cambria" pitchFamily="18" charset="0"/>
              </a:rPr>
              <a:t>посилення нерівномірності розвитку країн світу</a:t>
            </a:r>
            <a:r>
              <a:rPr lang="uk-UA" dirty="0" smtClean="0">
                <a:latin typeface="Cambria" pitchFamily="18" charset="0"/>
              </a:rPr>
              <a:t>;</a:t>
            </a:r>
            <a:endParaRPr lang="uk-UA" dirty="0">
              <a:latin typeface="Cambria" pitchFamily="18" charset="0"/>
            </a:endParaRPr>
          </a:p>
          <a:p>
            <a:pPr marL="17463" indent="425450">
              <a:buNone/>
            </a:pPr>
            <a:r>
              <a:rPr lang="en-US" dirty="0">
                <a:latin typeface="Cambria" pitchFamily="18" charset="0"/>
              </a:rPr>
              <a:t>Ø </a:t>
            </a:r>
            <a:r>
              <a:rPr lang="uk-UA" dirty="0">
                <a:latin typeface="Cambria" pitchFamily="18" charset="0"/>
              </a:rPr>
              <a:t>нав’язування сильними країнами своєї волі, нераціональної структури господарства, політичної та економічної незалежності.</a:t>
            </a:r>
          </a:p>
        </p:txBody>
      </p:sp>
    </p:spTree>
    <p:extLst>
      <p:ext uri="{BB962C8B-B14F-4D97-AF65-F5344CB8AC3E}">
        <p14:creationId xmlns:p14="http://schemas.microsoft.com/office/powerpoint/2010/main" val="26255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22</TotalTime>
  <Words>334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Базовая</vt:lpstr>
      <vt:lpstr>Сутність, основні ознаки, причини та наслідки глобалізації</vt:lpstr>
      <vt:lpstr>Глобалізація – це сучасна форма міжнародних відносин, яка характеризується поширенням взаємозалежності між країнами в економічній, політичній і культурній сферах практично на всю земну кулю.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Сутність, основні ознаки, причини та наслідки глобалізації</dc:title>
  <dc:creator>Admin</dc:creator>
  <cp:lastModifiedBy>Admin</cp:lastModifiedBy>
  <cp:revision>4</cp:revision>
  <dcterms:created xsi:type="dcterms:W3CDTF">2014-05-17T14:31:30Z</dcterms:created>
  <dcterms:modified xsi:type="dcterms:W3CDTF">2014-05-17T14:54:07Z</dcterms:modified>
</cp:coreProperties>
</file>