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80" r:id="rId3"/>
    <p:sldId id="257"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258" r:id="rId27"/>
    <p:sldId id="259" r:id="rId28"/>
    <p:sldId id="260" r:id="rId29"/>
    <p:sldId id="261" r:id="rId30"/>
    <p:sldId id="262" r:id="rId31"/>
    <p:sldId id="263" r:id="rId32"/>
    <p:sldId id="264" r:id="rId33"/>
    <p:sldId id="265" r:id="rId34"/>
    <p:sldId id="266" r:id="rId35"/>
    <p:sldId id="267" r:id="rId36"/>
    <p:sldId id="268" r:id="rId37"/>
    <p:sldId id="269" r:id="rId38"/>
    <p:sldId id="270" r:id="rId39"/>
    <p:sldId id="271" r:id="rId40"/>
    <p:sldId id="272" r:id="rId41"/>
    <p:sldId id="273" r:id="rId42"/>
    <p:sldId id="274" r:id="rId43"/>
    <p:sldId id="275" r:id="rId44"/>
    <p:sldId id="276" r:id="rId45"/>
    <p:sldId id="277" r:id="rId46"/>
    <p:sldId id="278" r:id="rId47"/>
    <p:sldId id="279" r:id="rId4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5AD9418B-3B3A-414C-A067-29F4D8FEFE2A}" type="datetimeFigureOut">
              <a:rPr lang="ru-RU" smtClean="0"/>
              <a:t>09.06.2014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E05897-C3CF-46CE-8168-58087824C631}" type="slidenum">
              <a:rPr lang="ru-RU" smtClean="0"/>
              <a:t>‹#›</a:t>
            </a:fld>
            <a:endParaRPr lang="ru-RU"/>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AD9418B-3B3A-414C-A067-29F4D8FEFE2A}" type="datetimeFigureOut">
              <a:rPr lang="ru-RU" smtClean="0"/>
              <a:t>09.06.2014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E05897-C3CF-46CE-8168-58087824C63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AD9418B-3B3A-414C-A067-29F4D8FEFE2A}" type="datetimeFigureOut">
              <a:rPr lang="ru-RU" smtClean="0"/>
              <a:t>09.06.2014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E05897-C3CF-46CE-8168-58087824C63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AD9418B-3B3A-414C-A067-29F4D8FEFE2A}" type="datetimeFigureOut">
              <a:rPr lang="ru-RU" smtClean="0"/>
              <a:t>09.06.2014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E05897-C3CF-46CE-8168-58087824C63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AD9418B-3B3A-414C-A067-29F4D8FEFE2A}" type="datetimeFigureOut">
              <a:rPr lang="ru-RU" smtClean="0"/>
              <a:t>09.06.2014</a:t>
            </a:fld>
            <a:endParaRPr lang="ru-RU"/>
          </a:p>
        </p:txBody>
      </p:sp>
      <p:sp>
        <p:nvSpPr>
          <p:cNvPr id="91" name="Footer Placeholder 90"/>
          <p:cNvSpPr>
            <a:spLocks noGrp="1"/>
          </p:cNvSpPr>
          <p:nvPr>
            <p:ph type="ftr" sz="quarter" idx="11"/>
          </p:nvPr>
        </p:nvSpPr>
        <p:spPr/>
        <p:txBody>
          <a:bodyPr/>
          <a:lstStyle/>
          <a:p>
            <a:endParaRPr lang="ru-RU"/>
          </a:p>
        </p:txBody>
      </p:sp>
      <p:sp>
        <p:nvSpPr>
          <p:cNvPr id="92" name="Slide Number Placeholder 91"/>
          <p:cNvSpPr>
            <a:spLocks noGrp="1"/>
          </p:cNvSpPr>
          <p:nvPr>
            <p:ph type="sldNum" sz="quarter" idx="12"/>
          </p:nvPr>
        </p:nvSpPr>
        <p:spPr/>
        <p:txBody>
          <a:bodyPr/>
          <a:lstStyle/>
          <a:p>
            <a:fld id="{35E05897-C3CF-46CE-8168-58087824C631}"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5AD9418B-3B3A-414C-A067-29F4D8FEFE2A}" type="datetimeFigureOut">
              <a:rPr lang="ru-RU" smtClean="0"/>
              <a:t>09.06.2014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E05897-C3CF-46CE-8168-58087824C63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5AD9418B-3B3A-414C-A067-29F4D8FEFE2A}" type="datetimeFigureOut">
              <a:rPr lang="ru-RU" smtClean="0"/>
              <a:t>09.06.2014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5E05897-C3CF-46CE-8168-58087824C63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5AD9418B-3B3A-414C-A067-29F4D8FEFE2A}" type="datetimeFigureOut">
              <a:rPr lang="ru-RU" smtClean="0"/>
              <a:t>09.06.2014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5E05897-C3CF-46CE-8168-58087824C63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D9418B-3B3A-414C-A067-29F4D8FEFE2A}" type="datetimeFigureOut">
              <a:rPr lang="ru-RU" smtClean="0"/>
              <a:t>09.06.2014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5E05897-C3CF-46CE-8168-58087824C63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AD9418B-3B3A-414C-A067-29F4D8FEFE2A}" type="datetimeFigureOut">
              <a:rPr lang="ru-RU" smtClean="0"/>
              <a:t>09.06.2014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E05897-C3CF-46CE-8168-58087824C631}" type="slidenum">
              <a:rPr lang="ru-RU" smtClean="0"/>
              <a:t>‹#›</a:t>
            </a:fld>
            <a:endParaRPr lang="ru-RU"/>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5" name="Date Placeholder 4"/>
          <p:cNvSpPr>
            <a:spLocks noGrp="1"/>
          </p:cNvSpPr>
          <p:nvPr>
            <p:ph type="dt" sz="half" idx="10"/>
          </p:nvPr>
        </p:nvSpPr>
        <p:spPr/>
        <p:txBody>
          <a:bodyPr/>
          <a:lstStyle/>
          <a:p>
            <a:fld id="{5AD9418B-3B3A-414C-A067-29F4D8FEFE2A}" type="datetimeFigureOut">
              <a:rPr lang="ru-RU" smtClean="0"/>
              <a:t>09.06.2014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E05897-C3CF-46CE-8168-58087824C631}" type="slidenum">
              <a:rPr lang="ru-RU" smtClean="0"/>
              <a:t>‹#›</a:t>
            </a:fld>
            <a:endParaRPr lang="ru-RU"/>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AD9418B-3B3A-414C-A067-29F4D8FEFE2A}" type="datetimeFigureOut">
              <a:rPr lang="ru-RU" smtClean="0"/>
              <a:t>09.06.2014</a:t>
            </a:fld>
            <a:endParaRPr lang="ru-RU"/>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35E05897-C3CF-46CE-8168-58087824C631}"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b="1" dirty="0"/>
              <a:t>Паливно-енергетичний комплекс</a:t>
            </a:r>
            <a:br>
              <a:rPr lang="uk-UA" b="1" dirty="0"/>
            </a:br>
            <a:endParaRPr lang="ru-RU" dirty="0"/>
          </a:p>
        </p:txBody>
      </p:sp>
      <p:sp>
        <p:nvSpPr>
          <p:cNvPr id="3" name="Подзаголовок 2"/>
          <p:cNvSpPr>
            <a:spLocks noGrp="1"/>
          </p:cNvSpPr>
          <p:nvPr>
            <p:ph type="subTitle" idx="1"/>
          </p:nvPr>
        </p:nvSpPr>
        <p:spPr/>
        <p:txBody>
          <a:bodyPr>
            <a:normAutofit/>
          </a:bodyPr>
          <a:lstStyle/>
          <a:p>
            <a:r>
              <a:rPr lang="vi-VN" sz="1600" b="1" dirty="0"/>
              <a:t>Па́ливно-енергети́чний ко́мплекс (ПЕК</a:t>
            </a:r>
            <a:r>
              <a:rPr lang="en-US" sz="1600" b="1" dirty="0"/>
              <a:t>)</a:t>
            </a:r>
            <a:r>
              <a:rPr lang="en-US" sz="1600" dirty="0"/>
              <a:t> — </a:t>
            </a:r>
            <a:r>
              <a:rPr lang="vi-VN" sz="1600" dirty="0"/>
              <a:t>сукупність галузей промисловості, що забезпечують країну </a:t>
            </a:r>
            <a:r>
              <a:rPr lang="uk-UA" sz="1600" dirty="0" smtClean="0">
                <a:latin typeface="Tahoma" pitchFamily="34" charset="0"/>
                <a:ea typeface="Tahoma" pitchFamily="34" charset="0"/>
                <a:cs typeface="Tahoma" pitchFamily="34" charset="0"/>
              </a:rPr>
              <a:t>паливом, електроенергією </a:t>
            </a:r>
            <a:r>
              <a:rPr lang="vi-VN" sz="1600" dirty="0" smtClean="0"/>
              <a:t>та </a:t>
            </a:r>
            <a:r>
              <a:rPr lang="vi-VN" sz="1600" dirty="0"/>
              <a:t>тепловою енергією</a:t>
            </a:r>
            <a:r>
              <a:rPr lang="vi-VN" sz="1600" dirty="0" smtClean="0"/>
              <a:t>.</a:t>
            </a:r>
            <a:endParaRPr lang="ru-RU" sz="1600" dirty="0"/>
          </a:p>
        </p:txBody>
      </p:sp>
    </p:spTree>
    <p:extLst>
      <p:ext uri="{BB962C8B-B14F-4D97-AF65-F5344CB8AC3E}">
        <p14:creationId xmlns:p14="http://schemas.microsoft.com/office/powerpoint/2010/main" val="2456197770"/>
      </p:ext>
    </p:extLst>
  </p:cSld>
  <p:clrMapOvr>
    <a:masterClrMapping/>
  </p:clrMapOvr>
  <mc:AlternateContent xmlns:mc="http://schemas.openxmlformats.org/markup-compatibility/2006" xmlns:p14="http://schemas.microsoft.com/office/powerpoint/2010/main">
    <mc:Choice Requires="p14">
      <p:transition spd="slow" p14:dur="15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552728"/>
          </a:xfrm>
        </p:spPr>
        <p:txBody>
          <a:bodyPr anchor="ctr"/>
          <a:lstStyle/>
          <a:p>
            <a:pPr marL="0" indent="0" algn="ctr">
              <a:buNone/>
            </a:pPr>
            <a:r>
              <a:rPr lang="ru-RU" dirty="0" err="1"/>
              <a:t>Серед</a:t>
            </a:r>
            <a:r>
              <a:rPr lang="ru-RU" dirty="0"/>
              <a:t> </a:t>
            </a:r>
            <a:r>
              <a:rPr lang="ru-RU" dirty="0" err="1"/>
              <a:t>найбільших</a:t>
            </a:r>
            <a:r>
              <a:rPr lang="ru-RU" dirty="0"/>
              <a:t> </a:t>
            </a:r>
            <a:r>
              <a:rPr lang="ru-RU" dirty="0" err="1"/>
              <a:t>споживачів</a:t>
            </a:r>
            <a:r>
              <a:rPr lang="ru-RU" dirty="0"/>
              <a:t> </a:t>
            </a:r>
            <a:r>
              <a:rPr lang="ru-RU" dirty="0" err="1"/>
              <a:t>палива</a:t>
            </a:r>
            <a:r>
              <a:rPr lang="ru-RU" dirty="0"/>
              <a:t> та </a:t>
            </a:r>
            <a:r>
              <a:rPr lang="ru-RU" dirty="0" err="1"/>
              <a:t>енергії</a:t>
            </a:r>
            <a:r>
              <a:rPr lang="ru-RU" dirty="0"/>
              <a:t> </a:t>
            </a:r>
            <a:r>
              <a:rPr lang="ru-RU" dirty="0" err="1"/>
              <a:t>фігурують</a:t>
            </a:r>
            <a:r>
              <a:rPr lang="ru-RU" dirty="0"/>
              <a:t> </a:t>
            </a:r>
            <a:r>
              <a:rPr lang="ru-RU" dirty="0" err="1"/>
              <a:t>усі</a:t>
            </a:r>
            <a:r>
              <a:rPr lang="ru-RU" dirty="0"/>
              <a:t> </a:t>
            </a:r>
            <a:r>
              <a:rPr lang="ru-RU" dirty="0" err="1"/>
              <a:t>країни</a:t>
            </a:r>
            <a:r>
              <a:rPr lang="ru-RU" dirty="0"/>
              <a:t> "</a:t>
            </a:r>
            <a:r>
              <a:rPr lang="ru-RU" dirty="0" err="1"/>
              <a:t>великої</a:t>
            </a:r>
            <a:r>
              <a:rPr lang="ru-RU" dirty="0"/>
              <a:t> </a:t>
            </a:r>
            <a:r>
              <a:rPr lang="ru-RU" dirty="0" err="1"/>
              <a:t>вісімки</a:t>
            </a:r>
            <a:r>
              <a:rPr lang="ru-RU" dirty="0"/>
              <a:t>", так </a:t>
            </a:r>
            <a:r>
              <a:rPr lang="ru-RU" dirty="0" err="1"/>
              <a:t>звані</a:t>
            </a:r>
            <a:r>
              <a:rPr lang="ru-RU" dirty="0"/>
              <a:t> </a:t>
            </a:r>
            <a:r>
              <a:rPr lang="ru-RU" dirty="0" err="1"/>
              <a:t>ключові</a:t>
            </a:r>
            <a:r>
              <a:rPr lang="ru-RU" dirty="0"/>
              <a:t> </a:t>
            </a:r>
            <a:r>
              <a:rPr lang="ru-RU" dirty="0" err="1"/>
              <a:t>країни</a:t>
            </a:r>
            <a:r>
              <a:rPr lang="ru-RU" dirty="0"/>
              <a:t>, </a:t>
            </a:r>
            <a:r>
              <a:rPr lang="ru-RU" dirty="0" err="1"/>
              <a:t>що</a:t>
            </a:r>
            <a:r>
              <a:rPr lang="ru-RU" dirty="0"/>
              <a:t> </a:t>
            </a:r>
            <a:r>
              <a:rPr lang="ru-RU" dirty="0" err="1"/>
              <a:t>розвиваються</a:t>
            </a:r>
            <a:r>
              <a:rPr lang="ru-RU" dirty="0"/>
              <a:t> (Китай, </a:t>
            </a:r>
            <a:r>
              <a:rPr lang="ru-RU" dirty="0" err="1"/>
              <a:t>Індія</a:t>
            </a:r>
            <a:r>
              <a:rPr lang="ru-RU" dirty="0"/>
              <a:t>, </a:t>
            </a:r>
            <a:r>
              <a:rPr lang="ru-RU" dirty="0" err="1"/>
              <a:t>Бразилія</a:t>
            </a:r>
            <a:r>
              <a:rPr lang="ru-RU" dirty="0"/>
              <a:t>, Мексика), з </a:t>
            </a:r>
            <a:r>
              <a:rPr lang="ru-RU" dirty="0" err="1"/>
              <a:t>нових</a:t>
            </a:r>
            <a:r>
              <a:rPr lang="ru-RU" dirty="0"/>
              <a:t> </a:t>
            </a:r>
            <a:r>
              <a:rPr lang="ru-RU" dirty="0" err="1"/>
              <a:t>індустріальних</a:t>
            </a:r>
            <a:r>
              <a:rPr lang="ru-RU" dirty="0"/>
              <a:t> </a:t>
            </a:r>
            <a:r>
              <a:rPr lang="ru-RU" dirty="0" err="1"/>
              <a:t>країн</a:t>
            </a:r>
            <a:r>
              <a:rPr lang="ru-RU" dirty="0"/>
              <a:t> - </a:t>
            </a:r>
            <a:r>
              <a:rPr lang="ru-RU" dirty="0" err="1"/>
              <a:t>Республіка</a:t>
            </a:r>
            <a:r>
              <a:rPr lang="ru-RU" dirty="0"/>
              <a:t> Корея, </a:t>
            </a:r>
            <a:r>
              <a:rPr lang="ru-RU" dirty="0" err="1"/>
              <a:t>із</a:t>
            </a:r>
            <a:r>
              <a:rPr lang="ru-RU" dirty="0"/>
              <a:t> </a:t>
            </a:r>
            <a:r>
              <a:rPr lang="ru-RU" dirty="0" err="1"/>
              <a:t>країн</a:t>
            </a:r>
            <a:r>
              <a:rPr lang="ru-RU" dirty="0"/>
              <a:t> СНД - </a:t>
            </a:r>
            <a:r>
              <a:rPr lang="ru-RU" dirty="0" err="1"/>
              <a:t>Росія</a:t>
            </a:r>
            <a:r>
              <a:rPr lang="ru-RU" dirty="0"/>
              <a:t> та </a:t>
            </a:r>
            <a:r>
              <a:rPr lang="ru-RU" dirty="0" err="1"/>
              <a:t>Україна</a:t>
            </a:r>
            <a:r>
              <a:rPr lang="ru-RU" dirty="0"/>
              <a:t>, а </a:t>
            </a:r>
            <a:r>
              <a:rPr lang="ru-RU" dirty="0" err="1"/>
              <a:t>також</a:t>
            </a:r>
            <a:r>
              <a:rPr lang="ru-RU" dirty="0"/>
              <a:t> </a:t>
            </a:r>
            <a:r>
              <a:rPr lang="ru-RU" dirty="0" err="1"/>
              <a:t>ще</a:t>
            </a:r>
            <a:r>
              <a:rPr lang="ru-RU" dirty="0"/>
              <a:t> </a:t>
            </a:r>
            <a:r>
              <a:rPr lang="ru-RU" dirty="0" err="1"/>
              <a:t>кілька</a:t>
            </a:r>
            <a:r>
              <a:rPr lang="ru-RU" dirty="0"/>
              <a:t> держав, </a:t>
            </a:r>
            <a:r>
              <a:rPr lang="ru-RU" dirty="0" err="1"/>
              <a:t>розташованих</a:t>
            </a:r>
            <a:r>
              <a:rPr lang="ru-RU" dirty="0"/>
              <a:t> у </a:t>
            </a:r>
            <a:r>
              <a:rPr lang="ru-RU" dirty="0" err="1"/>
              <a:t>різних</a:t>
            </a:r>
            <a:r>
              <a:rPr lang="ru-RU" dirty="0"/>
              <a:t> </a:t>
            </a:r>
            <a:r>
              <a:rPr lang="ru-RU" dirty="0" err="1"/>
              <a:t>регіонах</a:t>
            </a:r>
            <a:r>
              <a:rPr lang="ru-RU" dirty="0"/>
              <a:t> </a:t>
            </a:r>
            <a:r>
              <a:rPr lang="ru-RU" dirty="0" err="1"/>
              <a:t>світу</a:t>
            </a:r>
            <a:r>
              <a:rPr lang="ru-RU" dirty="0"/>
              <a:t>. </a:t>
            </a:r>
            <a:r>
              <a:rPr lang="ru-RU" dirty="0" err="1"/>
              <a:t>Після</a:t>
            </a:r>
            <a:r>
              <a:rPr lang="ru-RU" dirty="0"/>
              <a:t> </a:t>
            </a:r>
            <a:r>
              <a:rPr lang="ru-RU" dirty="0" err="1"/>
              <a:t>цієї</a:t>
            </a:r>
            <a:r>
              <a:rPr lang="ru-RU" dirty="0"/>
              <a:t> </a:t>
            </a:r>
            <a:r>
              <a:rPr lang="ru-RU" dirty="0" err="1"/>
              <a:t>двадцятки</a:t>
            </a:r>
            <a:r>
              <a:rPr lang="ru-RU" dirty="0"/>
              <a:t> </a:t>
            </a:r>
            <a:r>
              <a:rPr lang="ru-RU" dirty="0" err="1"/>
              <a:t>йдуть</a:t>
            </a:r>
            <a:r>
              <a:rPr lang="ru-RU" dirty="0"/>
              <a:t> </a:t>
            </a:r>
            <a:r>
              <a:rPr lang="ru-RU" dirty="0" err="1"/>
              <a:t>Саудівська</a:t>
            </a:r>
            <a:r>
              <a:rPr lang="ru-RU" dirty="0"/>
              <a:t> </a:t>
            </a:r>
            <a:r>
              <a:rPr lang="ru-RU" dirty="0" err="1"/>
              <a:t>Аравія</a:t>
            </a:r>
            <a:r>
              <a:rPr lang="ru-RU" dirty="0"/>
              <a:t>, </a:t>
            </a:r>
            <a:r>
              <a:rPr lang="ru-RU" dirty="0" err="1"/>
              <a:t>Південно-Африканська</a:t>
            </a:r>
            <a:r>
              <a:rPr lang="ru-RU" dirty="0"/>
              <a:t> </a:t>
            </a:r>
            <a:r>
              <a:rPr lang="ru-RU" dirty="0" err="1"/>
              <a:t>Республіка</a:t>
            </a:r>
            <a:r>
              <a:rPr lang="ru-RU" dirty="0"/>
              <a:t> (ПАР), </a:t>
            </a:r>
            <a:r>
              <a:rPr lang="ru-RU" dirty="0" err="1"/>
              <a:t>Корейська</a:t>
            </a:r>
            <a:r>
              <a:rPr lang="ru-RU" dirty="0"/>
              <a:t> Народно-Демократична </a:t>
            </a:r>
            <a:r>
              <a:rPr lang="ru-RU" dirty="0" err="1"/>
              <a:t>Республіка</a:t>
            </a:r>
            <a:r>
              <a:rPr lang="ru-RU" dirty="0"/>
              <a:t> (КНДР), </a:t>
            </a:r>
            <a:r>
              <a:rPr lang="ru-RU" dirty="0" err="1"/>
              <a:t>Венесуела</a:t>
            </a:r>
            <a:r>
              <a:rPr lang="ru-RU" dirty="0"/>
              <a:t>, </a:t>
            </a:r>
            <a:r>
              <a:rPr lang="ru-RU" dirty="0" err="1"/>
              <a:t>Таїланд</a:t>
            </a:r>
            <a:r>
              <a:rPr lang="ru-RU" dirty="0"/>
              <a:t>, </a:t>
            </a:r>
            <a:r>
              <a:rPr lang="ru-RU" dirty="0" err="1"/>
              <a:t>Туреччина</a:t>
            </a:r>
            <a:r>
              <a:rPr lang="ru-RU" dirty="0"/>
              <a:t>, Казахстан, Аргентина та </a:t>
            </a:r>
            <a:r>
              <a:rPr lang="ru-RU" dirty="0" err="1"/>
              <a:t>ін</a:t>
            </a:r>
            <a:r>
              <a:rPr lang="ru-RU" dirty="0"/>
              <a:t>.</a:t>
            </a:r>
          </a:p>
          <a:p>
            <a:pPr marL="0" indent="0">
              <a:buNone/>
            </a:pPr>
            <a:endParaRPr lang="ru-RU" dirty="0"/>
          </a:p>
        </p:txBody>
      </p:sp>
    </p:spTree>
    <p:extLst>
      <p:ext uri="{BB962C8B-B14F-4D97-AF65-F5344CB8AC3E}">
        <p14:creationId xmlns:p14="http://schemas.microsoft.com/office/powerpoint/2010/main" val="1745579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552728"/>
          </a:xfrm>
        </p:spPr>
        <p:txBody>
          <a:bodyPr anchor="ctr"/>
          <a:lstStyle/>
          <a:p>
            <a:pPr marL="0" indent="0" algn="ctr">
              <a:buNone/>
            </a:pPr>
            <a:r>
              <a:rPr lang="ru-RU" dirty="0" err="1"/>
              <a:t>Нафтовій</a:t>
            </a:r>
            <a:r>
              <a:rPr lang="ru-RU" dirty="0"/>
              <a:t> </a:t>
            </a:r>
            <a:r>
              <a:rPr lang="ru-RU" dirty="0" err="1"/>
              <a:t>промисловості</a:t>
            </a:r>
            <a:r>
              <a:rPr lang="ru-RU" dirty="0"/>
              <a:t> </a:t>
            </a:r>
            <a:r>
              <a:rPr lang="ru-RU" dirty="0" err="1"/>
              <a:t>належить</a:t>
            </a:r>
            <a:r>
              <a:rPr lang="ru-RU" dirty="0"/>
              <a:t> </a:t>
            </a:r>
            <a:r>
              <a:rPr lang="ru-RU" dirty="0" err="1"/>
              <a:t>провідне</a:t>
            </a:r>
            <a:r>
              <a:rPr lang="ru-RU" dirty="0"/>
              <a:t> </a:t>
            </a:r>
            <a:r>
              <a:rPr lang="ru-RU" dirty="0" err="1"/>
              <a:t>місце</a:t>
            </a:r>
            <a:r>
              <a:rPr lang="ru-RU" dirty="0"/>
              <a:t> у </a:t>
            </a:r>
            <a:r>
              <a:rPr lang="ru-RU" dirty="0" err="1"/>
              <a:t>світовому</a:t>
            </a:r>
            <a:r>
              <a:rPr lang="ru-RU" dirty="0"/>
              <a:t> ПБК. Вона </a:t>
            </a:r>
            <a:r>
              <a:rPr lang="ru-RU" dirty="0" err="1"/>
              <a:t>значно</a:t>
            </a:r>
            <a:r>
              <a:rPr lang="ru-RU" dirty="0"/>
              <a:t> </a:t>
            </a:r>
            <a:r>
              <a:rPr lang="ru-RU" dirty="0" err="1"/>
              <a:t>впливає</a:t>
            </a:r>
            <a:r>
              <a:rPr lang="ru-RU" dirty="0"/>
              <a:t> на все </a:t>
            </a:r>
            <a:r>
              <a:rPr lang="ru-RU" dirty="0" err="1"/>
              <a:t>світове</a:t>
            </a:r>
            <a:r>
              <a:rPr lang="ru-RU" dirty="0"/>
              <a:t> </a:t>
            </a:r>
            <a:r>
              <a:rPr lang="ru-RU" dirty="0" err="1"/>
              <a:t>господарство</a:t>
            </a:r>
            <a:r>
              <a:rPr lang="ru-RU" dirty="0"/>
              <a:t> та </a:t>
            </a:r>
            <a:r>
              <a:rPr lang="ru-RU" dirty="0" err="1"/>
              <a:t>світову</a:t>
            </a:r>
            <a:r>
              <a:rPr lang="ru-RU" dirty="0"/>
              <a:t> </a:t>
            </a:r>
            <a:r>
              <a:rPr lang="ru-RU" dirty="0" err="1"/>
              <a:t>політику</a:t>
            </a:r>
            <a:r>
              <a:rPr lang="ru-RU" dirty="0"/>
              <a:t>. </a:t>
            </a:r>
            <a:r>
              <a:rPr lang="ru-RU" dirty="0" err="1"/>
              <a:t>Нафтова</a:t>
            </a:r>
            <a:r>
              <a:rPr lang="ru-RU" dirty="0"/>
              <a:t> </a:t>
            </a:r>
            <a:r>
              <a:rPr lang="ru-RU" dirty="0" err="1"/>
              <a:t>промисловість</a:t>
            </a:r>
            <a:r>
              <a:rPr lang="ru-RU" dirty="0"/>
              <a:t> </a:t>
            </a:r>
            <a:r>
              <a:rPr lang="ru-RU" dirty="0" err="1"/>
              <a:t>відрізняється</a:t>
            </a:r>
            <a:r>
              <a:rPr lang="ru-RU" dirty="0"/>
              <a:t> </a:t>
            </a:r>
            <a:r>
              <a:rPr lang="ru-RU" dirty="0" err="1"/>
              <a:t>значною</a:t>
            </a:r>
            <a:r>
              <a:rPr lang="ru-RU" dirty="0"/>
              <a:t> </a:t>
            </a:r>
            <a:r>
              <a:rPr lang="ru-RU" dirty="0" err="1"/>
              <a:t>капіталомісткістю</a:t>
            </a:r>
            <a:r>
              <a:rPr lang="ru-RU" dirty="0"/>
              <a:t>. </a:t>
            </a:r>
            <a:r>
              <a:rPr lang="ru-RU" dirty="0" err="1"/>
              <a:t>Варто</a:t>
            </a:r>
            <a:r>
              <a:rPr lang="ru-RU" dirty="0"/>
              <a:t> </a:t>
            </a:r>
            <a:r>
              <a:rPr lang="ru-RU" dirty="0" err="1"/>
              <a:t>зазначити</a:t>
            </a:r>
            <a:r>
              <a:rPr lang="ru-RU" dirty="0"/>
              <a:t>, </a:t>
            </a:r>
            <a:r>
              <a:rPr lang="ru-RU" dirty="0" err="1"/>
              <a:t>що</a:t>
            </a:r>
            <a:r>
              <a:rPr lang="ru-RU" dirty="0"/>
              <a:t> </a:t>
            </a:r>
            <a:r>
              <a:rPr lang="ru-RU" dirty="0" err="1"/>
              <a:t>загальна</a:t>
            </a:r>
            <a:r>
              <a:rPr lang="ru-RU" dirty="0"/>
              <a:t> </a:t>
            </a:r>
            <a:r>
              <a:rPr lang="ru-RU" dirty="0" err="1"/>
              <a:t>кількість</a:t>
            </a:r>
            <a:r>
              <a:rPr lang="ru-RU" dirty="0"/>
              <a:t> </a:t>
            </a:r>
            <a:r>
              <a:rPr lang="ru-RU" dirty="0" err="1"/>
              <a:t>діючих</a:t>
            </a:r>
            <a:r>
              <a:rPr lang="ru-RU" dirty="0"/>
              <a:t> </a:t>
            </a:r>
            <a:r>
              <a:rPr lang="ru-RU" dirty="0" err="1"/>
              <a:t>нині</a:t>
            </a:r>
            <a:r>
              <a:rPr lang="ru-RU" dirty="0"/>
              <a:t> у </a:t>
            </a:r>
            <a:r>
              <a:rPr lang="ru-RU" dirty="0" err="1"/>
              <a:t>світі</a:t>
            </a:r>
            <a:r>
              <a:rPr lang="ru-RU" dirty="0"/>
              <a:t> </a:t>
            </a:r>
            <a:r>
              <a:rPr lang="ru-RU" dirty="0" err="1"/>
              <a:t>експлуатаційних</a:t>
            </a:r>
            <a:r>
              <a:rPr lang="ru-RU" dirty="0"/>
              <a:t> </a:t>
            </a:r>
            <a:r>
              <a:rPr lang="ru-RU" dirty="0" err="1"/>
              <a:t>нафтових</a:t>
            </a:r>
            <a:r>
              <a:rPr lang="ru-RU" dirty="0"/>
              <a:t> </a:t>
            </a:r>
            <a:r>
              <a:rPr lang="ru-RU" dirty="0" err="1"/>
              <a:t>родовищ</a:t>
            </a:r>
            <a:r>
              <a:rPr lang="ru-RU" dirty="0"/>
              <a:t> </a:t>
            </a:r>
            <a:r>
              <a:rPr lang="ru-RU" dirty="0" err="1"/>
              <a:t>наближається</a:t>
            </a:r>
            <a:r>
              <a:rPr lang="ru-RU" dirty="0"/>
              <a:t> до </a:t>
            </a:r>
            <a:r>
              <a:rPr lang="ru-RU" dirty="0" err="1"/>
              <a:t>мільйона</a:t>
            </a:r>
            <a:r>
              <a:rPr lang="ru-RU" dirty="0"/>
              <a:t>.</a:t>
            </a:r>
          </a:p>
          <a:p>
            <a:pPr marL="0" indent="0">
              <a:buNone/>
            </a:pPr>
            <a:endParaRPr lang="ru-RU" dirty="0"/>
          </a:p>
        </p:txBody>
      </p:sp>
    </p:spTree>
    <p:extLst>
      <p:ext uri="{BB962C8B-B14F-4D97-AF65-F5344CB8AC3E}">
        <p14:creationId xmlns:p14="http://schemas.microsoft.com/office/powerpoint/2010/main" val="3664807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552728"/>
          </a:xfrm>
        </p:spPr>
        <p:txBody>
          <a:bodyPr anchor="ctr"/>
          <a:lstStyle/>
          <a:p>
            <a:pPr marL="0" indent="0" algn="ctr">
              <a:buNone/>
            </a:pPr>
            <a:r>
              <a:rPr lang="ru-RU" dirty="0" err="1"/>
              <a:t>Промисловий</a:t>
            </a:r>
            <a:r>
              <a:rPr lang="ru-RU" dirty="0"/>
              <a:t> </a:t>
            </a:r>
            <a:r>
              <a:rPr lang="ru-RU" dirty="0" err="1"/>
              <a:t>видобуток</a:t>
            </a:r>
            <a:r>
              <a:rPr lang="ru-RU" dirty="0"/>
              <a:t> </a:t>
            </a:r>
            <a:r>
              <a:rPr lang="ru-RU" dirty="0" err="1"/>
              <a:t>нафти</a:t>
            </a:r>
            <a:r>
              <a:rPr lang="ru-RU" dirty="0"/>
              <a:t> </a:t>
            </a:r>
            <a:r>
              <a:rPr lang="ru-RU" dirty="0" err="1"/>
              <a:t>почався</a:t>
            </a:r>
            <a:r>
              <a:rPr lang="ru-RU" dirty="0"/>
              <a:t> </a:t>
            </a:r>
            <a:r>
              <a:rPr lang="ru-RU" dirty="0" err="1"/>
              <a:t>всередині</a:t>
            </a:r>
            <a:r>
              <a:rPr lang="ru-RU" dirty="0"/>
              <a:t> XIX ст. </a:t>
            </a:r>
            <a:r>
              <a:rPr lang="ru-RU" dirty="0" err="1"/>
              <a:t>майже</a:t>
            </a:r>
            <a:r>
              <a:rPr lang="ru-RU" dirty="0"/>
              <a:t> </a:t>
            </a:r>
            <a:r>
              <a:rPr lang="ru-RU" dirty="0" err="1"/>
              <a:t>одночасно</a:t>
            </a:r>
            <a:r>
              <a:rPr lang="ru-RU" dirty="0"/>
              <a:t> в </a:t>
            </a:r>
            <a:r>
              <a:rPr lang="ru-RU" dirty="0" err="1"/>
              <a:t>трьох</a:t>
            </a:r>
            <a:r>
              <a:rPr lang="ru-RU" dirty="0"/>
              <a:t> </a:t>
            </a:r>
            <a:r>
              <a:rPr lang="ru-RU" dirty="0" err="1"/>
              <a:t>країнах</a:t>
            </a:r>
            <a:r>
              <a:rPr lang="ru-RU" dirty="0"/>
              <a:t> - </a:t>
            </a:r>
            <a:r>
              <a:rPr lang="ru-RU" dirty="0" err="1"/>
              <a:t>Росії</a:t>
            </a:r>
            <a:r>
              <a:rPr lang="ru-RU" dirty="0"/>
              <a:t>, </a:t>
            </a:r>
            <a:r>
              <a:rPr lang="ru-RU" dirty="0" err="1"/>
              <a:t>Румунії</a:t>
            </a:r>
            <a:r>
              <a:rPr lang="ru-RU" dirty="0"/>
              <a:t> та СПІА. На початку XX ст. </a:t>
            </a:r>
            <a:r>
              <a:rPr lang="ru-RU" dirty="0" err="1"/>
              <a:t>її</a:t>
            </a:r>
            <a:r>
              <a:rPr lang="ru-RU" dirty="0"/>
              <a:t> </a:t>
            </a:r>
            <a:r>
              <a:rPr lang="ru-RU" dirty="0" err="1"/>
              <a:t>добували</a:t>
            </a:r>
            <a:r>
              <a:rPr lang="ru-RU" dirty="0"/>
              <a:t> </a:t>
            </a:r>
            <a:r>
              <a:rPr lang="ru-RU" dirty="0" err="1"/>
              <a:t>вже</a:t>
            </a:r>
            <a:r>
              <a:rPr lang="ru-RU" dirty="0"/>
              <a:t> в 20 </a:t>
            </a:r>
            <a:r>
              <a:rPr lang="ru-RU" dirty="0" err="1"/>
              <a:t>країнах</a:t>
            </a:r>
            <a:r>
              <a:rPr lang="ru-RU" dirty="0"/>
              <a:t> </a:t>
            </a:r>
            <a:r>
              <a:rPr lang="ru-RU" dirty="0" err="1"/>
              <a:t>світу</a:t>
            </a:r>
            <a:r>
              <a:rPr lang="ru-RU" dirty="0"/>
              <a:t>, але </a:t>
            </a:r>
            <a:r>
              <a:rPr lang="ru-RU" dirty="0" err="1"/>
              <a:t>найбільше</a:t>
            </a:r>
            <a:r>
              <a:rPr lang="ru-RU" dirty="0"/>
              <a:t> у СПІА, </a:t>
            </a:r>
            <a:r>
              <a:rPr lang="ru-RU" dirty="0" err="1"/>
              <a:t>Венесуелі</a:t>
            </a:r>
            <a:r>
              <a:rPr lang="ru-RU" dirty="0"/>
              <a:t> та </a:t>
            </a:r>
            <a:r>
              <a:rPr lang="ru-RU" dirty="0" err="1"/>
              <a:t>Росії</a:t>
            </a:r>
            <a:r>
              <a:rPr lang="ru-RU" dirty="0"/>
              <a:t>. До 1940 р. </a:t>
            </a:r>
            <a:r>
              <a:rPr lang="ru-RU" dirty="0" err="1"/>
              <a:t>кількість</a:t>
            </a:r>
            <a:r>
              <a:rPr lang="ru-RU" dirty="0"/>
              <a:t> </a:t>
            </a:r>
            <a:r>
              <a:rPr lang="ru-RU" dirty="0" err="1"/>
              <a:t>нафтовидобувних</a:t>
            </a:r>
            <a:r>
              <a:rPr lang="ru-RU" dirty="0"/>
              <a:t> </a:t>
            </a:r>
            <a:r>
              <a:rPr lang="ru-RU" dirty="0" err="1"/>
              <a:t>країн</a:t>
            </a:r>
            <a:r>
              <a:rPr lang="ru-RU" dirty="0"/>
              <a:t> </a:t>
            </a:r>
            <a:r>
              <a:rPr lang="ru-RU" dirty="0" err="1"/>
              <a:t>збільшилася</a:t>
            </a:r>
            <a:r>
              <a:rPr lang="ru-RU" dirty="0"/>
              <a:t> на 40 % при </a:t>
            </a:r>
            <a:r>
              <a:rPr lang="ru-RU" dirty="0" err="1"/>
              <a:t>збереженні</a:t>
            </a:r>
            <a:r>
              <a:rPr lang="ru-RU" dirty="0"/>
              <a:t> </a:t>
            </a:r>
            <a:r>
              <a:rPr lang="ru-RU" dirty="0" err="1"/>
              <a:t>провідної</a:t>
            </a:r>
            <a:r>
              <a:rPr lang="ru-RU" dirty="0"/>
              <a:t> </a:t>
            </a:r>
            <a:r>
              <a:rPr lang="ru-RU" dirty="0" err="1"/>
              <a:t>ролі</a:t>
            </a:r>
            <a:r>
              <a:rPr lang="ru-RU" dirty="0"/>
              <a:t> США, СРСР, </a:t>
            </a:r>
            <a:r>
              <a:rPr lang="ru-RU" dirty="0" err="1"/>
              <a:t>Венесуели</a:t>
            </a:r>
            <a:r>
              <a:rPr lang="ru-RU" dirty="0"/>
              <a:t>, а </a:t>
            </a:r>
            <a:r>
              <a:rPr lang="ru-RU" dirty="0" err="1"/>
              <a:t>також</a:t>
            </a:r>
            <a:r>
              <a:rPr lang="ru-RU" dirty="0"/>
              <a:t> </a:t>
            </a:r>
            <a:r>
              <a:rPr lang="ru-RU" dirty="0" err="1"/>
              <a:t>Ірану</a:t>
            </a:r>
            <a:r>
              <a:rPr lang="ru-RU" dirty="0"/>
              <a:t>. У 1970 р. </a:t>
            </a:r>
            <a:r>
              <a:rPr lang="ru-RU" dirty="0" err="1"/>
              <a:t>нафтодобувних</a:t>
            </a:r>
            <a:r>
              <a:rPr lang="ru-RU" dirty="0"/>
              <a:t> </a:t>
            </a:r>
            <a:r>
              <a:rPr lang="ru-RU" dirty="0" err="1"/>
              <a:t>країн</a:t>
            </a:r>
            <a:r>
              <a:rPr lang="ru-RU" dirty="0"/>
              <a:t> </a:t>
            </a:r>
            <a:r>
              <a:rPr lang="ru-RU" dirty="0" err="1"/>
              <a:t>нараховувалося</a:t>
            </a:r>
            <a:r>
              <a:rPr lang="ru-RU" dirty="0"/>
              <a:t> </a:t>
            </a:r>
            <a:r>
              <a:rPr lang="ru-RU" dirty="0" err="1"/>
              <a:t>вже</a:t>
            </a:r>
            <a:r>
              <a:rPr lang="ru-RU" dirty="0"/>
              <a:t> 60, у 1990 р. - 80, а </a:t>
            </a:r>
            <a:r>
              <a:rPr lang="ru-RU" dirty="0" err="1"/>
              <a:t>наприкінці</a:t>
            </a:r>
            <a:r>
              <a:rPr lang="ru-RU" dirty="0"/>
              <a:t> 1990-х </a:t>
            </a:r>
            <a:r>
              <a:rPr lang="ru-RU" dirty="0" err="1"/>
              <a:t>років</a:t>
            </a:r>
            <a:r>
              <a:rPr lang="ru-RU" dirty="0"/>
              <a:t> - 95. </a:t>
            </a:r>
            <a:r>
              <a:rPr lang="ru-RU" dirty="0" err="1"/>
              <a:t>Ще</a:t>
            </a:r>
            <a:r>
              <a:rPr lang="ru-RU" dirty="0"/>
              <a:t> в 1960-х роках </a:t>
            </a:r>
            <a:r>
              <a:rPr lang="ru-RU" dirty="0" err="1"/>
              <a:t>більше</a:t>
            </a:r>
            <a:r>
              <a:rPr lang="ru-RU" dirty="0"/>
              <a:t> </a:t>
            </a:r>
            <a:r>
              <a:rPr lang="ru-RU" dirty="0" err="1"/>
              <a:t>половини</a:t>
            </a:r>
            <a:r>
              <a:rPr lang="ru-RU" dirty="0"/>
              <a:t> </a:t>
            </a:r>
            <a:r>
              <a:rPr lang="ru-RU" dirty="0" err="1"/>
              <a:t>світового</a:t>
            </a:r>
            <a:r>
              <a:rPr lang="ru-RU" dirty="0"/>
              <a:t> </a:t>
            </a:r>
            <a:r>
              <a:rPr lang="ru-RU" dirty="0" err="1"/>
              <a:t>видобутку</a:t>
            </a:r>
            <a:r>
              <a:rPr lang="ru-RU" dirty="0"/>
              <a:t> </a:t>
            </a:r>
            <a:r>
              <a:rPr lang="ru-RU" dirty="0" err="1"/>
              <a:t>нафти</a:t>
            </a:r>
            <a:r>
              <a:rPr lang="ru-RU" dirty="0"/>
              <a:t> давали </a:t>
            </a:r>
            <a:r>
              <a:rPr lang="ru-RU" dirty="0" err="1"/>
              <a:t>країни</a:t>
            </a:r>
            <a:r>
              <a:rPr lang="ru-RU" dirty="0"/>
              <a:t> </a:t>
            </a:r>
            <a:r>
              <a:rPr lang="ru-RU" dirty="0" err="1"/>
              <a:t>західної</a:t>
            </a:r>
            <a:r>
              <a:rPr lang="ru-RU" dirty="0"/>
              <a:t> </a:t>
            </a:r>
            <a:r>
              <a:rPr lang="ru-RU" dirty="0" err="1"/>
              <a:t>півкулі</a:t>
            </a:r>
            <a:r>
              <a:rPr lang="ru-RU" dirty="0"/>
              <a:t>, але </a:t>
            </a:r>
            <a:r>
              <a:rPr lang="ru-RU" dirty="0" err="1"/>
              <a:t>потім</a:t>
            </a:r>
            <a:r>
              <a:rPr lang="ru-RU" dirty="0"/>
              <a:t> </a:t>
            </a:r>
            <a:r>
              <a:rPr lang="ru-RU" dirty="0" err="1"/>
              <a:t>першість</a:t>
            </a:r>
            <a:r>
              <a:rPr lang="ru-RU" dirty="0"/>
              <a:t> </a:t>
            </a:r>
            <a:r>
              <a:rPr lang="ru-RU" dirty="0" err="1"/>
              <a:t>перейшла</a:t>
            </a:r>
            <a:r>
              <a:rPr lang="ru-RU" dirty="0"/>
              <a:t> до </a:t>
            </a:r>
            <a:r>
              <a:rPr lang="ru-RU" dirty="0" err="1"/>
              <a:t>країн</a:t>
            </a:r>
            <a:r>
              <a:rPr lang="ru-RU" dirty="0"/>
              <a:t> </a:t>
            </a:r>
            <a:r>
              <a:rPr lang="ru-RU" dirty="0" err="1"/>
              <a:t>східної</a:t>
            </a:r>
            <a:r>
              <a:rPr lang="ru-RU" dirty="0"/>
              <a:t> </a:t>
            </a:r>
            <a:r>
              <a:rPr lang="ru-RU" dirty="0" err="1"/>
              <a:t>півкулі</a:t>
            </a:r>
            <a:r>
              <a:rPr lang="ru-RU" dirty="0"/>
              <a:t>.</a:t>
            </a:r>
          </a:p>
          <a:p>
            <a:pPr marL="0" indent="0">
              <a:buNone/>
            </a:pPr>
            <a:endParaRPr lang="ru-RU" dirty="0"/>
          </a:p>
        </p:txBody>
      </p:sp>
    </p:spTree>
    <p:extLst>
      <p:ext uri="{BB962C8B-B14F-4D97-AF65-F5344CB8AC3E}">
        <p14:creationId xmlns:p14="http://schemas.microsoft.com/office/powerpoint/2010/main" val="536611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552728"/>
          </a:xfrm>
        </p:spPr>
        <p:txBody>
          <a:bodyPr anchor="ctr"/>
          <a:lstStyle/>
          <a:p>
            <a:pPr marL="0" indent="0" algn="ctr">
              <a:buNone/>
            </a:pPr>
            <a:r>
              <a:rPr lang="ru-RU" dirty="0" err="1"/>
              <a:t>Відповідно</a:t>
            </a:r>
            <a:r>
              <a:rPr lang="ru-RU" dirty="0"/>
              <a:t> </a:t>
            </a:r>
            <a:r>
              <a:rPr lang="ru-RU" dirty="0" err="1"/>
              <a:t>зростав</a:t>
            </a:r>
            <a:r>
              <a:rPr lang="ru-RU" dirty="0"/>
              <a:t> і </a:t>
            </a:r>
            <a:r>
              <a:rPr lang="ru-RU" dirty="0" err="1"/>
              <a:t>світовий</a:t>
            </a:r>
            <a:r>
              <a:rPr lang="ru-RU" dirty="0"/>
              <a:t> </a:t>
            </a:r>
            <a:r>
              <a:rPr lang="ru-RU" dirty="0" err="1"/>
              <a:t>видобуток</a:t>
            </a:r>
            <a:r>
              <a:rPr lang="ru-RU" dirty="0"/>
              <a:t> </a:t>
            </a:r>
            <a:r>
              <a:rPr lang="ru-RU" dirty="0" err="1"/>
              <a:t>нафти</a:t>
            </a:r>
            <a:r>
              <a:rPr lang="ru-RU" dirty="0"/>
              <a:t>. До початку 1980-х </a:t>
            </a:r>
            <a:r>
              <a:rPr lang="ru-RU" dirty="0" err="1"/>
              <a:t>років</a:t>
            </a:r>
            <a:r>
              <a:rPr lang="ru-RU" dirty="0"/>
              <a:t>, в </a:t>
            </a:r>
            <a:r>
              <a:rPr lang="ru-RU" dirty="0" err="1"/>
              <a:t>епоху</a:t>
            </a:r>
            <a:r>
              <a:rPr lang="ru-RU" dirty="0"/>
              <a:t> </a:t>
            </a:r>
            <a:r>
              <a:rPr lang="ru-RU" dirty="0" err="1"/>
              <a:t>дешевої</a:t>
            </a:r>
            <a:r>
              <a:rPr lang="ru-RU" dirty="0"/>
              <a:t> </a:t>
            </a:r>
            <a:r>
              <a:rPr lang="ru-RU" dirty="0" err="1"/>
              <a:t>нафти</a:t>
            </a:r>
            <a:r>
              <a:rPr lang="ru-RU" dirty="0"/>
              <a:t>, </a:t>
            </a:r>
            <a:r>
              <a:rPr lang="ru-RU" dirty="0" err="1"/>
              <a:t>це</a:t>
            </a:r>
            <a:r>
              <a:rPr lang="ru-RU" dirty="0"/>
              <a:t> </a:t>
            </a:r>
            <a:r>
              <a:rPr lang="ru-RU" dirty="0" err="1"/>
              <a:t>збільшення</a:t>
            </a:r>
            <a:r>
              <a:rPr lang="ru-RU" dirty="0"/>
              <a:t> </a:t>
            </a:r>
            <a:r>
              <a:rPr lang="ru-RU" dirty="0" err="1"/>
              <a:t>було</a:t>
            </a:r>
            <a:r>
              <a:rPr lang="ru-RU" dirty="0"/>
              <a:t> </a:t>
            </a:r>
            <a:r>
              <a:rPr lang="ru-RU" dirty="0" err="1"/>
              <a:t>поступовим</a:t>
            </a:r>
            <a:r>
              <a:rPr lang="ru-RU" dirty="0"/>
              <a:t>. Але </a:t>
            </a:r>
            <a:r>
              <a:rPr lang="ru-RU" dirty="0" err="1"/>
              <a:t>потім</a:t>
            </a:r>
            <a:r>
              <a:rPr lang="ru-RU" dirty="0"/>
              <a:t> </a:t>
            </a:r>
            <a:r>
              <a:rPr lang="ru-RU" dirty="0" err="1"/>
              <a:t>виявилися</a:t>
            </a:r>
            <a:r>
              <a:rPr lang="ru-RU" dirty="0"/>
              <a:t> </a:t>
            </a:r>
            <a:r>
              <a:rPr lang="ru-RU" dirty="0" err="1"/>
              <a:t>наслідки</a:t>
            </a:r>
            <a:r>
              <a:rPr lang="ru-RU" dirty="0"/>
              <a:t> </a:t>
            </a:r>
            <a:r>
              <a:rPr lang="ru-RU" dirty="0" err="1"/>
              <a:t>енергетичної</a:t>
            </a:r>
            <a:r>
              <a:rPr lang="ru-RU" dirty="0"/>
              <a:t> (</a:t>
            </a:r>
            <a:r>
              <a:rPr lang="ru-RU" dirty="0" err="1"/>
              <a:t>нафтової</a:t>
            </a:r>
            <a:r>
              <a:rPr lang="ru-RU" dirty="0"/>
              <a:t>) </a:t>
            </a:r>
            <a:r>
              <a:rPr lang="ru-RU" dirty="0" err="1"/>
              <a:t>кризи</a:t>
            </a:r>
            <a:r>
              <a:rPr lang="ru-RU" dirty="0"/>
              <a:t>, </a:t>
            </a:r>
            <a:r>
              <a:rPr lang="ru-RU" dirty="0" err="1"/>
              <a:t>що</a:t>
            </a:r>
            <a:r>
              <a:rPr lang="ru-RU" dirty="0"/>
              <a:t> </a:t>
            </a:r>
            <a:r>
              <a:rPr lang="ru-RU" dirty="0" err="1"/>
              <a:t>призвело</a:t>
            </a:r>
            <a:r>
              <a:rPr lang="ru-RU" dirty="0"/>
              <a:t> до </a:t>
            </a:r>
            <a:r>
              <a:rPr lang="ru-RU" dirty="0" err="1"/>
              <a:t>значного</a:t>
            </a:r>
            <a:r>
              <a:rPr lang="ru-RU" dirty="0"/>
              <a:t> </a:t>
            </a:r>
            <a:r>
              <a:rPr lang="ru-RU" dirty="0" err="1"/>
              <a:t>подорожчання</a:t>
            </a:r>
            <a:r>
              <a:rPr lang="ru-RU" dirty="0"/>
              <a:t> </a:t>
            </a:r>
            <a:r>
              <a:rPr lang="ru-RU" dirty="0" err="1"/>
              <a:t>нафти</a:t>
            </a:r>
            <a:r>
              <a:rPr lang="ru-RU" dirty="0"/>
              <a:t> на </a:t>
            </a:r>
            <a:r>
              <a:rPr lang="ru-RU" dirty="0" err="1"/>
              <a:t>світовому</a:t>
            </a:r>
            <a:r>
              <a:rPr lang="ru-RU" dirty="0"/>
              <a:t> ринку. </a:t>
            </a:r>
            <a:r>
              <a:rPr lang="ru-RU" dirty="0" err="1"/>
              <a:t>Ця</a:t>
            </a:r>
            <a:r>
              <a:rPr lang="ru-RU" dirty="0"/>
              <a:t> </a:t>
            </a:r>
            <a:r>
              <a:rPr lang="ru-RU" dirty="0" err="1"/>
              <a:t>обставина</a:t>
            </a:r>
            <a:r>
              <a:rPr lang="ru-RU" dirty="0"/>
              <a:t> </a:t>
            </a:r>
            <a:r>
              <a:rPr lang="ru-RU" dirty="0" err="1"/>
              <a:t>вплинула</a:t>
            </a:r>
            <a:r>
              <a:rPr lang="ru-RU" dirty="0"/>
              <a:t> і на </a:t>
            </a:r>
            <a:r>
              <a:rPr lang="ru-RU" dirty="0" err="1"/>
              <a:t>географію</a:t>
            </a:r>
            <a:r>
              <a:rPr lang="ru-RU" dirty="0"/>
              <a:t> </a:t>
            </a:r>
            <a:r>
              <a:rPr lang="ru-RU" dirty="0" err="1"/>
              <a:t>видобутку</a:t>
            </a:r>
            <a:r>
              <a:rPr lang="ru-RU" dirty="0"/>
              <a:t> </a:t>
            </a:r>
            <a:r>
              <a:rPr lang="ru-RU" dirty="0" err="1"/>
              <a:t>нафти</a:t>
            </a:r>
            <a:r>
              <a:rPr lang="ru-RU" dirty="0"/>
              <a:t>, </a:t>
            </a:r>
            <a:r>
              <a:rPr lang="ru-RU" dirty="0" err="1"/>
              <a:t>зробивши</a:t>
            </a:r>
            <a:r>
              <a:rPr lang="ru-RU" dirty="0"/>
              <a:t> </a:t>
            </a:r>
            <a:r>
              <a:rPr lang="ru-RU" dirty="0" err="1"/>
              <a:t>її</a:t>
            </a:r>
            <a:r>
              <a:rPr lang="ru-RU" dirty="0"/>
              <a:t> нерентабельною в </a:t>
            </a:r>
            <a:r>
              <a:rPr lang="ru-RU" dirty="0" err="1"/>
              <a:t>багатьох</a:t>
            </a:r>
            <a:r>
              <a:rPr lang="ru-RU" dirty="0"/>
              <a:t> </a:t>
            </a:r>
            <a:r>
              <a:rPr lang="ru-RU" dirty="0" err="1"/>
              <a:t>важкодоступних</a:t>
            </a:r>
            <a:r>
              <a:rPr lang="ru-RU" dirty="0"/>
              <a:t> районах з </a:t>
            </a:r>
            <a:r>
              <a:rPr lang="ru-RU" dirty="0" err="1"/>
              <a:t>екстремальними</a:t>
            </a:r>
            <a:r>
              <a:rPr lang="ru-RU" dirty="0"/>
              <a:t> </a:t>
            </a:r>
            <a:r>
              <a:rPr lang="ru-RU" dirty="0" err="1"/>
              <a:t>природними</a:t>
            </a:r>
            <a:r>
              <a:rPr lang="ru-RU" dirty="0"/>
              <a:t> </a:t>
            </a:r>
            <a:r>
              <a:rPr lang="ru-RU" dirty="0" err="1"/>
              <a:t>умовами</a:t>
            </a:r>
            <a:r>
              <a:rPr lang="ru-RU" dirty="0"/>
              <a:t>. </a:t>
            </a:r>
          </a:p>
        </p:txBody>
      </p:sp>
    </p:spTree>
    <p:extLst>
      <p:ext uri="{BB962C8B-B14F-4D97-AF65-F5344CB8AC3E}">
        <p14:creationId xmlns:p14="http://schemas.microsoft.com/office/powerpoint/2010/main" val="2824902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624736"/>
          </a:xfrm>
        </p:spPr>
        <p:txBody>
          <a:bodyPr anchor="ctr"/>
          <a:lstStyle/>
          <a:p>
            <a:pPr marL="0" indent="0" algn="ctr">
              <a:buNone/>
            </a:pPr>
            <a:r>
              <a:rPr lang="ru-RU" dirty="0"/>
              <a:t>На початку 1990-х </a:t>
            </a:r>
            <a:r>
              <a:rPr lang="ru-RU" dirty="0" err="1"/>
              <a:t>років</a:t>
            </a:r>
            <a:r>
              <a:rPr lang="ru-RU" dirty="0"/>
              <a:t> </a:t>
            </a:r>
            <a:r>
              <a:rPr lang="ru-RU" dirty="0" err="1"/>
              <a:t>рівень</a:t>
            </a:r>
            <a:r>
              <a:rPr lang="ru-RU" dirty="0"/>
              <a:t> </a:t>
            </a:r>
            <a:r>
              <a:rPr lang="ru-RU" dirty="0" err="1"/>
              <a:t>світового</a:t>
            </a:r>
            <a:r>
              <a:rPr lang="ru-RU" dirty="0"/>
              <a:t> </a:t>
            </a:r>
            <a:r>
              <a:rPr lang="ru-RU" dirty="0" err="1"/>
              <a:t>видобутку</a:t>
            </a:r>
            <a:r>
              <a:rPr lang="ru-RU" dirty="0"/>
              <a:t> </a:t>
            </a:r>
            <a:r>
              <a:rPr lang="ru-RU" dirty="0" err="1"/>
              <a:t>відносно</a:t>
            </a:r>
            <a:r>
              <a:rPr lang="ru-RU" dirty="0"/>
              <a:t> </a:t>
            </a:r>
            <a:r>
              <a:rPr lang="ru-RU" dirty="0" err="1"/>
              <a:t>стабілізувався</a:t>
            </a:r>
            <a:r>
              <a:rPr lang="ru-RU" dirty="0"/>
              <a:t>. </a:t>
            </a:r>
            <a:r>
              <a:rPr lang="ru-RU" dirty="0" err="1"/>
              <a:t>Це</a:t>
            </a:r>
            <a:r>
              <a:rPr lang="ru-RU" dirty="0"/>
              <a:t> </a:t>
            </a:r>
            <a:r>
              <a:rPr lang="ru-RU" dirty="0" err="1"/>
              <a:t>було</a:t>
            </a:r>
            <a:r>
              <a:rPr lang="ru-RU" dirty="0"/>
              <a:t> </a:t>
            </a:r>
            <a:r>
              <a:rPr lang="ru-RU" dirty="0" err="1"/>
              <a:t>пов'язано</a:t>
            </a:r>
            <a:r>
              <a:rPr lang="ru-RU" dirty="0"/>
              <a:t> не з </a:t>
            </a:r>
            <a:r>
              <a:rPr lang="ru-RU" dirty="0" err="1"/>
              <a:t>обмеженістю</a:t>
            </a:r>
            <a:r>
              <a:rPr lang="ru-RU" dirty="0"/>
              <a:t> </a:t>
            </a:r>
            <a:r>
              <a:rPr lang="ru-RU" dirty="0" err="1"/>
              <a:t>розвіданих</a:t>
            </a:r>
            <a:r>
              <a:rPr lang="ru-RU" dirty="0"/>
              <a:t> </a:t>
            </a:r>
            <a:r>
              <a:rPr lang="ru-RU" dirty="0" err="1"/>
              <a:t>ресурсів</a:t>
            </a:r>
            <a:r>
              <a:rPr lang="ru-RU" dirty="0"/>
              <a:t>, а з </a:t>
            </a:r>
            <a:r>
              <a:rPr lang="ru-RU" dirty="0" err="1"/>
              <a:t>політикою</a:t>
            </a:r>
            <a:r>
              <a:rPr lang="ru-RU" dirty="0"/>
              <a:t> </a:t>
            </a:r>
            <a:r>
              <a:rPr lang="ru-RU" dirty="0" err="1"/>
              <a:t>багатьох</a:t>
            </a:r>
            <a:r>
              <a:rPr lang="ru-RU" dirty="0"/>
              <a:t> </a:t>
            </a:r>
            <a:r>
              <a:rPr lang="ru-RU" dirty="0" err="1"/>
              <a:t>нафтовидобувних</a:t>
            </a:r>
            <a:r>
              <a:rPr lang="ru-RU" dirty="0"/>
              <a:t> </a:t>
            </a:r>
            <a:r>
              <a:rPr lang="ru-RU" dirty="0" err="1"/>
              <a:t>країн</a:t>
            </a:r>
            <a:r>
              <a:rPr lang="ru-RU" dirty="0"/>
              <a:t>, </a:t>
            </a:r>
            <a:r>
              <a:rPr lang="ru-RU" dirty="0" err="1"/>
              <a:t>насамперед</a:t>
            </a:r>
            <a:r>
              <a:rPr lang="ru-RU" dirty="0"/>
              <a:t> </a:t>
            </a:r>
            <a:r>
              <a:rPr lang="ru-RU" dirty="0" err="1"/>
              <a:t>членів</a:t>
            </a:r>
            <a:r>
              <a:rPr lang="ru-RU" dirty="0"/>
              <a:t> ОІІЕК - головного регулятора </a:t>
            </a:r>
            <a:r>
              <a:rPr lang="ru-RU" dirty="0" err="1"/>
              <a:t>цін</a:t>
            </a:r>
            <a:r>
              <a:rPr lang="ru-RU" dirty="0"/>
              <a:t> на </a:t>
            </a:r>
            <a:r>
              <a:rPr lang="ru-RU" dirty="0" err="1"/>
              <a:t>світовому</a:t>
            </a:r>
            <a:r>
              <a:rPr lang="ru-RU" dirty="0"/>
              <a:t> </a:t>
            </a:r>
            <a:r>
              <a:rPr lang="ru-RU" dirty="0" err="1"/>
              <a:t>нафтовому</a:t>
            </a:r>
            <a:r>
              <a:rPr lang="ru-RU" dirty="0"/>
              <a:t> ринку. </a:t>
            </a:r>
            <a:r>
              <a:rPr lang="ru-RU" dirty="0" err="1"/>
              <a:t>Така</a:t>
            </a:r>
            <a:r>
              <a:rPr lang="ru-RU" dirty="0"/>
              <a:t> </a:t>
            </a:r>
            <a:r>
              <a:rPr lang="ru-RU" dirty="0" err="1"/>
              <a:t>політика</a:t>
            </a:r>
            <a:r>
              <a:rPr lang="ru-RU" dirty="0"/>
              <a:t> (в </a:t>
            </a:r>
            <a:r>
              <a:rPr lang="ru-RU" dirty="0" err="1"/>
              <a:t>умовах</a:t>
            </a:r>
            <a:r>
              <a:rPr lang="ru-RU" dirty="0"/>
              <a:t> </a:t>
            </a:r>
            <a:r>
              <a:rPr lang="ru-RU" dirty="0" err="1"/>
              <a:t>падіння</a:t>
            </a:r>
            <a:r>
              <a:rPr lang="ru-RU" dirty="0"/>
              <a:t> </a:t>
            </a:r>
            <a:r>
              <a:rPr lang="ru-RU" dirty="0" err="1"/>
              <a:t>цін</a:t>
            </a:r>
            <a:r>
              <a:rPr lang="ru-RU" dirty="0"/>
              <a:t> на </a:t>
            </a:r>
            <a:r>
              <a:rPr lang="ru-RU" dirty="0" err="1"/>
              <a:t>нафту</a:t>
            </a:r>
            <a:r>
              <a:rPr lang="ru-RU" dirty="0"/>
              <a:t>) </a:t>
            </a:r>
            <a:r>
              <a:rPr lang="ru-RU" dirty="0" err="1"/>
              <a:t>передбачала</a:t>
            </a:r>
            <a:r>
              <a:rPr lang="ru-RU" dirty="0"/>
              <a:t> </a:t>
            </a:r>
            <a:r>
              <a:rPr lang="ru-RU" dirty="0" err="1"/>
              <a:t>введення</a:t>
            </a:r>
            <a:r>
              <a:rPr lang="ru-RU" dirty="0"/>
              <a:t> </a:t>
            </a:r>
            <a:r>
              <a:rPr lang="ru-RU" dirty="0" err="1"/>
              <a:t>нормованих</a:t>
            </a:r>
            <a:r>
              <a:rPr lang="ru-RU" dirty="0"/>
              <a:t> квот на </a:t>
            </a:r>
            <a:r>
              <a:rPr lang="ru-RU" dirty="0" err="1"/>
              <a:t>величини</a:t>
            </a:r>
            <a:r>
              <a:rPr lang="ru-RU" dirty="0"/>
              <a:t> </a:t>
            </a:r>
            <a:r>
              <a:rPr lang="ru-RU" dirty="0" err="1"/>
              <a:t>її</a:t>
            </a:r>
            <a:r>
              <a:rPr lang="ru-RU" dirty="0"/>
              <a:t> </a:t>
            </a:r>
            <a:r>
              <a:rPr lang="ru-RU" dirty="0" err="1"/>
              <a:t>видобутку</a:t>
            </a:r>
            <a:r>
              <a:rPr lang="ru-RU" dirty="0"/>
              <a:t>, </a:t>
            </a:r>
            <a:r>
              <a:rPr lang="ru-RU" dirty="0" err="1"/>
              <a:t>щоб</a:t>
            </a:r>
            <a:r>
              <a:rPr lang="ru-RU" dirty="0"/>
              <a:t> не </a:t>
            </a:r>
            <a:r>
              <a:rPr lang="ru-RU" dirty="0" err="1"/>
              <a:t>дати</a:t>
            </a:r>
            <a:r>
              <a:rPr lang="ru-RU" dirty="0"/>
              <a:t> </a:t>
            </a:r>
            <a:r>
              <a:rPr lang="ru-RU" dirty="0" err="1"/>
              <a:t>цінам</a:t>
            </a:r>
            <a:r>
              <a:rPr lang="ru-RU" dirty="0"/>
              <a:t> упасти </a:t>
            </a:r>
            <a:r>
              <a:rPr lang="ru-RU" dirty="0" err="1"/>
              <a:t>ще</a:t>
            </a:r>
            <a:r>
              <a:rPr lang="ru-RU" dirty="0"/>
              <a:t> </a:t>
            </a:r>
            <a:r>
              <a:rPr lang="ru-RU" dirty="0" err="1"/>
              <a:t>нижче</a:t>
            </a:r>
            <a:r>
              <a:rPr lang="ru-RU" dirty="0"/>
              <a:t>. </a:t>
            </a:r>
            <a:r>
              <a:rPr lang="ru-RU" dirty="0" err="1"/>
              <a:t>Аналогічну</a:t>
            </a:r>
            <a:r>
              <a:rPr lang="ru-RU" dirty="0"/>
              <a:t> </a:t>
            </a:r>
            <a:r>
              <a:rPr lang="ru-RU" dirty="0" err="1"/>
              <a:t>політику</a:t>
            </a:r>
            <a:r>
              <a:rPr lang="ru-RU" dirty="0"/>
              <a:t> </a:t>
            </a:r>
            <a:r>
              <a:rPr lang="ru-RU" dirty="0" err="1"/>
              <a:t>здійснювали</a:t>
            </a:r>
            <a:r>
              <a:rPr lang="ru-RU" dirty="0"/>
              <a:t> і </a:t>
            </a:r>
            <a:r>
              <a:rPr lang="ru-RU" dirty="0" err="1"/>
              <a:t>деякі</a:t>
            </a:r>
            <a:r>
              <a:rPr lang="ru-RU" dirty="0"/>
              <a:t> </a:t>
            </a:r>
            <a:r>
              <a:rPr lang="ru-RU" dirty="0" err="1"/>
              <a:t>країни</a:t>
            </a:r>
            <a:r>
              <a:rPr lang="ru-RU" dirty="0"/>
              <a:t>, </a:t>
            </a:r>
            <a:r>
              <a:rPr lang="ru-RU" dirty="0" err="1"/>
              <a:t>що</a:t>
            </a:r>
            <a:r>
              <a:rPr lang="ru-RU" dirty="0"/>
              <a:t> не входили до складу ОІІЕК. І </a:t>
            </a:r>
            <a:r>
              <a:rPr lang="ru-RU" dirty="0" err="1"/>
              <a:t>тільки</a:t>
            </a:r>
            <a:r>
              <a:rPr lang="ru-RU" dirty="0"/>
              <a:t> </a:t>
            </a:r>
            <a:r>
              <a:rPr lang="ru-RU" dirty="0" err="1"/>
              <a:t>наприкінці</a:t>
            </a:r>
            <a:r>
              <a:rPr lang="ru-RU" dirty="0"/>
              <a:t> 1990-х </a:t>
            </a:r>
            <a:r>
              <a:rPr lang="ru-RU" dirty="0" err="1"/>
              <a:t>років</a:t>
            </a:r>
            <a:r>
              <a:rPr lang="ru-RU" dirty="0"/>
              <a:t> </a:t>
            </a:r>
            <a:r>
              <a:rPr lang="ru-RU" dirty="0" err="1"/>
              <a:t>відбувся</a:t>
            </a:r>
            <a:r>
              <a:rPr lang="ru-RU" dirty="0"/>
              <a:t> </a:t>
            </a:r>
            <a:r>
              <a:rPr lang="ru-RU" dirty="0" err="1"/>
              <a:t>новий</a:t>
            </a:r>
            <a:r>
              <a:rPr lang="ru-RU" dirty="0"/>
              <a:t> </a:t>
            </a:r>
            <a:r>
              <a:rPr lang="ru-RU" dirty="0" err="1"/>
              <a:t>підйом</a:t>
            </a:r>
            <a:r>
              <a:rPr lang="ru-RU" dirty="0"/>
              <a:t> </a:t>
            </a:r>
            <a:r>
              <a:rPr lang="ru-RU" dirty="0" err="1"/>
              <a:t>світового</a:t>
            </a:r>
            <a:r>
              <a:rPr lang="ru-RU" dirty="0"/>
              <a:t> </a:t>
            </a:r>
            <a:r>
              <a:rPr lang="ru-RU" dirty="0" err="1"/>
              <a:t>рівня</a:t>
            </a:r>
            <a:r>
              <a:rPr lang="ru-RU" dirty="0"/>
              <a:t> </a:t>
            </a:r>
            <a:r>
              <a:rPr lang="ru-RU" dirty="0" err="1"/>
              <a:t>видобутку</a:t>
            </a:r>
            <a:r>
              <a:rPr lang="ru-RU" dirty="0"/>
              <a:t> </a:t>
            </a:r>
            <a:r>
              <a:rPr lang="ru-RU" dirty="0" err="1"/>
              <a:t>нафти</a:t>
            </a:r>
            <a:r>
              <a:rPr lang="ru-RU" dirty="0"/>
              <a:t>.</a:t>
            </a:r>
          </a:p>
          <a:p>
            <a:endParaRPr lang="ru-RU" dirty="0"/>
          </a:p>
        </p:txBody>
      </p:sp>
    </p:spTree>
    <p:extLst>
      <p:ext uri="{BB962C8B-B14F-4D97-AF65-F5344CB8AC3E}">
        <p14:creationId xmlns:p14="http://schemas.microsoft.com/office/powerpoint/2010/main" val="3095984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chor="ctr">
            <a:normAutofit/>
          </a:bodyPr>
          <a:lstStyle/>
          <a:p>
            <a:pPr marL="0" indent="0" algn="ctr">
              <a:buNone/>
            </a:pPr>
            <a:r>
              <a:rPr lang="ru-RU" dirty="0" err="1"/>
              <a:t>Розподіл</a:t>
            </a:r>
            <a:r>
              <a:rPr lang="ru-RU" dirty="0"/>
              <a:t> </a:t>
            </a:r>
            <a:r>
              <a:rPr lang="ru-RU" dirty="0" err="1"/>
              <a:t>світового</a:t>
            </a:r>
            <a:r>
              <a:rPr lang="ru-RU" dirty="0"/>
              <a:t> </a:t>
            </a:r>
            <a:r>
              <a:rPr lang="ru-RU" dirty="0" err="1"/>
              <a:t>видобутку</a:t>
            </a:r>
            <a:r>
              <a:rPr lang="ru-RU" dirty="0"/>
              <a:t> </a:t>
            </a:r>
            <a:r>
              <a:rPr lang="ru-RU" dirty="0" err="1"/>
              <a:t>нафти</a:t>
            </a:r>
            <a:r>
              <a:rPr lang="ru-RU" dirty="0"/>
              <a:t> у </a:t>
            </a:r>
            <a:r>
              <a:rPr lang="ru-RU" dirty="0" err="1"/>
              <a:t>другій</a:t>
            </a:r>
            <a:r>
              <a:rPr lang="ru-RU" dirty="0"/>
              <a:t> </a:t>
            </a:r>
            <a:r>
              <a:rPr lang="ru-RU" dirty="0" err="1"/>
              <a:t>половині</a:t>
            </a:r>
            <a:r>
              <a:rPr lang="ru-RU" dirty="0"/>
              <a:t> XX ст. </a:t>
            </a:r>
            <a:r>
              <a:rPr lang="ru-RU" dirty="0" err="1"/>
              <a:t>між</a:t>
            </a:r>
            <a:r>
              <a:rPr lang="ru-RU" dirty="0"/>
              <a:t> </a:t>
            </a:r>
            <a:r>
              <a:rPr lang="ru-RU" dirty="0" err="1"/>
              <a:t>трьома</a:t>
            </a:r>
            <a:r>
              <a:rPr lang="ru-RU" dirty="0"/>
              <a:t> </a:t>
            </a:r>
            <a:r>
              <a:rPr lang="ru-RU" dirty="0" err="1"/>
              <a:t>групами</a:t>
            </a:r>
            <a:r>
              <a:rPr lang="ru-RU" dirty="0"/>
              <a:t> </a:t>
            </a:r>
            <a:r>
              <a:rPr lang="ru-RU" dirty="0" err="1"/>
              <a:t>країн</a:t>
            </a:r>
            <a:r>
              <a:rPr lang="ru-RU" dirty="0"/>
              <a:t> (</a:t>
            </a:r>
            <a:r>
              <a:rPr lang="ru-RU" dirty="0" err="1"/>
              <a:t>соціалістичними</a:t>
            </a:r>
            <a:r>
              <a:rPr lang="ru-RU" dirty="0"/>
              <a:t>, </a:t>
            </a:r>
            <a:r>
              <a:rPr lang="ru-RU" dirty="0" err="1"/>
              <a:t>високорозвиненими</a:t>
            </a:r>
            <a:r>
              <a:rPr lang="ru-RU" dirty="0"/>
              <a:t> і </a:t>
            </a:r>
            <a:r>
              <a:rPr lang="ru-RU" dirty="0" err="1"/>
              <a:t>тими</a:t>
            </a:r>
            <a:r>
              <a:rPr lang="ru-RU" dirty="0"/>
              <a:t>, </a:t>
            </a:r>
            <a:r>
              <a:rPr lang="ru-RU" dirty="0" err="1"/>
              <a:t>що</a:t>
            </a:r>
            <a:r>
              <a:rPr lang="ru-RU" dirty="0"/>
              <a:t> </a:t>
            </a:r>
            <a:r>
              <a:rPr lang="ru-RU" dirty="0" err="1"/>
              <a:t>розвиваються</a:t>
            </a:r>
            <a:r>
              <a:rPr lang="ru-RU" dirty="0"/>
              <a:t>) </a:t>
            </a:r>
            <a:r>
              <a:rPr lang="ru-RU" dirty="0" err="1"/>
              <a:t>істотно</a:t>
            </a:r>
            <a:r>
              <a:rPr lang="ru-RU" dirty="0"/>
              <a:t> </a:t>
            </a:r>
            <a:r>
              <a:rPr lang="ru-RU" dirty="0" err="1"/>
              <a:t>змінився</a:t>
            </a:r>
            <a:r>
              <a:rPr lang="ru-RU" dirty="0"/>
              <a:t>. </a:t>
            </a:r>
            <a:r>
              <a:rPr lang="ru-RU" dirty="0" err="1"/>
              <a:t>Спочатку</a:t>
            </a:r>
            <a:r>
              <a:rPr lang="ru-RU" dirty="0"/>
              <a:t> </a:t>
            </a:r>
            <a:r>
              <a:rPr lang="ru-RU" dirty="0" err="1"/>
              <a:t>правильніше</a:t>
            </a:r>
            <a:r>
              <a:rPr lang="ru-RU" dirty="0"/>
              <a:t> </a:t>
            </a:r>
            <a:r>
              <a:rPr lang="ru-RU" dirty="0" err="1"/>
              <a:t>було</a:t>
            </a:r>
            <a:r>
              <a:rPr lang="ru-RU" dirty="0"/>
              <a:t> б </a:t>
            </a:r>
            <a:r>
              <a:rPr lang="ru-RU" dirty="0" err="1"/>
              <a:t>говорити</a:t>
            </a:r>
            <a:r>
              <a:rPr lang="ru-RU" dirty="0"/>
              <a:t> не про три, а про </a:t>
            </a:r>
            <a:r>
              <a:rPr lang="ru-RU" dirty="0" err="1"/>
              <a:t>дві</a:t>
            </a:r>
            <a:r>
              <a:rPr lang="ru-RU" dirty="0"/>
              <a:t> </a:t>
            </a:r>
            <a:r>
              <a:rPr lang="ru-RU" dirty="0" err="1"/>
              <a:t>групи</a:t>
            </a:r>
            <a:r>
              <a:rPr lang="ru-RU" dirty="0"/>
              <a:t> </a:t>
            </a:r>
            <a:r>
              <a:rPr lang="ru-RU" dirty="0" err="1"/>
              <a:t>країн</a:t>
            </a:r>
            <a:r>
              <a:rPr lang="ru-RU" dirty="0"/>
              <a:t> - </a:t>
            </a:r>
            <a:r>
              <a:rPr lang="ru-RU" dirty="0" err="1"/>
              <a:t>капіталістичні</a:t>
            </a:r>
            <a:r>
              <a:rPr lang="ru-RU" dirty="0"/>
              <a:t> і </a:t>
            </a:r>
            <a:r>
              <a:rPr lang="ru-RU" dirty="0" err="1"/>
              <a:t>соціалістичні</a:t>
            </a:r>
            <a:r>
              <a:rPr lang="ru-RU" dirty="0"/>
              <a:t>, </a:t>
            </a:r>
            <a:r>
              <a:rPr lang="ru-RU" dirty="0" err="1"/>
              <a:t>оскільки</a:t>
            </a:r>
            <a:r>
              <a:rPr lang="ru-RU" dirty="0"/>
              <a:t> </a:t>
            </a:r>
            <a:r>
              <a:rPr lang="ru-RU" dirty="0" err="1"/>
              <a:t>майже</a:t>
            </a:r>
            <a:r>
              <a:rPr lang="ru-RU" dirty="0"/>
              <a:t> весь </a:t>
            </a:r>
            <a:r>
              <a:rPr lang="ru-RU" dirty="0" err="1"/>
              <a:t>процес</a:t>
            </a:r>
            <a:r>
              <a:rPr lang="ru-RU" dirty="0"/>
              <a:t> </a:t>
            </a:r>
            <a:r>
              <a:rPr lang="ru-RU" dirty="0" err="1"/>
              <a:t>видобутку</a:t>
            </a:r>
            <a:r>
              <a:rPr lang="ru-RU" dirty="0"/>
              <a:t> </a:t>
            </a:r>
            <a:r>
              <a:rPr lang="ru-RU" dirty="0" err="1"/>
              <a:t>нафти</a:t>
            </a:r>
            <a:r>
              <a:rPr lang="ru-RU" dirty="0"/>
              <a:t> у </a:t>
            </a:r>
            <a:r>
              <a:rPr lang="ru-RU" dirty="0" err="1"/>
              <a:t>країнах</a:t>
            </a:r>
            <a:r>
              <a:rPr lang="ru-RU" dirty="0"/>
              <a:t> Заходу і в </a:t>
            </a:r>
            <a:r>
              <a:rPr lang="ru-RU" dirty="0" err="1"/>
              <a:t>країнах</a:t>
            </a:r>
            <a:r>
              <a:rPr lang="ru-RU" dirty="0"/>
              <a:t>, </a:t>
            </a:r>
            <a:r>
              <a:rPr lang="ru-RU" dirty="0" err="1"/>
              <a:t>що</a:t>
            </a:r>
            <a:r>
              <a:rPr lang="ru-RU" dirty="0"/>
              <a:t> </a:t>
            </a:r>
            <a:r>
              <a:rPr lang="ru-RU" dirty="0" err="1"/>
              <a:t>розвиваються</a:t>
            </a:r>
            <a:r>
              <a:rPr lang="ru-RU" dirty="0"/>
              <a:t>, </a:t>
            </a:r>
            <a:r>
              <a:rPr lang="ru-RU" dirty="0" err="1"/>
              <a:t>фактично</a:t>
            </a:r>
            <a:r>
              <a:rPr lang="ru-RU" dirty="0"/>
              <a:t> </a:t>
            </a:r>
            <a:r>
              <a:rPr lang="ru-RU" dirty="0" err="1"/>
              <a:t>перебував</a:t>
            </a:r>
            <a:r>
              <a:rPr lang="ru-RU" dirty="0"/>
              <a:t> </a:t>
            </a:r>
            <a:r>
              <a:rPr lang="ru-RU" dirty="0" err="1"/>
              <a:t>під</a:t>
            </a:r>
            <a:r>
              <a:rPr lang="ru-RU" dirty="0"/>
              <a:t> контролем </a:t>
            </a:r>
            <a:r>
              <a:rPr lang="ru-RU" dirty="0" err="1"/>
              <a:t>утвореного</a:t>
            </a:r>
            <a:r>
              <a:rPr lang="ru-RU" dirty="0"/>
              <a:t> </a:t>
            </a:r>
            <a:r>
              <a:rPr lang="ru-RU" dirty="0" err="1"/>
              <a:t>ще</a:t>
            </a:r>
            <a:r>
              <a:rPr lang="ru-RU" dirty="0"/>
              <a:t> в 20-30-ті роки XX ст. </a:t>
            </a:r>
            <a:r>
              <a:rPr lang="ru-RU" dirty="0" err="1"/>
              <a:t>Міжнародного</a:t>
            </a:r>
            <a:r>
              <a:rPr lang="ru-RU" dirty="0"/>
              <a:t> </a:t>
            </a:r>
            <a:r>
              <a:rPr lang="ru-RU" dirty="0" err="1"/>
              <a:t>нафтового</a:t>
            </a:r>
            <a:r>
              <a:rPr lang="ru-RU" dirty="0"/>
              <a:t> картелю (МНК), до </a:t>
            </a:r>
            <a:r>
              <a:rPr lang="ru-RU" dirty="0" err="1"/>
              <a:t>якого</a:t>
            </a:r>
            <a:r>
              <a:rPr lang="ru-RU" dirty="0"/>
              <a:t> належали </a:t>
            </a:r>
            <a:r>
              <a:rPr lang="ru-RU" dirty="0" err="1"/>
              <a:t>сім</a:t>
            </a:r>
            <a:r>
              <a:rPr lang="ru-RU" dirty="0"/>
              <a:t> </a:t>
            </a:r>
            <a:r>
              <a:rPr lang="ru-RU" dirty="0" err="1"/>
              <a:t>найбільших</a:t>
            </a:r>
            <a:r>
              <a:rPr lang="ru-RU" dirty="0"/>
              <a:t> </a:t>
            </a:r>
            <a:r>
              <a:rPr lang="ru-RU" dirty="0" err="1"/>
              <a:t>нафтових</a:t>
            </a:r>
            <a:r>
              <a:rPr lang="ru-RU" dirty="0"/>
              <a:t> </a:t>
            </a:r>
            <a:r>
              <a:rPr lang="ru-RU" dirty="0" err="1"/>
              <a:t>компаній</a:t>
            </a:r>
            <a:r>
              <a:rPr lang="ru-RU" dirty="0"/>
              <a:t> ("</a:t>
            </a:r>
            <a:r>
              <a:rPr lang="ru-RU" dirty="0" err="1"/>
              <a:t>Сім</a:t>
            </a:r>
            <a:r>
              <a:rPr lang="ru-RU" dirty="0"/>
              <a:t> сестер") на </a:t>
            </a:r>
            <a:r>
              <a:rPr lang="ru-RU" dirty="0" err="1"/>
              <a:t>чолі</a:t>
            </a:r>
            <a:r>
              <a:rPr lang="ru-RU" dirty="0"/>
              <a:t> з </a:t>
            </a:r>
            <a:r>
              <a:rPr lang="ru-RU" dirty="0" err="1"/>
              <a:t>американською</a:t>
            </a:r>
            <a:r>
              <a:rPr lang="ru-RU" dirty="0"/>
              <a:t> "</a:t>
            </a:r>
            <a:r>
              <a:rPr lang="ru-RU" dirty="0" err="1"/>
              <a:t>Стандард</a:t>
            </a:r>
            <a:r>
              <a:rPr lang="ru-RU" dirty="0"/>
              <a:t> </a:t>
            </a:r>
            <a:r>
              <a:rPr lang="ru-RU" dirty="0" err="1"/>
              <a:t>ойл</a:t>
            </a:r>
            <a:r>
              <a:rPr lang="ru-RU" dirty="0"/>
              <a:t>". </a:t>
            </a:r>
          </a:p>
        </p:txBody>
      </p:sp>
    </p:spTree>
    <p:extLst>
      <p:ext uri="{BB962C8B-B14F-4D97-AF65-F5344CB8AC3E}">
        <p14:creationId xmlns:p14="http://schemas.microsoft.com/office/powerpoint/2010/main" val="4255016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chor="ctr">
            <a:normAutofit/>
          </a:bodyPr>
          <a:lstStyle/>
          <a:p>
            <a:pPr marL="0" indent="0" algn="ctr">
              <a:buNone/>
            </a:pPr>
            <a:r>
              <a:rPr lang="ru-RU" dirty="0"/>
              <a:t>На початку </a:t>
            </a:r>
            <a:r>
              <a:rPr lang="ru-RU" dirty="0" err="1"/>
              <a:t>утворення</a:t>
            </a:r>
            <a:r>
              <a:rPr lang="ru-RU" dirty="0"/>
              <a:t> ОПЕК "</a:t>
            </a:r>
            <a:r>
              <a:rPr lang="ru-RU" dirty="0" err="1"/>
              <a:t>Сім</a:t>
            </a:r>
            <a:r>
              <a:rPr lang="ru-RU" dirty="0"/>
              <a:t> сестер" </a:t>
            </a:r>
            <a:r>
              <a:rPr lang="ru-RU" dirty="0" err="1"/>
              <a:t>продовжували</a:t>
            </a:r>
            <a:r>
              <a:rPr lang="ru-RU" dirty="0"/>
              <a:t> </a:t>
            </a:r>
            <a:r>
              <a:rPr lang="ru-RU" dirty="0" err="1"/>
              <a:t>контролювати</a:t>
            </a:r>
            <a:r>
              <a:rPr lang="ru-RU" dirty="0"/>
              <a:t> не </a:t>
            </a:r>
            <a:r>
              <a:rPr lang="ru-RU" dirty="0" err="1"/>
              <a:t>менш</a:t>
            </a:r>
            <a:r>
              <a:rPr lang="ru-RU" dirty="0"/>
              <a:t> 2/3 </a:t>
            </a:r>
            <a:r>
              <a:rPr lang="ru-RU" dirty="0" err="1"/>
              <a:t>видобутку</a:t>
            </a:r>
            <a:r>
              <a:rPr lang="ru-RU" dirty="0"/>
              <a:t> </a:t>
            </a:r>
            <a:r>
              <a:rPr lang="ru-RU" dirty="0" err="1"/>
              <a:t>нафти</a:t>
            </a:r>
            <a:r>
              <a:rPr lang="ru-RU" dirty="0"/>
              <a:t> </a:t>
            </a:r>
            <a:r>
              <a:rPr lang="ru-RU" dirty="0" err="1"/>
              <a:t>країн</a:t>
            </a:r>
            <a:r>
              <a:rPr lang="ru-RU" dirty="0"/>
              <a:t>, </a:t>
            </a:r>
            <a:r>
              <a:rPr lang="ru-RU" dirty="0" err="1"/>
              <a:t>що</a:t>
            </a:r>
            <a:r>
              <a:rPr lang="ru-RU" dirty="0"/>
              <a:t> </a:t>
            </a:r>
            <a:r>
              <a:rPr lang="ru-RU" dirty="0" err="1"/>
              <a:t>розвиваються</a:t>
            </a:r>
            <a:r>
              <a:rPr lang="ru-RU" dirty="0"/>
              <a:t>. Але </a:t>
            </a:r>
            <a:r>
              <a:rPr lang="ru-RU" dirty="0" err="1"/>
              <a:t>після</a:t>
            </a:r>
            <a:r>
              <a:rPr lang="ru-RU" dirty="0"/>
              <a:t> </a:t>
            </a:r>
            <a:r>
              <a:rPr lang="ru-RU" dirty="0" err="1"/>
              <a:t>кризи</a:t>
            </a:r>
            <a:r>
              <a:rPr lang="ru-RU" dirty="0"/>
              <a:t> </a:t>
            </a:r>
            <a:r>
              <a:rPr lang="ru-RU" dirty="0" err="1"/>
              <a:t>середини</a:t>
            </a:r>
            <a:r>
              <a:rPr lang="ru-RU" dirty="0"/>
              <a:t> 1970-х </a:t>
            </a:r>
            <a:r>
              <a:rPr lang="ru-RU" dirty="0" err="1"/>
              <a:t>років</a:t>
            </a:r>
            <a:r>
              <a:rPr lang="ru-RU" dirty="0"/>
              <a:t>, </a:t>
            </a:r>
            <a:r>
              <a:rPr lang="ru-RU" dirty="0" err="1"/>
              <a:t>націоналізації</a:t>
            </a:r>
            <a:r>
              <a:rPr lang="ru-RU" dirty="0"/>
              <a:t> </a:t>
            </a:r>
            <a:r>
              <a:rPr lang="ru-RU" dirty="0" err="1"/>
              <a:t>країнами</a:t>
            </a:r>
            <a:r>
              <a:rPr lang="ru-RU" dirty="0"/>
              <a:t> </a:t>
            </a:r>
            <a:r>
              <a:rPr lang="ru-RU" dirty="0" err="1"/>
              <a:t>своїх</a:t>
            </a:r>
            <a:r>
              <a:rPr lang="ru-RU" dirty="0"/>
              <a:t> </a:t>
            </a:r>
            <a:r>
              <a:rPr lang="ru-RU" dirty="0" err="1"/>
              <a:t>нафтових</a:t>
            </a:r>
            <a:r>
              <a:rPr lang="ru-RU" dirty="0"/>
              <a:t> </a:t>
            </a:r>
            <a:r>
              <a:rPr lang="ru-RU" dirty="0" err="1"/>
              <a:t>ресурсів</a:t>
            </a:r>
            <a:r>
              <a:rPr lang="ru-RU" dirty="0"/>
              <a:t> та </a:t>
            </a:r>
            <a:r>
              <a:rPr lang="ru-RU" dirty="0" err="1"/>
              <a:t>створення</a:t>
            </a:r>
            <a:r>
              <a:rPr lang="ru-RU" dirty="0"/>
              <a:t> </a:t>
            </a:r>
            <a:r>
              <a:rPr lang="ru-RU" dirty="0" err="1"/>
              <a:t>власних</a:t>
            </a:r>
            <a:r>
              <a:rPr lang="ru-RU" dirty="0"/>
              <a:t> </a:t>
            </a:r>
            <a:r>
              <a:rPr lang="ru-RU" dirty="0" err="1"/>
              <a:t>державних</a:t>
            </a:r>
            <a:r>
              <a:rPr lang="ru-RU" dirty="0"/>
              <a:t> </a:t>
            </a:r>
            <a:r>
              <a:rPr lang="ru-RU" dirty="0" err="1"/>
              <a:t>нафтових</a:t>
            </a:r>
            <a:r>
              <a:rPr lang="ru-RU" dirty="0"/>
              <a:t> </a:t>
            </a:r>
            <a:r>
              <a:rPr lang="ru-RU" dirty="0" err="1"/>
              <a:t>компаній</a:t>
            </a:r>
            <a:r>
              <a:rPr lang="ru-RU" dirty="0"/>
              <a:t> МНК </a:t>
            </a:r>
            <a:r>
              <a:rPr lang="ru-RU" dirty="0" err="1"/>
              <a:t>втратив</a:t>
            </a:r>
            <a:r>
              <a:rPr lang="ru-RU" dirty="0"/>
              <a:t> </a:t>
            </a:r>
            <a:r>
              <a:rPr lang="ru-RU" dirty="0" err="1"/>
              <a:t>свої</a:t>
            </a:r>
            <a:r>
              <a:rPr lang="ru-RU" dirty="0"/>
              <a:t> </a:t>
            </a:r>
            <a:r>
              <a:rPr lang="ru-RU" dirty="0" err="1"/>
              <a:t>позиції</a:t>
            </a:r>
            <a:r>
              <a:rPr lang="ru-RU" dirty="0"/>
              <a:t> на </a:t>
            </a:r>
            <a:r>
              <a:rPr lang="ru-RU" dirty="0" err="1"/>
              <a:t>користь</a:t>
            </a:r>
            <a:r>
              <a:rPr lang="ru-RU" dirty="0"/>
              <a:t> </a:t>
            </a:r>
            <a:r>
              <a:rPr lang="ru-RU" dirty="0" err="1"/>
              <a:t>країн</a:t>
            </a:r>
            <a:r>
              <a:rPr lang="ru-RU" dirty="0"/>
              <a:t> ОПЕК. І </a:t>
            </a:r>
            <a:r>
              <a:rPr lang="ru-RU" dirty="0" err="1"/>
              <a:t>це</a:t>
            </a:r>
            <a:r>
              <a:rPr lang="ru-RU" dirty="0"/>
              <a:t> не дивно, </a:t>
            </a:r>
            <a:r>
              <a:rPr lang="ru-RU" dirty="0" err="1"/>
              <a:t>оскільки</a:t>
            </a:r>
            <a:r>
              <a:rPr lang="ru-RU" dirty="0"/>
              <a:t> </a:t>
            </a:r>
            <a:r>
              <a:rPr lang="ru-RU" dirty="0" err="1"/>
              <a:t>саме</a:t>
            </a:r>
            <a:r>
              <a:rPr lang="ru-RU" dirty="0"/>
              <a:t> 11 </a:t>
            </a:r>
            <a:r>
              <a:rPr lang="ru-RU" dirty="0" err="1"/>
              <a:t>країн</a:t>
            </a:r>
            <a:r>
              <a:rPr lang="ru-RU" dirty="0"/>
              <a:t> ОПЕК </a:t>
            </a:r>
            <a:r>
              <a:rPr lang="ru-RU" dirty="0" err="1"/>
              <a:t>нині</a:t>
            </a:r>
            <a:r>
              <a:rPr lang="ru-RU" dirty="0"/>
              <a:t> </a:t>
            </a:r>
            <a:r>
              <a:rPr lang="ru-RU" dirty="0" err="1"/>
              <a:t>контролюють</a:t>
            </a:r>
            <a:r>
              <a:rPr lang="ru-RU" dirty="0"/>
              <a:t> </a:t>
            </a:r>
            <a:r>
              <a:rPr lang="ru-RU" dirty="0" err="1"/>
              <a:t>близько</a:t>
            </a:r>
            <a:r>
              <a:rPr lang="ru-RU" dirty="0"/>
              <a:t> 40 % </a:t>
            </a:r>
            <a:r>
              <a:rPr lang="ru-RU" dirty="0" err="1"/>
              <a:t>видобутку</a:t>
            </a:r>
            <a:r>
              <a:rPr lang="ru-RU" dirty="0"/>
              <a:t> </a:t>
            </a:r>
            <a:r>
              <a:rPr lang="ru-RU" dirty="0" err="1"/>
              <a:t>нафти</a:t>
            </a:r>
            <a:r>
              <a:rPr lang="ru-RU" dirty="0"/>
              <a:t>. </a:t>
            </a:r>
          </a:p>
        </p:txBody>
      </p:sp>
    </p:spTree>
    <p:extLst>
      <p:ext uri="{BB962C8B-B14F-4D97-AF65-F5344CB8AC3E}">
        <p14:creationId xmlns:p14="http://schemas.microsoft.com/office/powerpoint/2010/main" val="3094126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552728"/>
          </a:xfrm>
        </p:spPr>
        <p:txBody>
          <a:bodyPr anchor="ctr"/>
          <a:lstStyle/>
          <a:p>
            <a:pPr marL="0" indent="0" algn="ctr">
              <a:buNone/>
            </a:pPr>
            <a:r>
              <a:rPr lang="ru-RU" dirty="0" err="1"/>
              <a:t>Якщо</a:t>
            </a:r>
            <a:r>
              <a:rPr lang="ru-RU" dirty="0"/>
              <a:t> </a:t>
            </a:r>
            <a:r>
              <a:rPr lang="ru-RU" dirty="0" err="1"/>
              <a:t>йдеться</a:t>
            </a:r>
            <a:r>
              <a:rPr lang="ru-RU" dirty="0"/>
              <a:t> про </a:t>
            </a:r>
            <a:r>
              <a:rPr lang="ru-RU" dirty="0" err="1"/>
              <a:t>всі</a:t>
            </a:r>
            <a:r>
              <a:rPr lang="ru-RU" dirty="0"/>
              <a:t> </a:t>
            </a:r>
            <a:r>
              <a:rPr lang="ru-RU" dirty="0" err="1"/>
              <a:t>країни</a:t>
            </a:r>
            <a:r>
              <a:rPr lang="ru-RU" dirty="0"/>
              <a:t>, </a:t>
            </a:r>
            <a:r>
              <a:rPr lang="ru-RU" dirty="0" err="1"/>
              <a:t>що</a:t>
            </a:r>
            <a:r>
              <a:rPr lang="ru-RU" dirty="0"/>
              <a:t> </a:t>
            </a:r>
            <a:r>
              <a:rPr lang="ru-RU" dirty="0" err="1"/>
              <a:t>розвиваються</a:t>
            </a:r>
            <a:r>
              <a:rPr lang="ru-RU" dirty="0"/>
              <a:t>, то </a:t>
            </a:r>
            <a:r>
              <a:rPr lang="ru-RU" dirty="0" err="1"/>
              <a:t>наприкінці</a:t>
            </a:r>
            <a:r>
              <a:rPr lang="ru-RU" dirty="0"/>
              <a:t> 1990-х </a:t>
            </a:r>
            <a:r>
              <a:rPr lang="ru-RU" dirty="0" err="1"/>
              <a:t>років</a:t>
            </a:r>
            <a:r>
              <a:rPr lang="ru-RU" dirty="0"/>
              <a:t> </a:t>
            </a:r>
            <a:r>
              <a:rPr lang="ru-RU" dirty="0" err="1"/>
              <a:t>їх</a:t>
            </a:r>
            <a:r>
              <a:rPr lang="ru-RU" dirty="0"/>
              <a:t> </a:t>
            </a:r>
            <a:r>
              <a:rPr lang="ru-RU" dirty="0" err="1"/>
              <a:t>частка</a:t>
            </a:r>
            <a:r>
              <a:rPr lang="ru-RU" dirty="0"/>
              <a:t> у </a:t>
            </a:r>
            <a:r>
              <a:rPr lang="ru-RU" dirty="0" err="1"/>
              <a:t>світовому</a:t>
            </a:r>
            <a:r>
              <a:rPr lang="ru-RU" dirty="0"/>
              <a:t> </a:t>
            </a:r>
            <a:r>
              <a:rPr lang="ru-RU" dirty="0" err="1"/>
              <a:t>видобутку</a:t>
            </a:r>
            <a:r>
              <a:rPr lang="ru-RU" dirty="0"/>
              <a:t> </a:t>
            </a:r>
            <a:r>
              <a:rPr lang="ru-RU" dirty="0" err="1"/>
              <a:t>нафти</a:t>
            </a:r>
            <a:r>
              <a:rPr lang="ru-RU" dirty="0"/>
              <a:t> становила 60 %, </a:t>
            </a:r>
            <a:r>
              <a:rPr lang="ru-RU" dirty="0" err="1"/>
              <a:t>тоді</a:t>
            </a:r>
            <a:r>
              <a:rPr lang="ru-RU" dirty="0"/>
              <a:t> як </a:t>
            </a:r>
            <a:r>
              <a:rPr lang="ru-RU" dirty="0" err="1"/>
              <a:t>частка</a:t>
            </a:r>
            <a:r>
              <a:rPr lang="ru-RU" dirty="0"/>
              <a:t> </a:t>
            </a:r>
            <a:r>
              <a:rPr lang="ru-RU" dirty="0" err="1"/>
              <a:t>країн</a:t>
            </a:r>
            <a:r>
              <a:rPr lang="ru-RU" dirty="0"/>
              <a:t> Заходу - 24 %. </a:t>
            </a:r>
            <a:r>
              <a:rPr lang="ru-RU" dirty="0" err="1"/>
              <a:t>Частка</a:t>
            </a:r>
            <a:r>
              <a:rPr lang="ru-RU" dirty="0"/>
              <a:t> </a:t>
            </a:r>
            <a:r>
              <a:rPr lang="ru-RU" dirty="0" err="1"/>
              <a:t>постсоціалістичних</a:t>
            </a:r>
            <a:r>
              <a:rPr lang="ru-RU" dirty="0"/>
              <a:t> і </a:t>
            </a:r>
            <a:r>
              <a:rPr lang="ru-RU" dirty="0" err="1"/>
              <a:t>соціалістичних</a:t>
            </a:r>
            <a:r>
              <a:rPr lang="ru-RU" dirty="0"/>
              <a:t> </a:t>
            </a:r>
            <a:r>
              <a:rPr lang="ru-RU" dirty="0" err="1"/>
              <a:t>країн</a:t>
            </a:r>
            <a:r>
              <a:rPr lang="ru-RU" dirty="0"/>
              <a:t> </a:t>
            </a:r>
            <a:r>
              <a:rPr lang="ru-RU" dirty="0" err="1"/>
              <a:t>зменшилася</a:t>
            </a:r>
            <a:r>
              <a:rPr lang="ru-RU" dirty="0"/>
              <a:t> до 16 %, </a:t>
            </a:r>
            <a:r>
              <a:rPr lang="ru-RU" dirty="0" err="1"/>
              <a:t>що</a:t>
            </a:r>
            <a:r>
              <a:rPr lang="ru-RU" dirty="0"/>
              <a:t> </a:t>
            </a:r>
            <a:r>
              <a:rPr lang="ru-RU" dirty="0" err="1"/>
              <a:t>зумовлено</a:t>
            </a:r>
            <a:r>
              <a:rPr lang="ru-RU" dirty="0"/>
              <a:t> </a:t>
            </a:r>
            <a:r>
              <a:rPr lang="ru-RU" dirty="0" err="1"/>
              <a:t>падінням</a:t>
            </a:r>
            <a:r>
              <a:rPr lang="ru-RU" dirty="0"/>
              <a:t> </a:t>
            </a:r>
            <a:r>
              <a:rPr lang="ru-RU" dirty="0" err="1"/>
              <a:t>видобутку</a:t>
            </a:r>
            <a:r>
              <a:rPr lang="ru-RU" dirty="0"/>
              <a:t> </a:t>
            </a:r>
            <a:r>
              <a:rPr lang="ru-RU" dirty="0" err="1"/>
              <a:t>нафти</a:t>
            </a:r>
            <a:r>
              <a:rPr lang="ru-RU" dirty="0"/>
              <a:t> в </a:t>
            </a:r>
            <a:r>
              <a:rPr lang="ru-RU" dirty="0" err="1"/>
              <a:t>більшості</a:t>
            </a:r>
            <a:r>
              <a:rPr lang="ru-RU" dirty="0"/>
              <a:t> </a:t>
            </a:r>
            <a:r>
              <a:rPr lang="ru-RU" dirty="0" err="1"/>
              <a:t>країн</a:t>
            </a:r>
            <a:r>
              <a:rPr lang="ru-RU" dirty="0"/>
              <a:t>, </a:t>
            </a:r>
            <a:r>
              <a:rPr lang="ru-RU" dirty="0" err="1"/>
              <a:t>що</a:t>
            </a:r>
            <a:r>
              <a:rPr lang="ru-RU" dirty="0"/>
              <a:t> </a:t>
            </a:r>
            <a:r>
              <a:rPr lang="ru-RU" dirty="0" err="1"/>
              <a:t>раніше</a:t>
            </a:r>
            <a:r>
              <a:rPr lang="ru-RU" dirty="0"/>
              <a:t> входили до складу СРСР; до початку 1990-х </a:t>
            </a:r>
            <a:r>
              <a:rPr lang="ru-RU" dirty="0" err="1"/>
              <a:t>років</a:t>
            </a:r>
            <a:r>
              <a:rPr lang="ru-RU" dirty="0"/>
              <a:t> </a:t>
            </a:r>
            <a:r>
              <a:rPr lang="ru-RU" dirty="0" err="1"/>
              <a:t>ця</a:t>
            </a:r>
            <a:r>
              <a:rPr lang="ru-RU" dirty="0"/>
              <a:t> </a:t>
            </a:r>
            <a:r>
              <a:rPr lang="ru-RU" dirty="0" err="1"/>
              <a:t>частка</a:t>
            </a:r>
            <a:r>
              <a:rPr lang="ru-RU" dirty="0"/>
              <a:t> </a:t>
            </a:r>
            <a:r>
              <a:rPr lang="ru-RU" dirty="0" err="1"/>
              <a:t>була</a:t>
            </a:r>
            <a:r>
              <a:rPr lang="ru-RU" dirty="0"/>
              <a:t> </a:t>
            </a:r>
            <a:r>
              <a:rPr lang="ru-RU" dirty="0" err="1"/>
              <a:t>більшою</a:t>
            </a:r>
            <a:r>
              <a:rPr lang="ru-RU" dirty="0"/>
              <a:t>.</a:t>
            </a:r>
          </a:p>
          <a:p>
            <a:pPr marL="0" indent="0">
              <a:buNone/>
            </a:pPr>
            <a:endParaRPr lang="ru-RU" dirty="0"/>
          </a:p>
        </p:txBody>
      </p:sp>
    </p:spTree>
    <p:extLst>
      <p:ext uri="{BB962C8B-B14F-4D97-AF65-F5344CB8AC3E}">
        <p14:creationId xmlns:p14="http://schemas.microsoft.com/office/powerpoint/2010/main" val="25774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856984" cy="6480720"/>
          </a:xfrm>
        </p:spPr>
        <p:txBody>
          <a:bodyPr anchor="ctr"/>
          <a:lstStyle/>
          <a:p>
            <a:pPr marL="0" indent="0" algn="ctr">
              <a:buNone/>
            </a:pPr>
            <a:r>
              <a:rPr lang="ru-RU" dirty="0"/>
              <a:t>У </a:t>
            </a:r>
            <a:r>
              <a:rPr lang="ru-RU" dirty="0" err="1"/>
              <a:t>Західній</a:t>
            </a:r>
            <a:r>
              <a:rPr lang="ru-RU" dirty="0"/>
              <a:t> </a:t>
            </a:r>
            <a:r>
              <a:rPr lang="ru-RU" dirty="0" err="1"/>
              <a:t>Європі</a:t>
            </a:r>
            <a:r>
              <a:rPr lang="ru-RU" dirty="0"/>
              <a:t> </a:t>
            </a:r>
            <a:r>
              <a:rPr lang="ru-RU" dirty="0" err="1"/>
              <a:t>стрибок</a:t>
            </a:r>
            <a:r>
              <a:rPr lang="ru-RU" dirty="0"/>
              <a:t> </a:t>
            </a:r>
            <a:r>
              <a:rPr lang="ru-RU" dirty="0" err="1"/>
              <a:t>нафтовидобутку</a:t>
            </a:r>
            <a:r>
              <a:rPr lang="ru-RU" dirty="0"/>
              <a:t> припадав </a:t>
            </a:r>
            <a:r>
              <a:rPr lang="ru-RU" dirty="0" err="1"/>
              <a:t>також</a:t>
            </a:r>
            <a:r>
              <a:rPr lang="ru-RU" dirty="0"/>
              <a:t> на 1970-1980-ті роки, </a:t>
            </a:r>
            <a:r>
              <a:rPr lang="ru-RU" dirty="0" err="1"/>
              <a:t>що</a:t>
            </a:r>
            <a:r>
              <a:rPr lang="ru-RU" dirty="0"/>
              <a:t> </a:t>
            </a:r>
            <a:r>
              <a:rPr lang="ru-RU" dirty="0" err="1"/>
              <a:t>зумовлено</a:t>
            </a:r>
            <a:r>
              <a:rPr lang="ru-RU" dirty="0"/>
              <a:t> </a:t>
            </a:r>
            <a:r>
              <a:rPr lang="ru-RU" dirty="0" err="1"/>
              <a:t>введенням</a:t>
            </a:r>
            <a:r>
              <a:rPr lang="ru-RU" dirty="0"/>
              <a:t> в </a:t>
            </a:r>
            <a:r>
              <a:rPr lang="ru-RU" dirty="0" err="1"/>
              <a:t>експлуатацію</a:t>
            </a:r>
            <a:r>
              <a:rPr lang="ru-RU" dirty="0"/>
              <a:t> </a:t>
            </a:r>
            <a:r>
              <a:rPr lang="ru-RU" dirty="0" err="1"/>
              <a:t>Північноморського</a:t>
            </a:r>
            <a:r>
              <a:rPr lang="ru-RU" dirty="0"/>
              <a:t> </a:t>
            </a:r>
            <a:r>
              <a:rPr lang="ru-RU" dirty="0" err="1"/>
              <a:t>басейну</a:t>
            </a:r>
            <a:r>
              <a:rPr lang="ru-RU" dirty="0"/>
              <a:t>. В </a:t>
            </a:r>
            <a:r>
              <a:rPr lang="ru-RU" dirty="0" err="1"/>
              <a:t>Азії</a:t>
            </a:r>
            <a:r>
              <a:rPr lang="ru-RU" dirty="0"/>
              <a:t>, </a:t>
            </a:r>
            <a:r>
              <a:rPr lang="ru-RU" dirty="0" err="1"/>
              <a:t>принаймні</a:t>
            </a:r>
            <a:r>
              <a:rPr lang="ru-RU" dirty="0"/>
              <a:t> до початку 1990-х </a:t>
            </a:r>
            <a:r>
              <a:rPr lang="ru-RU" dirty="0" err="1"/>
              <a:t>років</a:t>
            </a:r>
            <a:r>
              <a:rPr lang="ru-RU" dirty="0"/>
              <a:t>, </a:t>
            </a:r>
            <a:r>
              <a:rPr lang="ru-RU" dirty="0" err="1"/>
              <a:t>спостерігалося</a:t>
            </a:r>
            <a:r>
              <a:rPr lang="ru-RU" dirty="0"/>
              <a:t> </a:t>
            </a:r>
            <a:r>
              <a:rPr lang="ru-RU" dirty="0" err="1"/>
              <a:t>поступове</a:t>
            </a:r>
            <a:r>
              <a:rPr lang="ru-RU" dirty="0"/>
              <a:t> </a:t>
            </a:r>
            <a:r>
              <a:rPr lang="ru-RU" dirty="0" err="1"/>
              <a:t>зростання</a:t>
            </a:r>
            <a:r>
              <a:rPr lang="ru-RU" dirty="0"/>
              <a:t> </a:t>
            </a:r>
            <a:r>
              <a:rPr lang="ru-RU" dirty="0" err="1"/>
              <a:t>видобутку</a:t>
            </a:r>
            <a:r>
              <a:rPr lang="ru-RU" dirty="0"/>
              <a:t>, </a:t>
            </a:r>
            <a:r>
              <a:rPr lang="ru-RU" dirty="0" err="1"/>
              <a:t>пов'язане</a:t>
            </a:r>
            <a:r>
              <a:rPr lang="ru-RU" dirty="0"/>
              <a:t> з </a:t>
            </a:r>
            <a:r>
              <a:rPr lang="ru-RU" dirty="0" err="1"/>
              <a:t>освоєнням</a:t>
            </a:r>
            <a:r>
              <a:rPr lang="ru-RU" dirty="0"/>
              <a:t> </a:t>
            </a:r>
            <a:r>
              <a:rPr lang="ru-RU" dirty="0" err="1"/>
              <a:t>найбагатших</a:t>
            </a:r>
            <a:r>
              <a:rPr lang="ru-RU" dirty="0"/>
              <a:t> </a:t>
            </a:r>
            <a:r>
              <a:rPr lang="ru-RU" dirty="0" err="1"/>
              <a:t>родовищ</a:t>
            </a:r>
            <a:r>
              <a:rPr lang="ru-RU" dirty="0"/>
              <a:t> </a:t>
            </a:r>
            <a:r>
              <a:rPr lang="ru-RU" dirty="0" err="1"/>
              <a:t>зони</a:t>
            </a:r>
            <a:r>
              <a:rPr lang="ru-RU" dirty="0"/>
              <a:t> </a:t>
            </a:r>
            <a:r>
              <a:rPr lang="ru-RU" dirty="0" err="1"/>
              <a:t>Перської</a:t>
            </a:r>
            <a:r>
              <a:rPr lang="ru-RU" dirty="0"/>
              <a:t> затоки, а </a:t>
            </a:r>
            <a:r>
              <a:rPr lang="ru-RU" dirty="0" err="1"/>
              <a:t>також</a:t>
            </a:r>
            <a:r>
              <a:rPr lang="ru-RU" dirty="0"/>
              <a:t> </a:t>
            </a:r>
            <a:r>
              <a:rPr lang="ru-RU" dirty="0" err="1"/>
              <a:t>Індонезії</a:t>
            </a:r>
            <a:r>
              <a:rPr lang="ru-RU" dirty="0"/>
              <a:t> (з 1960-х </a:t>
            </a:r>
            <a:r>
              <a:rPr lang="ru-RU" dirty="0" err="1"/>
              <a:t>років</a:t>
            </a:r>
            <a:r>
              <a:rPr lang="ru-RU" dirty="0"/>
              <a:t>) і Китаю (з 1970-х </a:t>
            </a:r>
            <a:r>
              <a:rPr lang="ru-RU" dirty="0" err="1"/>
              <a:t>років</a:t>
            </a:r>
            <a:r>
              <a:rPr lang="ru-RU" dirty="0"/>
              <a:t>). У 1990-х роках </a:t>
            </a:r>
            <a:r>
              <a:rPr lang="ru-RU" dirty="0" err="1"/>
              <a:t>видобуток</a:t>
            </a:r>
            <a:r>
              <a:rPr lang="ru-RU" dirty="0"/>
              <a:t> </a:t>
            </a:r>
            <a:r>
              <a:rPr lang="ru-RU" dirty="0" err="1"/>
              <a:t>знову</a:t>
            </a:r>
            <a:r>
              <a:rPr lang="ru-RU" dirty="0"/>
              <a:t> </a:t>
            </a:r>
            <a:r>
              <a:rPr lang="ru-RU" dirty="0" err="1"/>
              <a:t>збільшився</a:t>
            </a:r>
            <a:r>
              <a:rPr lang="ru-RU" dirty="0"/>
              <a:t>. </a:t>
            </a:r>
          </a:p>
        </p:txBody>
      </p:sp>
    </p:spTree>
    <p:extLst>
      <p:ext uri="{BB962C8B-B14F-4D97-AF65-F5344CB8AC3E}">
        <p14:creationId xmlns:p14="http://schemas.microsoft.com/office/powerpoint/2010/main" val="9335253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chor="ctr"/>
          <a:lstStyle/>
          <a:p>
            <a:pPr marL="0" indent="0" algn="ctr">
              <a:buNone/>
            </a:pPr>
            <a:r>
              <a:rPr lang="ru-RU" dirty="0"/>
              <a:t>В </a:t>
            </a:r>
            <a:r>
              <a:rPr lang="ru-RU" dirty="0" err="1"/>
              <a:t>Африці</a:t>
            </a:r>
            <a:r>
              <a:rPr lang="ru-RU" dirty="0"/>
              <a:t> перелом </a:t>
            </a:r>
            <a:r>
              <a:rPr lang="ru-RU" dirty="0" err="1"/>
              <a:t>відбувся</a:t>
            </a:r>
            <a:r>
              <a:rPr lang="ru-RU" dirty="0"/>
              <a:t> у 1960-х роках, коли почали </a:t>
            </a:r>
            <a:r>
              <a:rPr lang="ru-RU" dirty="0" err="1"/>
              <a:t>розробляти</a:t>
            </a:r>
            <a:r>
              <a:rPr lang="ru-RU" dirty="0"/>
              <a:t> </a:t>
            </a:r>
            <a:r>
              <a:rPr lang="ru-RU" dirty="0" err="1"/>
              <a:t>нафтові</a:t>
            </a:r>
            <a:r>
              <a:rPr lang="ru-RU" dirty="0"/>
              <a:t> </a:t>
            </a:r>
            <a:r>
              <a:rPr lang="ru-RU" dirty="0" err="1"/>
              <a:t>ресурси</a:t>
            </a:r>
            <a:r>
              <a:rPr lang="ru-RU" dirty="0"/>
              <a:t> </a:t>
            </a:r>
            <a:r>
              <a:rPr lang="ru-RU" dirty="0" err="1"/>
              <a:t>Лівії</a:t>
            </a:r>
            <a:r>
              <a:rPr lang="ru-RU" dirty="0"/>
              <a:t> та </a:t>
            </a:r>
            <a:r>
              <a:rPr lang="ru-RU" dirty="0" err="1"/>
              <a:t>Нігерії</a:t>
            </a:r>
            <a:r>
              <a:rPr lang="ru-RU" dirty="0"/>
              <a:t> і </a:t>
            </a:r>
            <a:r>
              <a:rPr lang="ru-RU" dirty="0" err="1"/>
              <a:t>виріс</a:t>
            </a:r>
            <a:r>
              <a:rPr lang="ru-RU" dirty="0"/>
              <a:t> </a:t>
            </a:r>
            <a:r>
              <a:rPr lang="ru-RU" dirty="0" err="1"/>
              <a:t>видобуток</a:t>
            </a:r>
            <a:r>
              <a:rPr lang="ru-RU" dirty="0"/>
              <a:t> в </a:t>
            </a:r>
            <a:r>
              <a:rPr lang="ru-RU" dirty="0" err="1"/>
              <a:t>Алжирі</a:t>
            </a:r>
            <a:r>
              <a:rPr lang="ru-RU" dirty="0"/>
              <a:t> й </a:t>
            </a:r>
            <a:r>
              <a:rPr lang="ru-RU" dirty="0" err="1"/>
              <a:t>Єгипті</a:t>
            </a:r>
            <a:r>
              <a:rPr lang="ru-RU" dirty="0"/>
              <a:t>. У </a:t>
            </a:r>
            <a:r>
              <a:rPr lang="ru-RU" dirty="0" err="1"/>
              <a:t>Північній</a:t>
            </a:r>
            <a:r>
              <a:rPr lang="ru-RU" dirty="0"/>
              <a:t> </a:t>
            </a:r>
            <a:r>
              <a:rPr lang="ru-RU" dirty="0" err="1"/>
              <a:t>Америці</a:t>
            </a:r>
            <a:r>
              <a:rPr lang="ru-RU" dirty="0"/>
              <a:t> </a:t>
            </a:r>
            <a:r>
              <a:rPr lang="ru-RU" dirty="0" err="1"/>
              <a:t>видобуток</a:t>
            </a:r>
            <a:r>
              <a:rPr lang="ru-RU" dirty="0"/>
              <a:t> </a:t>
            </a:r>
            <a:r>
              <a:rPr lang="ru-RU" dirty="0" err="1"/>
              <a:t>зростав</a:t>
            </a:r>
            <a:r>
              <a:rPr lang="ru-RU" dirty="0"/>
              <a:t> до початку 1970-х </a:t>
            </a:r>
            <a:r>
              <a:rPr lang="ru-RU" dirty="0" err="1"/>
              <a:t>років</a:t>
            </a:r>
            <a:r>
              <a:rPr lang="ru-RU" dirty="0"/>
              <a:t>, </a:t>
            </a:r>
            <a:r>
              <a:rPr lang="ru-RU" dirty="0" err="1"/>
              <a:t>потім</a:t>
            </a:r>
            <a:r>
              <a:rPr lang="ru-RU" dirty="0"/>
              <a:t> </a:t>
            </a:r>
            <a:r>
              <a:rPr lang="ru-RU" dirty="0" err="1"/>
              <a:t>його</a:t>
            </a:r>
            <a:r>
              <a:rPr lang="ru-RU" dirty="0"/>
              <a:t> </a:t>
            </a:r>
            <a:r>
              <a:rPr lang="ru-RU" dirty="0" err="1"/>
              <a:t>рівень</a:t>
            </a:r>
            <a:r>
              <a:rPr lang="ru-RU" dirty="0"/>
              <a:t> </a:t>
            </a:r>
            <a:r>
              <a:rPr lang="ru-RU" dirty="0" err="1"/>
              <a:t>стабілізувався</a:t>
            </a:r>
            <a:r>
              <a:rPr lang="ru-RU" dirty="0"/>
              <a:t>, а в 1990-ті роки почав </a:t>
            </a:r>
            <a:r>
              <a:rPr lang="ru-RU" dirty="0" err="1"/>
              <a:t>знижуватися</a:t>
            </a:r>
            <a:r>
              <a:rPr lang="ru-RU" dirty="0"/>
              <a:t>. У </a:t>
            </a:r>
            <a:r>
              <a:rPr lang="ru-RU" dirty="0" err="1"/>
              <a:t>Латинській</a:t>
            </a:r>
            <a:r>
              <a:rPr lang="ru-RU" dirty="0"/>
              <a:t> </a:t>
            </a:r>
            <a:r>
              <a:rPr lang="ru-RU" dirty="0" err="1"/>
              <a:t>Америці</a:t>
            </a:r>
            <a:r>
              <a:rPr lang="ru-RU" dirty="0"/>
              <a:t> </a:t>
            </a:r>
            <a:r>
              <a:rPr lang="ru-RU" dirty="0" err="1"/>
              <a:t>збільшення</a:t>
            </a:r>
            <a:r>
              <a:rPr lang="ru-RU" dirty="0"/>
              <a:t> </a:t>
            </a:r>
            <a:r>
              <a:rPr lang="ru-RU" dirty="0" err="1"/>
              <a:t>видобутку</a:t>
            </a:r>
            <a:r>
              <a:rPr lang="ru-RU" dirty="0"/>
              <a:t> </a:t>
            </a:r>
            <a:r>
              <a:rPr lang="ru-RU" dirty="0" err="1"/>
              <a:t>було</a:t>
            </a:r>
            <a:r>
              <a:rPr lang="ru-RU" dirty="0"/>
              <a:t> </a:t>
            </a:r>
            <a:r>
              <a:rPr lang="ru-RU" dirty="0" err="1"/>
              <a:t>рівномірнішим</a:t>
            </a:r>
            <a:r>
              <a:rPr lang="ru-RU" dirty="0"/>
              <a:t>, </a:t>
            </a:r>
            <a:r>
              <a:rPr lang="ru-RU" dirty="0" err="1"/>
              <a:t>причому</a:t>
            </a:r>
            <a:r>
              <a:rPr lang="ru-RU" dirty="0"/>
              <a:t> до числа великих </a:t>
            </a:r>
            <a:r>
              <a:rPr lang="ru-RU" dirty="0" err="1"/>
              <a:t>нафтовидобувних</a:t>
            </a:r>
            <a:r>
              <a:rPr lang="ru-RU" dirty="0"/>
              <a:t> </a:t>
            </a:r>
            <a:r>
              <a:rPr lang="ru-RU" dirty="0" err="1"/>
              <a:t>країн</a:t>
            </a:r>
            <a:r>
              <a:rPr lang="ru-RU" dirty="0"/>
              <a:t>, </a:t>
            </a:r>
            <a:r>
              <a:rPr lang="ru-RU" dirty="0" err="1"/>
              <a:t>поряд</a:t>
            </a:r>
            <a:r>
              <a:rPr lang="ru-RU" dirty="0"/>
              <a:t> </a:t>
            </a:r>
            <a:r>
              <a:rPr lang="ru-RU" dirty="0" err="1"/>
              <a:t>із</a:t>
            </a:r>
            <a:r>
              <a:rPr lang="ru-RU" dirty="0"/>
              <a:t> </a:t>
            </a:r>
            <a:r>
              <a:rPr lang="ru-RU" dirty="0" err="1"/>
              <a:t>Венесуелою</a:t>
            </a:r>
            <a:r>
              <a:rPr lang="ru-RU" dirty="0"/>
              <a:t>, </a:t>
            </a:r>
            <a:r>
              <a:rPr lang="ru-RU" dirty="0" err="1"/>
              <a:t>увійшла</a:t>
            </a:r>
            <a:r>
              <a:rPr lang="ru-RU" dirty="0"/>
              <a:t> Мексика. </a:t>
            </a:r>
            <a:r>
              <a:rPr lang="ru-RU" dirty="0" err="1"/>
              <a:t>Видобуток</a:t>
            </a:r>
            <a:r>
              <a:rPr lang="ru-RU" dirty="0"/>
              <a:t> </a:t>
            </a:r>
            <a:r>
              <a:rPr lang="ru-RU" dirty="0" err="1"/>
              <a:t>нафти</a:t>
            </a:r>
            <a:r>
              <a:rPr lang="ru-RU" dirty="0"/>
              <a:t> в </a:t>
            </a:r>
            <a:r>
              <a:rPr lang="ru-RU" dirty="0" err="1"/>
              <a:t>Австралії</a:t>
            </a:r>
            <a:r>
              <a:rPr lang="ru-RU" dirty="0"/>
              <a:t> почав </a:t>
            </a:r>
            <a:r>
              <a:rPr lang="ru-RU" dirty="0" err="1"/>
              <a:t>зростати</a:t>
            </a:r>
            <a:r>
              <a:rPr lang="ru-RU" dirty="0"/>
              <a:t> </a:t>
            </a:r>
            <a:r>
              <a:rPr lang="ru-RU" dirty="0" err="1"/>
              <a:t>тільки</a:t>
            </a:r>
            <a:r>
              <a:rPr lang="ru-RU" dirty="0"/>
              <a:t> в 1980-ті роки.</a:t>
            </a:r>
          </a:p>
          <a:p>
            <a:pPr marL="0" indent="0">
              <a:buNone/>
            </a:pPr>
            <a:endParaRPr lang="ru-RU" dirty="0"/>
          </a:p>
        </p:txBody>
      </p:sp>
    </p:spTree>
    <p:extLst>
      <p:ext uri="{BB962C8B-B14F-4D97-AF65-F5344CB8AC3E}">
        <p14:creationId xmlns:p14="http://schemas.microsoft.com/office/powerpoint/2010/main" val="181600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28795" y="1448781"/>
            <a:ext cx="6286411" cy="3960439"/>
          </a:xfrm>
        </p:spPr>
      </p:pic>
    </p:spTree>
    <p:extLst>
      <p:ext uri="{BB962C8B-B14F-4D97-AF65-F5344CB8AC3E}">
        <p14:creationId xmlns:p14="http://schemas.microsoft.com/office/powerpoint/2010/main" val="327802944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chor="ctr"/>
          <a:lstStyle/>
          <a:p>
            <a:pPr marL="0" indent="0" algn="ctr">
              <a:buNone/>
            </a:pPr>
            <a:r>
              <a:rPr lang="ru-RU" dirty="0" err="1"/>
              <a:t>Відповідно</a:t>
            </a:r>
            <a:r>
              <a:rPr lang="ru-RU" dirty="0"/>
              <a:t> </a:t>
            </a:r>
            <a:r>
              <a:rPr lang="ru-RU" dirty="0" err="1"/>
              <a:t>змінювалася</a:t>
            </a:r>
            <a:r>
              <a:rPr lang="ru-RU" dirty="0"/>
              <a:t> і </a:t>
            </a:r>
            <a:r>
              <a:rPr lang="ru-RU" dirty="0" err="1"/>
              <a:t>частка</a:t>
            </a:r>
            <a:r>
              <a:rPr lang="ru-RU" dirty="0"/>
              <a:t> великих </a:t>
            </a:r>
            <a:r>
              <a:rPr lang="ru-RU" dirty="0" err="1"/>
              <a:t>регіонів</a:t>
            </a:r>
            <a:r>
              <a:rPr lang="ru-RU" dirty="0"/>
              <a:t> у </a:t>
            </a:r>
            <a:r>
              <a:rPr lang="ru-RU" dirty="0" err="1"/>
              <a:t>світовому</a:t>
            </a:r>
            <a:r>
              <a:rPr lang="ru-RU" dirty="0"/>
              <a:t> </a:t>
            </a:r>
            <a:r>
              <a:rPr lang="ru-RU" dirty="0" err="1"/>
              <a:t>видобутку</a:t>
            </a:r>
            <a:r>
              <a:rPr lang="ru-RU" dirty="0"/>
              <a:t> </a:t>
            </a:r>
            <a:r>
              <a:rPr lang="ru-RU" dirty="0" err="1"/>
              <a:t>нафти</a:t>
            </a:r>
            <a:r>
              <a:rPr lang="ru-RU" dirty="0"/>
              <a:t>. </a:t>
            </a:r>
            <a:r>
              <a:rPr lang="ru-RU" dirty="0" err="1"/>
              <a:t>Ще</a:t>
            </a:r>
            <a:r>
              <a:rPr lang="ru-RU" dirty="0"/>
              <a:t> у 1950 р. </a:t>
            </a:r>
            <a:r>
              <a:rPr lang="ru-RU" dirty="0" err="1"/>
              <a:t>більше</a:t>
            </a:r>
            <a:r>
              <a:rPr lang="ru-RU" dirty="0"/>
              <a:t> 1/2 </a:t>
            </a:r>
            <a:r>
              <a:rPr lang="ru-RU" dirty="0" err="1"/>
              <a:t>видобутку</a:t>
            </a:r>
            <a:r>
              <a:rPr lang="ru-RU" dirty="0"/>
              <a:t> припадало на </a:t>
            </a:r>
            <a:r>
              <a:rPr lang="ru-RU" dirty="0" err="1"/>
              <a:t>Північну</a:t>
            </a:r>
            <a:r>
              <a:rPr lang="ru-RU" dirty="0"/>
              <a:t> Америку, за </a:t>
            </a:r>
            <a:r>
              <a:rPr lang="ru-RU" dirty="0" err="1"/>
              <a:t>якою</a:t>
            </a:r>
            <a:r>
              <a:rPr lang="ru-RU" dirty="0"/>
              <a:t> з великим </a:t>
            </a:r>
            <a:r>
              <a:rPr lang="ru-RU" dirty="0" err="1"/>
              <a:t>відривом</a:t>
            </a:r>
            <a:r>
              <a:rPr lang="ru-RU" dirty="0"/>
              <a:t> </a:t>
            </a:r>
            <a:r>
              <a:rPr lang="ru-RU" dirty="0" err="1"/>
              <a:t>йшли</a:t>
            </a:r>
            <a:r>
              <a:rPr lang="ru-RU" dirty="0"/>
              <a:t> </a:t>
            </a:r>
            <a:r>
              <a:rPr lang="ru-RU" dirty="0" err="1"/>
              <a:t>Західна</a:t>
            </a:r>
            <a:r>
              <a:rPr lang="ru-RU" dirty="0"/>
              <a:t> </a:t>
            </a:r>
            <a:r>
              <a:rPr lang="ru-RU" dirty="0" err="1"/>
              <a:t>Європа</a:t>
            </a:r>
            <a:r>
              <a:rPr lang="ru-RU" dirty="0"/>
              <a:t>, </a:t>
            </a:r>
            <a:r>
              <a:rPr lang="ru-RU" dirty="0" err="1"/>
              <a:t>Латинська</a:t>
            </a:r>
            <a:r>
              <a:rPr lang="ru-RU" dirty="0"/>
              <a:t> Америка, СРСР. У 1970 р. перше </a:t>
            </a:r>
            <a:r>
              <a:rPr lang="ru-RU" dirty="0" err="1"/>
              <a:t>місце</a:t>
            </a:r>
            <a:r>
              <a:rPr lang="ru-RU" dirty="0"/>
              <a:t> </a:t>
            </a:r>
            <a:r>
              <a:rPr lang="ru-RU" dirty="0" err="1"/>
              <a:t>посіла</a:t>
            </a:r>
            <a:r>
              <a:rPr lang="ru-RU" dirty="0"/>
              <a:t> </a:t>
            </a:r>
            <a:r>
              <a:rPr lang="ru-RU" dirty="0" err="1"/>
              <a:t>вже</a:t>
            </a:r>
            <a:r>
              <a:rPr lang="ru-RU" dirty="0"/>
              <a:t> </a:t>
            </a:r>
            <a:r>
              <a:rPr lang="ru-RU" dirty="0" err="1"/>
              <a:t>Азія</a:t>
            </a:r>
            <a:r>
              <a:rPr lang="ru-RU" dirty="0"/>
              <a:t>, друге - </a:t>
            </a:r>
            <a:r>
              <a:rPr lang="ru-RU" dirty="0" err="1"/>
              <a:t>Північна</a:t>
            </a:r>
            <a:r>
              <a:rPr lang="ru-RU" dirty="0"/>
              <a:t> Америка, </a:t>
            </a:r>
            <a:r>
              <a:rPr lang="ru-RU" dirty="0" err="1"/>
              <a:t>третє</a:t>
            </a:r>
            <a:r>
              <a:rPr lang="ru-RU" dirty="0"/>
              <a:t> - СРСР, </a:t>
            </a:r>
            <a:r>
              <a:rPr lang="ru-RU" dirty="0" err="1"/>
              <a:t>четверте</a:t>
            </a:r>
            <a:r>
              <a:rPr lang="ru-RU" dirty="0"/>
              <a:t> - Африка, </a:t>
            </a:r>
            <a:r>
              <a:rPr lang="ru-RU" dirty="0" err="1"/>
              <a:t>п'яте</a:t>
            </a:r>
            <a:r>
              <a:rPr lang="ru-RU" dirty="0"/>
              <a:t> - </a:t>
            </a:r>
            <a:r>
              <a:rPr lang="ru-RU" dirty="0" err="1"/>
              <a:t>Латинська</a:t>
            </a:r>
            <a:r>
              <a:rPr lang="ru-RU" dirty="0"/>
              <a:t> Америка. Рейтинг великих </a:t>
            </a:r>
            <a:r>
              <a:rPr lang="ru-RU" dirty="0" err="1"/>
              <a:t>регіонів</a:t>
            </a:r>
            <a:r>
              <a:rPr lang="ru-RU" dirty="0"/>
              <a:t>, станом на 2009 p., </a:t>
            </a:r>
            <a:r>
              <a:rPr lang="ru-RU" dirty="0" err="1"/>
              <a:t>підготовлений</a:t>
            </a:r>
            <a:r>
              <a:rPr lang="ru-RU" dirty="0"/>
              <a:t> ООН, </a:t>
            </a:r>
            <a:r>
              <a:rPr lang="ru-RU" dirty="0" err="1"/>
              <a:t>свідчить</a:t>
            </a:r>
            <a:r>
              <a:rPr lang="ru-RU" dirty="0"/>
              <a:t>, </a:t>
            </a:r>
            <a:r>
              <a:rPr lang="ru-RU" dirty="0" err="1"/>
              <a:t>що</a:t>
            </a:r>
            <a:r>
              <a:rPr lang="ru-RU" dirty="0"/>
              <a:t> </a:t>
            </a:r>
            <a:r>
              <a:rPr lang="ru-RU" dirty="0" err="1"/>
              <a:t>лідерство</a:t>
            </a:r>
            <a:r>
              <a:rPr lang="ru-RU" dirty="0"/>
              <a:t>, як і </a:t>
            </a:r>
            <a:r>
              <a:rPr lang="ru-RU" dirty="0" err="1"/>
              <a:t>раніше</a:t>
            </a:r>
            <a:r>
              <a:rPr lang="ru-RU" dirty="0"/>
              <a:t>, </a:t>
            </a:r>
            <a:r>
              <a:rPr lang="ru-RU" dirty="0" err="1"/>
              <a:t>утримує</a:t>
            </a:r>
            <a:r>
              <a:rPr lang="ru-RU" dirty="0"/>
              <a:t> </a:t>
            </a:r>
            <a:r>
              <a:rPr lang="ru-RU" dirty="0" err="1"/>
              <a:t>Азія</a:t>
            </a:r>
            <a:r>
              <a:rPr lang="ru-RU" dirty="0"/>
              <a:t> - </a:t>
            </a:r>
            <a:r>
              <a:rPr lang="ru-RU" dirty="0" err="1"/>
              <a:t>насамперед</a:t>
            </a:r>
            <a:r>
              <a:rPr lang="ru-RU" dirty="0"/>
              <a:t> </a:t>
            </a:r>
            <a:r>
              <a:rPr lang="ru-RU" dirty="0" err="1"/>
              <a:t>завдяки</a:t>
            </a:r>
            <a:r>
              <a:rPr lang="ru-RU" dirty="0"/>
              <a:t> </a:t>
            </a:r>
            <a:r>
              <a:rPr lang="ru-RU" dirty="0" err="1"/>
              <a:t>нафті</a:t>
            </a:r>
            <a:r>
              <a:rPr lang="ru-RU" dirty="0"/>
              <a:t> з </a:t>
            </a:r>
            <a:r>
              <a:rPr lang="ru-RU" dirty="0" err="1"/>
              <a:t>Перської</a:t>
            </a:r>
            <a:r>
              <a:rPr lang="ru-RU" dirty="0"/>
              <a:t> затоки. </a:t>
            </a:r>
            <a:r>
              <a:rPr lang="ru-RU" dirty="0" err="1"/>
              <a:t>Після</a:t>
            </a:r>
            <a:r>
              <a:rPr lang="ru-RU" dirty="0"/>
              <a:t> </a:t>
            </a:r>
            <a:r>
              <a:rPr lang="ru-RU" dirty="0" err="1"/>
              <a:t>неї</a:t>
            </a:r>
            <a:r>
              <a:rPr lang="ru-RU" dirty="0"/>
              <a:t> </a:t>
            </a:r>
            <a:r>
              <a:rPr lang="ru-RU" dirty="0" err="1"/>
              <a:t>позиції</a:t>
            </a:r>
            <a:r>
              <a:rPr lang="ru-RU" dirty="0"/>
              <a:t> </a:t>
            </a:r>
            <a:r>
              <a:rPr lang="ru-RU" dirty="0" err="1"/>
              <a:t>займають</a:t>
            </a:r>
            <a:r>
              <a:rPr lang="ru-RU" dirty="0"/>
              <a:t> </a:t>
            </a:r>
            <a:r>
              <a:rPr lang="ru-RU" dirty="0" err="1"/>
              <a:t>Латинська</a:t>
            </a:r>
            <a:r>
              <a:rPr lang="ru-RU" dirty="0"/>
              <a:t> Америка, </a:t>
            </a:r>
            <a:r>
              <a:rPr lang="ru-RU" dirty="0" err="1"/>
              <a:t>Північна</a:t>
            </a:r>
            <a:r>
              <a:rPr lang="ru-RU" dirty="0"/>
              <a:t> Америка, Африка, СНД, </a:t>
            </a:r>
            <a:r>
              <a:rPr lang="ru-RU" dirty="0" err="1"/>
              <a:t>Західна</a:t>
            </a:r>
            <a:r>
              <a:rPr lang="ru-RU" dirty="0"/>
              <a:t> </a:t>
            </a:r>
            <a:r>
              <a:rPr lang="ru-RU" dirty="0" err="1"/>
              <a:t>Європа</a:t>
            </a:r>
            <a:r>
              <a:rPr lang="ru-RU" dirty="0"/>
              <a:t> та </a:t>
            </a:r>
            <a:r>
              <a:rPr lang="ru-RU" dirty="0" err="1"/>
              <a:t>Австралія</a:t>
            </a:r>
            <a:r>
              <a:rPr lang="ru-RU" dirty="0"/>
              <a:t>.</a:t>
            </a:r>
          </a:p>
          <a:p>
            <a:pPr marL="0" indent="0">
              <a:buNone/>
            </a:pPr>
            <a:endParaRPr lang="ru-RU" dirty="0"/>
          </a:p>
        </p:txBody>
      </p:sp>
    </p:spTree>
    <p:extLst>
      <p:ext uri="{BB962C8B-B14F-4D97-AF65-F5344CB8AC3E}">
        <p14:creationId xmlns:p14="http://schemas.microsoft.com/office/powerpoint/2010/main" val="924807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552728"/>
          </a:xfrm>
        </p:spPr>
        <p:txBody>
          <a:bodyPr anchor="ctr"/>
          <a:lstStyle/>
          <a:p>
            <a:pPr marL="0" indent="0" algn="ctr">
              <a:buNone/>
            </a:pPr>
            <a:r>
              <a:rPr lang="ru-RU" dirty="0" err="1"/>
              <a:t>Наприкінці</a:t>
            </a:r>
            <a:r>
              <a:rPr lang="ru-RU" dirty="0"/>
              <a:t> 1990-х </a:t>
            </a:r>
            <a:r>
              <a:rPr lang="ru-RU" dirty="0" err="1"/>
              <a:t>років</a:t>
            </a:r>
            <a:r>
              <a:rPr lang="ru-RU" dirty="0"/>
              <a:t> у </a:t>
            </a:r>
            <a:r>
              <a:rPr lang="ru-RU" dirty="0" err="1"/>
              <a:t>світі</a:t>
            </a:r>
            <a:r>
              <a:rPr lang="ru-RU" dirty="0"/>
              <a:t> </a:t>
            </a:r>
            <a:r>
              <a:rPr lang="ru-RU" dirty="0" err="1"/>
              <a:t>нараховувалося</a:t>
            </a:r>
            <a:r>
              <a:rPr lang="ru-RU" dirty="0"/>
              <a:t> </a:t>
            </a:r>
            <a:r>
              <a:rPr lang="ru-RU" dirty="0" err="1"/>
              <a:t>приблизно</a:t>
            </a:r>
            <a:r>
              <a:rPr lang="ru-RU" dirty="0"/>
              <a:t> 700 </a:t>
            </a:r>
            <a:r>
              <a:rPr lang="ru-RU" dirty="0" err="1"/>
              <a:t>нафтопереробних</a:t>
            </a:r>
            <a:r>
              <a:rPr lang="ru-RU" dirty="0"/>
              <a:t> </a:t>
            </a:r>
            <a:r>
              <a:rPr lang="ru-RU" dirty="0" err="1"/>
              <a:t>заводів</a:t>
            </a:r>
            <a:r>
              <a:rPr lang="ru-RU" dirty="0"/>
              <a:t> (НПЗ) </a:t>
            </a:r>
            <a:r>
              <a:rPr lang="ru-RU" dirty="0" err="1"/>
              <a:t>загальною</a:t>
            </a:r>
            <a:r>
              <a:rPr lang="ru-RU" dirty="0"/>
              <a:t> </a:t>
            </a:r>
            <a:r>
              <a:rPr lang="ru-RU" dirty="0" err="1"/>
              <a:t>потужністю</a:t>
            </a:r>
            <a:r>
              <a:rPr lang="ru-RU" dirty="0"/>
              <a:t> з </a:t>
            </a:r>
            <a:r>
              <a:rPr lang="ru-RU" dirty="0" err="1"/>
              <a:t>первинної</a:t>
            </a:r>
            <a:r>
              <a:rPr lang="ru-RU" dirty="0"/>
              <a:t> </a:t>
            </a:r>
            <a:r>
              <a:rPr lang="ru-RU" dirty="0" err="1"/>
              <a:t>переробки</a:t>
            </a:r>
            <a:r>
              <a:rPr lang="ru-RU" dirty="0"/>
              <a:t> </a:t>
            </a:r>
            <a:r>
              <a:rPr lang="ru-RU" dirty="0" err="1"/>
              <a:t>нафти</a:t>
            </a:r>
            <a:r>
              <a:rPr lang="ru-RU" dirty="0"/>
              <a:t> в 3,7 млрд т. </a:t>
            </a:r>
            <a:r>
              <a:rPr lang="ru-RU" dirty="0" err="1"/>
              <a:t>Підприємства</a:t>
            </a:r>
            <a:r>
              <a:rPr lang="ru-RU" dirty="0"/>
              <a:t> </a:t>
            </a:r>
            <a:r>
              <a:rPr lang="ru-RU" dirty="0" err="1"/>
              <a:t>цієї</a:t>
            </a:r>
            <a:r>
              <a:rPr lang="ru-RU" dirty="0"/>
              <a:t> </a:t>
            </a:r>
            <a:r>
              <a:rPr lang="ru-RU" dirty="0" err="1"/>
              <a:t>галузі</a:t>
            </a:r>
            <a:r>
              <a:rPr lang="ru-RU" dirty="0"/>
              <a:t> </a:t>
            </a:r>
            <a:r>
              <a:rPr lang="ru-RU" dirty="0" err="1"/>
              <a:t>розподілені</a:t>
            </a:r>
            <a:r>
              <a:rPr lang="ru-RU" dirty="0"/>
              <a:t> по </a:t>
            </a:r>
            <a:r>
              <a:rPr lang="ru-RU" dirty="0" err="1"/>
              <a:t>території</a:t>
            </a:r>
            <a:r>
              <a:rPr lang="ru-RU" dirty="0"/>
              <a:t> </a:t>
            </a:r>
            <a:r>
              <a:rPr lang="ru-RU" dirty="0" err="1"/>
              <a:t>земної</a:t>
            </a:r>
            <a:r>
              <a:rPr lang="ru-RU" dirty="0"/>
              <a:t> </a:t>
            </a:r>
            <a:r>
              <a:rPr lang="ru-RU" dirty="0" err="1"/>
              <a:t>кулі</a:t>
            </a:r>
            <a:r>
              <a:rPr lang="ru-RU" dirty="0"/>
              <a:t> </a:t>
            </a:r>
            <a:r>
              <a:rPr lang="ru-RU" dirty="0" err="1"/>
              <a:t>більш</a:t>
            </a:r>
            <a:r>
              <a:rPr lang="ru-RU" dirty="0"/>
              <a:t> </a:t>
            </a:r>
            <a:r>
              <a:rPr lang="ru-RU" dirty="0" err="1"/>
              <a:t>рівномірно</a:t>
            </a:r>
            <a:r>
              <a:rPr lang="ru-RU" dirty="0"/>
              <a:t>, </a:t>
            </a:r>
            <a:r>
              <a:rPr lang="ru-RU" dirty="0" err="1"/>
              <a:t>ніж</a:t>
            </a:r>
            <a:r>
              <a:rPr lang="ru-RU" dirty="0"/>
              <a:t> </a:t>
            </a:r>
            <a:r>
              <a:rPr lang="ru-RU" dirty="0" err="1"/>
              <a:t>ресурси</a:t>
            </a:r>
            <a:r>
              <a:rPr lang="ru-RU" dirty="0"/>
              <a:t> і </a:t>
            </a:r>
            <a:r>
              <a:rPr lang="ru-RU" dirty="0" err="1"/>
              <a:t>видобуток</a:t>
            </a:r>
            <a:r>
              <a:rPr lang="ru-RU" dirty="0"/>
              <a:t> </a:t>
            </a:r>
            <a:r>
              <a:rPr lang="ru-RU" dirty="0" err="1"/>
              <a:t>нафти</a:t>
            </a:r>
            <a:r>
              <a:rPr lang="ru-RU" dirty="0"/>
              <a:t>, </a:t>
            </a:r>
            <a:r>
              <a:rPr lang="ru-RU" dirty="0" err="1"/>
              <a:t>оскільки</a:t>
            </a:r>
            <a:r>
              <a:rPr lang="ru-RU" dirty="0"/>
              <a:t> </a:t>
            </a:r>
            <a:r>
              <a:rPr lang="ru-RU" dirty="0" err="1"/>
              <a:t>кожна</a:t>
            </a:r>
            <a:r>
              <a:rPr lang="ru-RU" dirty="0"/>
              <a:t> велика держава </a:t>
            </a:r>
            <a:r>
              <a:rPr lang="ru-RU" dirty="0" err="1"/>
              <a:t>прагне</a:t>
            </a:r>
            <a:r>
              <a:rPr lang="ru-RU" dirty="0"/>
              <a:t> </a:t>
            </a:r>
            <a:r>
              <a:rPr lang="ru-RU" dirty="0" err="1"/>
              <a:t>мати</a:t>
            </a:r>
            <a:r>
              <a:rPr lang="ru-RU" dirty="0"/>
              <a:t> у </a:t>
            </a:r>
            <a:r>
              <a:rPr lang="ru-RU" dirty="0" err="1"/>
              <a:t>своєму</a:t>
            </a:r>
            <a:r>
              <a:rPr lang="ru-RU" dirty="0"/>
              <a:t> </a:t>
            </a:r>
            <a:r>
              <a:rPr lang="ru-RU" dirty="0" err="1"/>
              <a:t>розпорядженні</a:t>
            </a:r>
            <a:r>
              <a:rPr lang="ru-RU" dirty="0"/>
              <a:t> </a:t>
            </a:r>
            <a:r>
              <a:rPr lang="ru-RU" dirty="0" err="1"/>
              <a:t>власний</a:t>
            </a:r>
            <a:r>
              <a:rPr lang="ru-RU" dirty="0"/>
              <a:t> НПЗ, </a:t>
            </a:r>
            <a:r>
              <a:rPr lang="ru-RU" dirty="0" err="1"/>
              <a:t>що</a:t>
            </a:r>
            <a:r>
              <a:rPr lang="ru-RU" dirty="0"/>
              <a:t> </a:t>
            </a:r>
            <a:r>
              <a:rPr lang="ru-RU" dirty="0" err="1"/>
              <a:t>працює</a:t>
            </a:r>
            <a:r>
              <a:rPr lang="ru-RU" dirty="0"/>
              <a:t> на </a:t>
            </a:r>
            <a:r>
              <a:rPr lang="ru-RU" dirty="0" err="1"/>
              <a:t>внутрішнє</a:t>
            </a:r>
            <a:r>
              <a:rPr lang="ru-RU" dirty="0"/>
              <a:t> </a:t>
            </a:r>
            <a:r>
              <a:rPr lang="ru-RU" dirty="0" err="1"/>
              <a:t>споживання</a:t>
            </a:r>
            <a:r>
              <a:rPr lang="ru-RU" dirty="0"/>
              <a:t>, а в </a:t>
            </a:r>
            <a:r>
              <a:rPr lang="ru-RU" dirty="0" err="1"/>
              <a:t>більшості</a:t>
            </a:r>
            <a:r>
              <a:rPr lang="ru-RU" dirty="0"/>
              <a:t> </a:t>
            </a:r>
            <a:r>
              <a:rPr lang="ru-RU" dirty="0" err="1"/>
              <a:t>випадків</a:t>
            </a:r>
            <a:r>
              <a:rPr lang="ru-RU" dirty="0"/>
              <a:t> і на </a:t>
            </a:r>
            <a:r>
              <a:rPr lang="ru-RU" dirty="0" err="1"/>
              <a:t>експорт</a:t>
            </a:r>
            <a:r>
              <a:rPr lang="ru-RU" dirty="0"/>
              <a:t>. </a:t>
            </a:r>
          </a:p>
        </p:txBody>
      </p:sp>
    </p:spTree>
    <p:extLst>
      <p:ext uri="{BB962C8B-B14F-4D97-AF65-F5344CB8AC3E}">
        <p14:creationId xmlns:p14="http://schemas.microsoft.com/office/powerpoint/2010/main" val="496290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chor="ctr"/>
          <a:lstStyle/>
          <a:p>
            <a:pPr marL="0" indent="0" algn="ctr">
              <a:buNone/>
            </a:pPr>
            <a:r>
              <a:rPr lang="ru-RU" dirty="0" err="1"/>
              <a:t>Значна</a:t>
            </a:r>
            <a:r>
              <a:rPr lang="ru-RU" dirty="0"/>
              <a:t> </a:t>
            </a:r>
            <a:r>
              <a:rPr lang="ru-RU" dirty="0" err="1"/>
              <a:t>перевага</a:t>
            </a:r>
            <a:r>
              <a:rPr lang="ru-RU" dirty="0"/>
              <a:t> </a:t>
            </a:r>
            <a:r>
              <a:rPr lang="ru-RU" dirty="0" err="1"/>
              <a:t>економічно</a:t>
            </a:r>
            <a:r>
              <a:rPr lang="ru-RU" dirty="0"/>
              <a:t> </a:t>
            </a:r>
            <a:r>
              <a:rPr lang="ru-RU" dirty="0" err="1"/>
              <a:t>розвинених</a:t>
            </a:r>
            <a:r>
              <a:rPr lang="ru-RU" dirty="0"/>
              <a:t> </a:t>
            </a:r>
            <a:r>
              <a:rPr lang="ru-RU" dirty="0" err="1"/>
              <a:t>країн</a:t>
            </a:r>
            <a:r>
              <a:rPr lang="ru-RU" dirty="0"/>
              <a:t> у </a:t>
            </a:r>
            <a:r>
              <a:rPr lang="ru-RU" dirty="0" err="1"/>
              <a:t>сумарній</a:t>
            </a:r>
            <a:r>
              <a:rPr lang="ru-RU" dirty="0"/>
              <a:t> </a:t>
            </a:r>
            <a:r>
              <a:rPr lang="ru-RU" dirty="0" err="1"/>
              <a:t>потужності</a:t>
            </a:r>
            <a:r>
              <a:rPr lang="ru-RU" dirty="0"/>
              <a:t> </a:t>
            </a:r>
            <a:r>
              <a:rPr lang="ru-RU" dirty="0" err="1"/>
              <a:t>всіх</a:t>
            </a:r>
            <a:r>
              <a:rPr lang="ru-RU" dirty="0"/>
              <a:t> НПЗ </a:t>
            </a:r>
            <a:r>
              <a:rPr lang="ru-RU" dirty="0" err="1"/>
              <a:t>світу</a:t>
            </a:r>
            <a:r>
              <a:rPr lang="ru-RU" dirty="0"/>
              <a:t> </a:t>
            </a:r>
            <a:r>
              <a:rPr lang="ru-RU" dirty="0" err="1"/>
              <a:t>цілком</a:t>
            </a:r>
            <a:r>
              <a:rPr lang="ru-RU" dirty="0"/>
              <a:t> </a:t>
            </a:r>
            <a:r>
              <a:rPr lang="ru-RU" dirty="0" err="1"/>
              <a:t>зрозуміла</a:t>
            </a:r>
            <a:r>
              <a:rPr lang="ru-RU" dirty="0"/>
              <a:t>: у </a:t>
            </a:r>
            <a:r>
              <a:rPr lang="ru-RU" dirty="0" err="1"/>
              <a:t>Північній</a:t>
            </a:r>
            <a:r>
              <a:rPr lang="ru-RU" dirty="0"/>
              <a:t> </a:t>
            </a:r>
            <a:r>
              <a:rPr lang="ru-RU" dirty="0" err="1"/>
              <a:t>Америці</a:t>
            </a:r>
            <a:r>
              <a:rPr lang="ru-RU" dirty="0"/>
              <a:t> </a:t>
            </a:r>
            <a:r>
              <a:rPr lang="ru-RU" dirty="0" err="1"/>
              <a:t>сконцентровано</a:t>
            </a:r>
            <a:r>
              <a:rPr lang="ru-RU" dirty="0"/>
              <a:t> 930 млн т, </a:t>
            </a:r>
            <a:r>
              <a:rPr lang="ru-RU" dirty="0" err="1"/>
              <a:t>Західній</a:t>
            </a:r>
            <a:r>
              <a:rPr lang="ru-RU" dirty="0"/>
              <a:t> </a:t>
            </a:r>
            <a:r>
              <a:rPr lang="ru-RU" dirty="0" err="1"/>
              <a:t>Європі</a:t>
            </a:r>
            <a:r>
              <a:rPr lang="ru-RU" dirty="0"/>
              <a:t> - 700, </a:t>
            </a:r>
            <a:r>
              <a:rPr lang="ru-RU" dirty="0" err="1"/>
              <a:t>Японії</a:t>
            </a:r>
            <a:r>
              <a:rPr lang="ru-RU" dirty="0"/>
              <a:t> - 250 млн т таких </a:t>
            </a:r>
            <a:r>
              <a:rPr lang="ru-RU" dirty="0" err="1"/>
              <a:t>потужностей</a:t>
            </a:r>
            <a:r>
              <a:rPr lang="ru-RU" dirty="0"/>
              <a:t>, у </a:t>
            </a:r>
            <a:r>
              <a:rPr lang="ru-RU" dirty="0" err="1"/>
              <a:t>країнах</a:t>
            </a:r>
            <a:r>
              <a:rPr lang="ru-RU" dirty="0"/>
              <a:t> </a:t>
            </a:r>
            <a:r>
              <a:rPr lang="ru-RU" dirty="0" err="1"/>
              <a:t>Східної</a:t>
            </a:r>
            <a:r>
              <a:rPr lang="ru-RU" dirty="0"/>
              <a:t> </a:t>
            </a:r>
            <a:r>
              <a:rPr lang="ru-RU" dirty="0" err="1"/>
              <a:t>Європи</a:t>
            </a:r>
            <a:r>
              <a:rPr lang="ru-RU" dirty="0"/>
              <a:t> і СНД - </a:t>
            </a:r>
            <a:r>
              <a:rPr lang="ru-RU" dirty="0" err="1"/>
              <a:t>ще</a:t>
            </a:r>
            <a:r>
              <a:rPr lang="ru-RU" dirty="0"/>
              <a:t> 650 млн т, </a:t>
            </a:r>
            <a:r>
              <a:rPr lang="ru-RU" dirty="0" err="1"/>
              <a:t>решта</a:t>
            </a:r>
            <a:r>
              <a:rPr lang="ru-RU" dirty="0"/>
              <a:t> </a:t>
            </a:r>
            <a:r>
              <a:rPr lang="ru-RU" dirty="0" err="1"/>
              <a:t>припадає</a:t>
            </a:r>
            <a:r>
              <a:rPr lang="ru-RU" dirty="0"/>
              <a:t> на </a:t>
            </a:r>
            <a:r>
              <a:rPr lang="ru-RU" dirty="0" err="1"/>
              <a:t>країни</a:t>
            </a:r>
            <a:r>
              <a:rPr lang="ru-RU" dirty="0"/>
              <a:t>, </a:t>
            </a:r>
            <a:r>
              <a:rPr lang="ru-RU" dirty="0" err="1"/>
              <a:t>що</a:t>
            </a:r>
            <a:r>
              <a:rPr lang="ru-RU" dirty="0"/>
              <a:t> </a:t>
            </a:r>
            <a:r>
              <a:rPr lang="ru-RU" dirty="0" err="1"/>
              <a:t>розвиваються</a:t>
            </a:r>
            <a:r>
              <a:rPr lang="ru-RU" dirty="0"/>
              <a:t>.</a:t>
            </a:r>
          </a:p>
          <a:p>
            <a:pPr marL="0" indent="0">
              <a:buNone/>
            </a:pPr>
            <a:endParaRPr lang="ru-RU" dirty="0"/>
          </a:p>
        </p:txBody>
      </p:sp>
    </p:spTree>
    <p:extLst>
      <p:ext uri="{BB962C8B-B14F-4D97-AF65-F5344CB8AC3E}">
        <p14:creationId xmlns:p14="http://schemas.microsoft.com/office/powerpoint/2010/main" val="305473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chor="ctr"/>
          <a:lstStyle/>
          <a:p>
            <a:pPr marL="0" indent="0" algn="ctr">
              <a:buNone/>
            </a:pPr>
            <a:r>
              <a:rPr lang="ru-RU" dirty="0" err="1"/>
              <a:t>Таке</a:t>
            </a:r>
            <a:r>
              <a:rPr lang="ru-RU" dirty="0"/>
              <a:t> </a:t>
            </a:r>
            <a:r>
              <a:rPr lang="ru-RU" dirty="0" err="1"/>
              <a:t>співвідношення</a:t>
            </a:r>
            <a:r>
              <a:rPr lang="ru-RU" dirty="0"/>
              <a:t> </a:t>
            </a:r>
            <a:r>
              <a:rPr lang="ru-RU" dirty="0" err="1"/>
              <a:t>сформувалося</a:t>
            </a:r>
            <a:r>
              <a:rPr lang="ru-RU" dirty="0"/>
              <a:t> </a:t>
            </a:r>
            <a:r>
              <a:rPr lang="ru-RU" dirty="0" err="1"/>
              <a:t>протягом</a:t>
            </a:r>
            <a:r>
              <a:rPr lang="ru-RU" dirty="0"/>
              <a:t> </a:t>
            </a:r>
            <a:r>
              <a:rPr lang="ru-RU" dirty="0" err="1"/>
              <a:t>багатьох</a:t>
            </a:r>
            <a:r>
              <a:rPr lang="ru-RU" dirty="0"/>
              <a:t> </a:t>
            </a:r>
            <a:r>
              <a:rPr lang="ru-RU" dirty="0" err="1"/>
              <a:t>десятиліть</a:t>
            </a:r>
            <a:r>
              <a:rPr lang="ru-RU" dirty="0"/>
              <a:t>, </a:t>
            </a:r>
            <a:r>
              <a:rPr lang="ru-RU" dirty="0" err="1"/>
              <a:t>оскільки</a:t>
            </a:r>
            <a:r>
              <a:rPr lang="ru-RU" dirty="0"/>
              <a:t> </a:t>
            </a:r>
            <a:r>
              <a:rPr lang="ru-RU" dirty="0" err="1"/>
              <a:t>вважалося</a:t>
            </a:r>
            <a:r>
              <a:rPr lang="ru-RU" dirty="0"/>
              <a:t>, </a:t>
            </a:r>
            <a:r>
              <a:rPr lang="ru-RU" dirty="0" err="1"/>
              <a:t>що</a:t>
            </a:r>
            <a:r>
              <a:rPr lang="ru-RU" dirty="0"/>
              <a:t> </a:t>
            </a:r>
            <a:r>
              <a:rPr lang="ru-RU" dirty="0" err="1"/>
              <a:t>економічно</a:t>
            </a:r>
            <a:r>
              <a:rPr lang="ru-RU" dirty="0"/>
              <a:t> </a:t>
            </a:r>
            <a:r>
              <a:rPr lang="ru-RU" dirty="0" err="1"/>
              <a:t>вигідніше</a:t>
            </a:r>
            <a:r>
              <a:rPr lang="ru-RU" dirty="0"/>
              <a:t> </a:t>
            </a:r>
            <a:r>
              <a:rPr lang="ru-RU" dirty="0" err="1"/>
              <a:t>ввозити</a:t>
            </a:r>
            <a:r>
              <a:rPr lang="ru-RU" dirty="0"/>
              <a:t> </a:t>
            </a:r>
            <a:r>
              <a:rPr lang="ru-RU" dirty="0" err="1"/>
              <a:t>сиру</a:t>
            </a:r>
            <a:r>
              <a:rPr lang="ru-RU" dirty="0"/>
              <a:t> </a:t>
            </a:r>
            <a:r>
              <a:rPr lang="ru-RU" dirty="0" err="1"/>
              <a:t>нафту</a:t>
            </a:r>
            <a:r>
              <a:rPr lang="ru-RU" dirty="0"/>
              <a:t> і </a:t>
            </a:r>
            <a:r>
              <a:rPr lang="ru-RU" dirty="0" err="1"/>
              <a:t>переробляти</a:t>
            </a:r>
            <a:r>
              <a:rPr lang="ru-RU" dirty="0"/>
              <a:t> </a:t>
            </a:r>
            <a:r>
              <a:rPr lang="ru-RU" dirty="0" err="1"/>
              <a:t>її</a:t>
            </a:r>
            <a:r>
              <a:rPr lang="ru-RU" dirty="0"/>
              <a:t> на </a:t>
            </a:r>
            <a:r>
              <a:rPr lang="ru-RU" dirty="0" err="1"/>
              <a:t>місці</a:t>
            </a:r>
            <a:r>
              <a:rPr lang="ru-RU" dirty="0"/>
              <a:t> </a:t>
            </a:r>
            <a:r>
              <a:rPr lang="ru-RU" dirty="0" err="1"/>
              <a:t>споживання</a:t>
            </a:r>
            <a:r>
              <a:rPr lang="ru-RU" dirty="0"/>
              <a:t>. </a:t>
            </a:r>
            <a:r>
              <a:rPr lang="ru-RU" dirty="0" err="1"/>
              <a:t>Однак</a:t>
            </a:r>
            <a:r>
              <a:rPr lang="ru-RU" dirty="0"/>
              <a:t> </a:t>
            </a:r>
            <a:r>
              <a:rPr lang="ru-RU" dirty="0" err="1"/>
              <a:t>протягом</a:t>
            </a:r>
            <a:r>
              <a:rPr lang="ru-RU" dirty="0"/>
              <a:t> 1980-1990-х </a:t>
            </a:r>
            <a:r>
              <a:rPr lang="ru-RU" dirty="0" err="1"/>
              <a:t>років</a:t>
            </a:r>
            <a:r>
              <a:rPr lang="ru-RU" dirty="0"/>
              <a:t> усе </a:t>
            </a:r>
            <a:r>
              <a:rPr lang="ru-RU" dirty="0" err="1"/>
              <a:t>чіткіше</a:t>
            </a:r>
            <a:r>
              <a:rPr lang="ru-RU" dirty="0"/>
              <a:t> </a:t>
            </a:r>
            <a:r>
              <a:rPr lang="ru-RU" dirty="0" err="1"/>
              <a:t>виявлялася</a:t>
            </a:r>
            <a:r>
              <a:rPr lang="ru-RU" dirty="0"/>
              <a:t> </a:t>
            </a:r>
            <a:r>
              <a:rPr lang="ru-RU" dirty="0" err="1"/>
              <a:t>протилежна</a:t>
            </a:r>
            <a:r>
              <a:rPr lang="ru-RU" dirty="0"/>
              <a:t> </a:t>
            </a:r>
            <a:r>
              <a:rPr lang="ru-RU" dirty="0" err="1"/>
              <a:t>тенденція</a:t>
            </a:r>
            <a:r>
              <a:rPr lang="ru-RU" dirty="0"/>
              <a:t> - </a:t>
            </a:r>
            <a:r>
              <a:rPr lang="ru-RU" dirty="0" err="1"/>
              <a:t>робити</a:t>
            </a:r>
            <a:r>
              <a:rPr lang="ru-RU" dirty="0"/>
              <a:t> </a:t>
            </a:r>
            <a:r>
              <a:rPr lang="ru-RU" dirty="0" err="1"/>
              <a:t>первинну</a:t>
            </a:r>
            <a:r>
              <a:rPr lang="ru-RU" dirty="0"/>
              <a:t> </a:t>
            </a:r>
            <a:r>
              <a:rPr lang="ru-RU" dirty="0" err="1"/>
              <a:t>переробку</a:t>
            </a:r>
            <a:r>
              <a:rPr lang="ru-RU" dirty="0"/>
              <a:t> </a:t>
            </a:r>
            <a:r>
              <a:rPr lang="ru-RU" dirty="0" err="1"/>
              <a:t>сирої</a:t>
            </a:r>
            <a:r>
              <a:rPr lang="ru-RU" dirty="0"/>
              <a:t> </a:t>
            </a:r>
            <a:r>
              <a:rPr lang="ru-RU" dirty="0" err="1"/>
              <a:t>нафти</a:t>
            </a:r>
            <a:r>
              <a:rPr lang="ru-RU" dirty="0"/>
              <a:t> в районах </a:t>
            </a:r>
            <a:r>
              <a:rPr lang="ru-RU" dirty="0" err="1"/>
              <a:t>її</a:t>
            </a:r>
            <a:r>
              <a:rPr lang="ru-RU" dirty="0"/>
              <a:t> </a:t>
            </a:r>
            <a:r>
              <a:rPr lang="ru-RU" dirty="0" err="1"/>
              <a:t>видобутку</a:t>
            </a:r>
            <a:r>
              <a:rPr lang="ru-RU" dirty="0"/>
              <a:t>, а </a:t>
            </a:r>
            <a:r>
              <a:rPr lang="ru-RU" dirty="0" err="1"/>
              <a:t>експортувати</a:t>
            </a:r>
            <a:r>
              <a:rPr lang="ru-RU" dirty="0"/>
              <a:t> </a:t>
            </a:r>
            <a:r>
              <a:rPr lang="ru-RU" dirty="0" err="1"/>
              <a:t>лише</a:t>
            </a:r>
            <a:r>
              <a:rPr lang="ru-RU" dirty="0"/>
              <a:t> </a:t>
            </a:r>
            <a:r>
              <a:rPr lang="ru-RU" dirty="0" err="1"/>
              <a:t>нафтопродукти</a:t>
            </a:r>
            <a:r>
              <a:rPr lang="ru-RU" dirty="0"/>
              <a:t>. В </a:t>
            </a:r>
            <a:r>
              <a:rPr lang="ru-RU" dirty="0" err="1"/>
              <a:t>основі</a:t>
            </a:r>
            <a:r>
              <a:rPr lang="ru-RU" dirty="0"/>
              <a:t> </a:t>
            </a:r>
            <a:r>
              <a:rPr lang="ru-RU" dirty="0" err="1"/>
              <a:t>цієї</a:t>
            </a:r>
            <a:r>
              <a:rPr lang="ru-RU" dirty="0"/>
              <a:t> </a:t>
            </a:r>
            <a:r>
              <a:rPr lang="ru-RU" dirty="0" err="1"/>
              <a:t>тенденції</a:t>
            </a:r>
            <a:r>
              <a:rPr lang="ru-RU" dirty="0"/>
              <a:t> </a:t>
            </a:r>
            <a:r>
              <a:rPr lang="ru-RU" dirty="0" err="1"/>
              <a:t>лежить</a:t>
            </a:r>
            <a:r>
              <a:rPr lang="ru-RU" dirty="0"/>
              <a:t> як </a:t>
            </a:r>
            <a:r>
              <a:rPr lang="ru-RU" dirty="0" err="1"/>
              <a:t>індустріалізація</a:t>
            </a:r>
            <a:r>
              <a:rPr lang="ru-RU" dirty="0"/>
              <a:t> </a:t>
            </a:r>
            <a:r>
              <a:rPr lang="ru-RU" dirty="0" err="1"/>
              <a:t>країн</a:t>
            </a:r>
            <a:r>
              <a:rPr lang="ru-RU" dirty="0"/>
              <a:t>, </a:t>
            </a:r>
            <a:r>
              <a:rPr lang="ru-RU" dirty="0" err="1"/>
              <a:t>що</a:t>
            </a:r>
            <a:r>
              <a:rPr lang="ru-RU" dirty="0"/>
              <a:t> </a:t>
            </a:r>
            <a:r>
              <a:rPr lang="ru-RU" dirty="0" err="1"/>
              <a:t>розвиваються</a:t>
            </a:r>
            <a:r>
              <a:rPr lang="ru-RU" dirty="0"/>
              <a:t>, </a:t>
            </a:r>
            <a:r>
              <a:rPr lang="ru-RU" dirty="0" err="1"/>
              <a:t>насамперед</a:t>
            </a:r>
            <a:r>
              <a:rPr lang="ru-RU" dirty="0"/>
              <a:t> </a:t>
            </a:r>
            <a:r>
              <a:rPr lang="ru-RU" dirty="0" err="1"/>
              <a:t>нафтовидобувних</a:t>
            </a:r>
            <a:r>
              <a:rPr lang="ru-RU" dirty="0"/>
              <a:t>, так і </a:t>
            </a:r>
            <a:r>
              <a:rPr lang="ru-RU" dirty="0" err="1"/>
              <a:t>політика</a:t>
            </a:r>
            <a:r>
              <a:rPr lang="ru-RU" dirty="0"/>
              <a:t> </a:t>
            </a:r>
            <a:r>
              <a:rPr lang="ru-RU" dirty="0" err="1"/>
              <a:t>країн</a:t>
            </a:r>
            <a:r>
              <a:rPr lang="ru-RU" dirty="0"/>
              <a:t> Заходу, </a:t>
            </a:r>
            <a:r>
              <a:rPr lang="ru-RU" dirty="0" err="1"/>
              <a:t>спрямована</a:t>
            </a:r>
            <a:r>
              <a:rPr lang="ru-RU" dirty="0"/>
              <a:t> на </a:t>
            </a:r>
            <a:r>
              <a:rPr lang="ru-RU" dirty="0" err="1"/>
              <a:t>перенесення</a:t>
            </a:r>
            <a:r>
              <a:rPr lang="ru-RU" dirty="0"/>
              <a:t> "</a:t>
            </a:r>
            <a:r>
              <a:rPr lang="ru-RU" dirty="0" err="1"/>
              <a:t>брудних</a:t>
            </a:r>
            <a:r>
              <a:rPr lang="ru-RU" dirty="0"/>
              <a:t>" </a:t>
            </a:r>
            <a:r>
              <a:rPr lang="ru-RU" dirty="0" err="1"/>
              <a:t>виробництв</a:t>
            </a:r>
            <a:r>
              <a:rPr lang="ru-RU" dirty="0"/>
              <a:t> у </a:t>
            </a:r>
            <a:r>
              <a:rPr lang="ru-RU" dirty="0" err="1"/>
              <a:t>країни</a:t>
            </a:r>
            <a:r>
              <a:rPr lang="ru-RU" dirty="0"/>
              <a:t>, </a:t>
            </a:r>
            <a:r>
              <a:rPr lang="ru-RU" dirty="0" err="1"/>
              <a:t>що</a:t>
            </a:r>
            <a:r>
              <a:rPr lang="ru-RU" dirty="0"/>
              <a:t> </a:t>
            </a:r>
            <a:r>
              <a:rPr lang="ru-RU" dirty="0" err="1"/>
              <a:t>розвиваються</a:t>
            </a:r>
            <a:r>
              <a:rPr lang="ru-RU" dirty="0"/>
              <a:t>. </a:t>
            </a:r>
          </a:p>
        </p:txBody>
      </p:sp>
    </p:spTree>
    <p:extLst>
      <p:ext uri="{BB962C8B-B14F-4D97-AF65-F5344CB8AC3E}">
        <p14:creationId xmlns:p14="http://schemas.microsoft.com/office/powerpoint/2010/main" val="35024832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624736"/>
          </a:xfrm>
        </p:spPr>
        <p:txBody>
          <a:bodyPr anchor="ctr"/>
          <a:lstStyle/>
          <a:p>
            <a:pPr marL="0" indent="0" algn="ctr">
              <a:buNone/>
            </a:pPr>
            <a:r>
              <a:rPr lang="ru-RU" dirty="0" err="1"/>
              <a:t>Внаслідок</a:t>
            </a:r>
            <a:r>
              <a:rPr lang="ru-RU" dirty="0"/>
              <a:t> </a:t>
            </a:r>
            <a:r>
              <a:rPr lang="ru-RU" dirty="0" err="1"/>
              <a:t>цього</a:t>
            </a:r>
            <a:r>
              <a:rPr lang="ru-RU" dirty="0"/>
              <a:t> </a:t>
            </a:r>
            <a:r>
              <a:rPr lang="ru-RU" dirty="0" err="1"/>
              <a:t>останнім</a:t>
            </a:r>
            <a:r>
              <a:rPr lang="ru-RU" dirty="0"/>
              <a:t> часом </a:t>
            </a:r>
            <a:r>
              <a:rPr lang="ru-RU" dirty="0" err="1"/>
              <a:t>потужності</a:t>
            </a:r>
            <a:r>
              <a:rPr lang="ru-RU" dirty="0"/>
              <a:t> </a:t>
            </a:r>
            <a:r>
              <a:rPr lang="ru-RU" dirty="0" err="1"/>
              <a:t>нафтопереробки</a:t>
            </a:r>
            <a:r>
              <a:rPr lang="ru-RU" dirty="0"/>
              <a:t> в </a:t>
            </a:r>
            <a:r>
              <a:rPr lang="ru-RU" dirty="0" err="1"/>
              <a:t>країнах</a:t>
            </a:r>
            <a:r>
              <a:rPr lang="ru-RU" dirty="0"/>
              <a:t>, </a:t>
            </a:r>
            <a:r>
              <a:rPr lang="ru-RU" dirty="0" err="1"/>
              <a:t>що</a:t>
            </a:r>
            <a:r>
              <a:rPr lang="ru-RU" dirty="0"/>
              <a:t> </a:t>
            </a:r>
            <a:r>
              <a:rPr lang="ru-RU" dirty="0" err="1"/>
              <a:t>розвиваються</a:t>
            </a:r>
            <a:r>
              <a:rPr lang="ru-RU" dirty="0"/>
              <a:t>, </a:t>
            </a:r>
            <a:r>
              <a:rPr lang="ru-RU" dirty="0" err="1"/>
              <a:t>зростають</a:t>
            </a:r>
            <a:r>
              <a:rPr lang="ru-RU" dirty="0"/>
              <a:t> </a:t>
            </a:r>
            <a:r>
              <a:rPr lang="ru-RU" dirty="0" err="1"/>
              <a:t>значно</a:t>
            </a:r>
            <a:r>
              <a:rPr lang="ru-RU" dirty="0"/>
              <a:t> </a:t>
            </a:r>
            <a:r>
              <a:rPr lang="ru-RU" dirty="0" err="1"/>
              <a:t>швидше</a:t>
            </a:r>
            <a:r>
              <a:rPr lang="ru-RU" dirty="0"/>
              <a:t> і </a:t>
            </a:r>
            <a:r>
              <a:rPr lang="ru-RU" dirty="0" err="1"/>
              <a:t>вже</a:t>
            </a:r>
            <a:r>
              <a:rPr lang="ru-RU" dirty="0"/>
              <a:t> </a:t>
            </a:r>
            <a:r>
              <a:rPr lang="ru-RU" dirty="0" err="1"/>
              <a:t>досягли</a:t>
            </a:r>
            <a:r>
              <a:rPr lang="ru-RU" dirty="0"/>
              <a:t> </a:t>
            </a:r>
            <a:r>
              <a:rPr lang="ru-RU" dirty="0" err="1"/>
              <a:t>значних</a:t>
            </a:r>
            <a:r>
              <a:rPr lang="ru-RU" dirty="0"/>
              <a:t> </a:t>
            </a:r>
            <a:r>
              <a:rPr lang="ru-RU" dirty="0" err="1"/>
              <a:t>обсягів</a:t>
            </a:r>
            <a:r>
              <a:rPr lang="ru-RU" dirty="0"/>
              <a:t>: у </a:t>
            </a:r>
            <a:r>
              <a:rPr lang="ru-RU" dirty="0" err="1"/>
              <a:t>Латинській</a:t>
            </a:r>
            <a:r>
              <a:rPr lang="ru-RU" dirty="0"/>
              <a:t> </a:t>
            </a:r>
            <a:r>
              <a:rPr lang="ru-RU" dirty="0" err="1"/>
              <a:t>Америці</a:t>
            </a:r>
            <a:r>
              <a:rPr lang="ru-RU" dirty="0"/>
              <a:t> - 300 млн т, на </a:t>
            </a:r>
            <a:r>
              <a:rPr lang="ru-RU" dirty="0" err="1"/>
              <a:t>Ближньому</a:t>
            </a:r>
            <a:r>
              <a:rPr lang="ru-RU" dirty="0"/>
              <a:t> і </a:t>
            </a:r>
            <a:r>
              <a:rPr lang="ru-RU" dirty="0" err="1"/>
              <a:t>Середньому</a:t>
            </a:r>
            <a:r>
              <a:rPr lang="ru-RU" dirty="0"/>
              <a:t> </a:t>
            </a:r>
            <a:r>
              <a:rPr lang="ru-RU" dirty="0" err="1"/>
              <a:t>Сході</a:t>
            </a:r>
            <a:r>
              <a:rPr lang="ru-RU" dirty="0"/>
              <a:t> - </a:t>
            </a:r>
            <a:r>
              <a:rPr lang="ru-RU" dirty="0" err="1"/>
              <a:t>майже</a:t>
            </a:r>
            <a:r>
              <a:rPr lang="ru-RU" dirty="0"/>
              <a:t> 300, в </a:t>
            </a:r>
            <a:r>
              <a:rPr lang="ru-RU" dirty="0" err="1"/>
              <a:t>Африці</a:t>
            </a:r>
            <a:r>
              <a:rPr lang="ru-RU" dirty="0"/>
              <a:t> - 150 млн т. </a:t>
            </a:r>
            <a:r>
              <a:rPr lang="ru-RU" dirty="0" err="1"/>
              <a:t>Нині</a:t>
            </a:r>
            <a:r>
              <a:rPr lang="ru-RU" dirty="0"/>
              <a:t> </a:t>
            </a:r>
            <a:r>
              <a:rPr lang="ru-RU" dirty="0" err="1"/>
              <a:t>частка</a:t>
            </a:r>
            <a:r>
              <a:rPr lang="ru-RU" dirty="0"/>
              <a:t> </a:t>
            </a:r>
            <a:r>
              <a:rPr lang="ru-RU" dirty="0" err="1"/>
              <a:t>країн</a:t>
            </a:r>
            <a:r>
              <a:rPr lang="ru-RU" dirty="0"/>
              <a:t>, </a:t>
            </a:r>
            <a:r>
              <a:rPr lang="ru-RU" dirty="0" err="1"/>
              <a:t>що</a:t>
            </a:r>
            <a:r>
              <a:rPr lang="ru-RU" dirty="0"/>
              <a:t> </a:t>
            </a:r>
            <a:r>
              <a:rPr lang="ru-RU" dirty="0" err="1"/>
              <a:t>розвиваються</a:t>
            </a:r>
            <a:r>
              <a:rPr lang="ru-RU" dirty="0"/>
              <a:t>, у </a:t>
            </a:r>
            <a:r>
              <a:rPr lang="ru-RU" dirty="0" err="1"/>
              <a:t>світовій</a:t>
            </a:r>
            <a:r>
              <a:rPr lang="ru-RU" dirty="0"/>
              <a:t> </a:t>
            </a:r>
            <a:r>
              <a:rPr lang="ru-RU" dirty="0" err="1"/>
              <a:t>потужності</a:t>
            </a:r>
            <a:r>
              <a:rPr lang="ru-RU" dirty="0"/>
              <a:t> НПЗ становить </a:t>
            </a:r>
            <a:r>
              <a:rPr lang="ru-RU" dirty="0" err="1"/>
              <a:t>вже</a:t>
            </a:r>
            <a:r>
              <a:rPr lang="ru-RU" dirty="0"/>
              <a:t> </a:t>
            </a:r>
            <a:r>
              <a:rPr lang="ru-RU" dirty="0" err="1"/>
              <a:t>близько</a:t>
            </a:r>
            <a:r>
              <a:rPr lang="ru-RU" dirty="0"/>
              <a:t> 1/3, </a:t>
            </a:r>
            <a:r>
              <a:rPr lang="ru-RU" dirty="0" err="1"/>
              <a:t>причому</a:t>
            </a:r>
            <a:r>
              <a:rPr lang="ru-RU" dirty="0"/>
              <a:t> </a:t>
            </a:r>
            <a:r>
              <a:rPr lang="ru-RU" dirty="0" err="1"/>
              <a:t>цей</a:t>
            </a:r>
            <a:r>
              <a:rPr lang="ru-RU" dirty="0"/>
              <a:t> </a:t>
            </a:r>
            <a:r>
              <a:rPr lang="ru-RU" dirty="0" err="1"/>
              <a:t>показник</a:t>
            </a:r>
            <a:r>
              <a:rPr lang="ru-RU" dirty="0"/>
              <a:t> </a:t>
            </a:r>
            <a:r>
              <a:rPr lang="ru-RU" dirty="0" err="1"/>
              <a:t>продовжує</a:t>
            </a:r>
            <a:r>
              <a:rPr lang="ru-RU" dirty="0"/>
              <a:t> </a:t>
            </a:r>
            <a:r>
              <a:rPr lang="ru-RU" dirty="0" err="1"/>
              <a:t>зростати</a:t>
            </a:r>
            <a:r>
              <a:rPr lang="ru-RU" dirty="0"/>
              <a:t>.</a:t>
            </a:r>
          </a:p>
          <a:p>
            <a:pPr marL="0" indent="0">
              <a:buNone/>
            </a:pPr>
            <a:endParaRPr lang="ru-RU" dirty="0"/>
          </a:p>
        </p:txBody>
      </p:sp>
    </p:spTree>
    <p:extLst>
      <p:ext uri="{BB962C8B-B14F-4D97-AF65-F5344CB8AC3E}">
        <p14:creationId xmlns:p14="http://schemas.microsoft.com/office/powerpoint/2010/main" val="41863404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a:spLocks noGrp="1"/>
          </p:cNvSpPr>
          <p:nvPr>
            <p:ph type="title"/>
          </p:nvPr>
        </p:nvSpPr>
        <p:spPr>
          <a:xfrm>
            <a:off x="179388" y="152400"/>
            <a:ext cx="8785225" cy="6553200"/>
          </a:xfrm>
        </p:spPr>
        <p:txBody>
          <a:bodyPr anchor="ctr"/>
          <a:lstStyle/>
          <a:p>
            <a:r>
              <a:rPr lang="uk-UA" dirty="0" smtClean="0"/>
              <a:t>Паливно-енергетичний комплекс України</a:t>
            </a:r>
            <a:endParaRPr lang="ru-RU" dirty="0"/>
          </a:p>
        </p:txBody>
      </p:sp>
    </p:spTree>
    <p:extLst>
      <p:ext uri="{BB962C8B-B14F-4D97-AF65-F5344CB8AC3E}">
        <p14:creationId xmlns:p14="http://schemas.microsoft.com/office/powerpoint/2010/main" val="20879261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552728"/>
          </a:xfrm>
        </p:spPr>
        <p:txBody>
          <a:bodyPr anchor="ctr"/>
          <a:lstStyle/>
          <a:p>
            <a:pPr marL="0" indent="0" algn="ctr">
              <a:buNone/>
            </a:pPr>
            <a:r>
              <a:rPr lang="uk-UA" i="1" dirty="0"/>
              <a:t>Паливна промисловість</a:t>
            </a:r>
            <a:r>
              <a:rPr lang="uk-UA" dirty="0"/>
              <a:t> – комплекс галузей гірничодобувної промисловості, що займається видобутком і переробкою різних видів паливно-енергетичної сировини. На території України розвинені такі галузі паливної промисловості: </a:t>
            </a:r>
            <a:r>
              <a:rPr lang="uk-UA" i="1" dirty="0"/>
              <a:t>вугільна, нафтова, газова, торф’яна</a:t>
            </a:r>
            <a:r>
              <a:rPr lang="uk-UA" dirty="0"/>
              <a:t>. </a:t>
            </a:r>
            <a:endParaRPr lang="ru-RU" dirty="0"/>
          </a:p>
        </p:txBody>
      </p:sp>
    </p:spTree>
    <p:extLst>
      <p:ext uri="{BB962C8B-B14F-4D97-AF65-F5344CB8AC3E}">
        <p14:creationId xmlns:p14="http://schemas.microsoft.com/office/powerpoint/2010/main" val="404501173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Вугільна промисловість</a:t>
            </a:r>
            <a:endParaRPr lang="ru-RU" dirty="0"/>
          </a:p>
        </p:txBody>
      </p:sp>
      <p:sp>
        <p:nvSpPr>
          <p:cNvPr id="3" name="Объект 2"/>
          <p:cNvSpPr>
            <a:spLocks noGrp="1"/>
          </p:cNvSpPr>
          <p:nvPr>
            <p:ph idx="1"/>
          </p:nvPr>
        </p:nvSpPr>
        <p:spPr/>
        <p:txBody>
          <a:bodyPr anchor="ctr"/>
          <a:lstStyle/>
          <a:p>
            <a:pPr marL="0" indent="0" algn="ctr">
              <a:buNone/>
            </a:pPr>
            <a:r>
              <a:rPr lang="uk-UA" dirty="0"/>
              <a:t>Найрозвиненішою галуззю паливної промисловості України є вугільна. Вона представлена видобутком кам’яного й бурого вугілля. До складу галузі входять підприємства з видобутку вугілля (шахти) і збагачувальні фабрики. Частка вугілля в паливно-енергетичному балансі України складає 69%, що є одним з найвищих показників у світі. Вугільна промисловість є базою для розвитку електроенергетики, металургії, коксохімії. </a:t>
            </a:r>
            <a:endParaRPr lang="ru-RU" dirty="0"/>
          </a:p>
        </p:txBody>
      </p:sp>
    </p:spTree>
    <p:extLst>
      <p:ext uri="{BB962C8B-B14F-4D97-AF65-F5344CB8AC3E}">
        <p14:creationId xmlns:p14="http://schemas.microsoft.com/office/powerpoint/2010/main" val="17079977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552728"/>
          </a:xfrm>
        </p:spPr>
        <p:txBody>
          <a:bodyPr anchor="ctr"/>
          <a:lstStyle/>
          <a:p>
            <a:pPr marL="0" indent="0" algn="ctr">
              <a:buNone/>
            </a:pPr>
            <a:r>
              <a:rPr lang="uk-UA" dirty="0"/>
              <a:t>Найбільшого розвитку промисловість має в місцях поширення кам’яного вугілля – Донбасі і Львівсько-Волинському басейні. Особливу цінність має кам’яне вугілля Донбасу: з нього виготовляють кокс, який необхідний для виплавки чавуну. </a:t>
            </a:r>
            <a:endParaRPr lang="ru-RU" dirty="0"/>
          </a:p>
        </p:txBody>
      </p:sp>
    </p:spTree>
    <p:extLst>
      <p:ext uri="{BB962C8B-B14F-4D97-AF65-F5344CB8AC3E}">
        <p14:creationId xmlns:p14="http://schemas.microsoft.com/office/powerpoint/2010/main" val="287092890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552728"/>
          </a:xfrm>
        </p:spPr>
        <p:txBody>
          <a:bodyPr anchor="ctr"/>
          <a:lstStyle/>
          <a:p>
            <a:pPr marL="0" indent="0" algn="ctr">
              <a:buNone/>
            </a:pPr>
            <a:r>
              <a:rPr lang="uk-UA" dirty="0"/>
              <a:t>Зараз вугільна промисловість має ряд проблем: розробка шарів ведеться на великій глибині і в старих шахтах. Це вимагає модернізації оснащення для покращення видобутку й підвищення безпеки праці шахтарів.</a:t>
            </a:r>
            <a:endParaRPr lang="ru-RU" dirty="0"/>
          </a:p>
        </p:txBody>
      </p:sp>
    </p:spTree>
    <p:extLst>
      <p:ext uri="{BB962C8B-B14F-4D97-AF65-F5344CB8AC3E}">
        <p14:creationId xmlns:p14="http://schemas.microsoft.com/office/powerpoint/2010/main" val="251928586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624736"/>
          </a:xfrm>
        </p:spPr>
        <p:txBody>
          <a:bodyPr anchor="ctr"/>
          <a:lstStyle/>
          <a:p>
            <a:pPr marL="0" indent="0" algn="ctr">
              <a:buNone/>
            </a:pPr>
            <a:r>
              <a:rPr lang="uk-UA" dirty="0"/>
              <a:t>Паливно-енергетичний комплекс (ПЕК) включає в себе паливну промисловість та електроенергетику. </a:t>
            </a:r>
            <a:endParaRPr lang="ru-RU" dirty="0"/>
          </a:p>
        </p:txBody>
      </p:sp>
    </p:spTree>
    <p:extLst>
      <p:ext uri="{BB962C8B-B14F-4D97-AF65-F5344CB8AC3E}">
        <p14:creationId xmlns:p14="http://schemas.microsoft.com/office/powerpoint/2010/main" val="33296726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624736"/>
          </a:xfrm>
        </p:spPr>
        <p:txBody>
          <a:bodyPr anchor="ctr"/>
          <a:lstStyle/>
          <a:p>
            <a:pPr marL="0" indent="0" algn="ctr">
              <a:buNone/>
            </a:pPr>
            <a:r>
              <a:rPr lang="uk-UA" dirty="0"/>
              <a:t>З вугільною промисловістю пов’язана низка екологічних проблем. Це, зокрема, порушення рівноваги гірських поверхневих мас, утворення териконів (насипів), погіршення якості підземних вод.</a:t>
            </a:r>
            <a:endParaRPr lang="ru-RU" dirty="0"/>
          </a:p>
        </p:txBody>
      </p:sp>
    </p:spTree>
    <p:extLst>
      <p:ext uri="{BB962C8B-B14F-4D97-AF65-F5344CB8AC3E}">
        <p14:creationId xmlns:p14="http://schemas.microsoft.com/office/powerpoint/2010/main" val="114831623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Нафтова промисловість</a:t>
            </a:r>
            <a:endParaRPr lang="ru-RU" dirty="0"/>
          </a:p>
        </p:txBody>
      </p:sp>
      <p:sp>
        <p:nvSpPr>
          <p:cNvPr id="3" name="Объект 2"/>
          <p:cNvSpPr>
            <a:spLocks noGrp="1"/>
          </p:cNvSpPr>
          <p:nvPr>
            <p:ph idx="1"/>
          </p:nvPr>
        </p:nvSpPr>
        <p:spPr/>
        <p:txBody>
          <a:bodyPr anchor="ctr"/>
          <a:lstStyle/>
          <a:p>
            <a:pPr marL="0" indent="0" algn="ctr">
              <a:buNone/>
            </a:pPr>
            <a:r>
              <a:rPr lang="uk-UA" dirty="0"/>
              <a:t>Основні родовища нафти зосереджені в Карпатській, Причорноморсько-Кримський нафтогазоносні провінціях, Дніпровсько-Донецькій нафтогазоносній області. Найбільші родовища Передкарпаття (60% видобутку нафти в Україні) – Бориславське, </a:t>
            </a:r>
            <a:r>
              <a:rPr lang="uk-UA" dirty="0" err="1"/>
              <a:t>Долинське</a:t>
            </a:r>
            <a:r>
              <a:rPr lang="uk-UA" dirty="0"/>
              <a:t>, </a:t>
            </a:r>
            <a:r>
              <a:rPr lang="uk-UA" dirty="0" err="1"/>
              <a:t>Битківське</a:t>
            </a:r>
            <a:r>
              <a:rPr lang="uk-UA" dirty="0"/>
              <a:t>.</a:t>
            </a:r>
            <a:endParaRPr lang="ru-RU" dirty="0"/>
          </a:p>
        </p:txBody>
      </p:sp>
    </p:spTree>
    <p:extLst>
      <p:ext uri="{BB962C8B-B14F-4D97-AF65-F5344CB8AC3E}">
        <p14:creationId xmlns:p14="http://schemas.microsoft.com/office/powerpoint/2010/main" val="185641575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179388" y="115888"/>
            <a:ext cx="8785225" cy="6626225"/>
          </a:xfrm>
        </p:spPr>
        <p:txBody>
          <a:bodyPr anchor="ctr"/>
          <a:lstStyle/>
          <a:p>
            <a:pPr marL="0" indent="0" algn="ctr">
              <a:buNone/>
            </a:pPr>
            <a:r>
              <a:rPr lang="uk-UA" dirty="0"/>
              <a:t>У Дніпровсько-Донецькій нафтовидобувній області також є великі родовища: нафтові – </a:t>
            </a:r>
            <a:r>
              <a:rPr lang="uk-UA" dirty="0" err="1"/>
              <a:t>Леляківське</a:t>
            </a:r>
            <a:r>
              <a:rPr lang="uk-UA" dirty="0"/>
              <a:t>, </a:t>
            </a:r>
            <a:r>
              <a:rPr lang="uk-UA" dirty="0" err="1"/>
              <a:t>Глинські-Розбишівське</a:t>
            </a:r>
            <a:r>
              <a:rPr lang="uk-UA" dirty="0"/>
              <a:t>, нафтогазові – </a:t>
            </a:r>
            <a:r>
              <a:rPr lang="uk-UA" dirty="0" err="1"/>
              <a:t>Гнідинцівське</a:t>
            </a:r>
            <a:r>
              <a:rPr lang="uk-UA" dirty="0"/>
              <a:t>, </a:t>
            </a:r>
            <a:r>
              <a:rPr lang="uk-UA" dirty="0" err="1"/>
              <a:t>Качанівське</a:t>
            </a:r>
            <a:r>
              <a:rPr lang="uk-UA" dirty="0"/>
              <a:t>, </a:t>
            </a:r>
            <a:r>
              <a:rPr lang="uk-UA" dirty="0" err="1"/>
              <a:t>Яблунівське</a:t>
            </a:r>
            <a:r>
              <a:rPr lang="uk-UA" dirty="0"/>
              <a:t>.</a:t>
            </a:r>
            <a:endParaRPr lang="ru-RU" dirty="0"/>
          </a:p>
          <a:p>
            <a:pPr marL="0" indent="0">
              <a:buNone/>
            </a:pPr>
            <a:endParaRPr lang="ru-RU" dirty="0"/>
          </a:p>
        </p:txBody>
      </p:sp>
    </p:spTree>
    <p:extLst>
      <p:ext uri="{BB962C8B-B14F-4D97-AF65-F5344CB8AC3E}">
        <p14:creationId xmlns:p14="http://schemas.microsoft.com/office/powerpoint/2010/main" val="76152856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552728"/>
          </a:xfrm>
        </p:spPr>
        <p:txBody>
          <a:bodyPr anchor="ctr"/>
          <a:lstStyle/>
          <a:p>
            <a:pPr marL="0" indent="0" algn="ctr">
              <a:buNone/>
            </a:pPr>
            <a:r>
              <a:rPr lang="uk-UA" dirty="0"/>
              <a:t>У Причорномор’ї поклади нафти виявлені на Керченському півострові та в шельфовій зоні Чорного моря.</a:t>
            </a:r>
            <a:endParaRPr lang="ru-RU" dirty="0"/>
          </a:p>
          <a:p>
            <a:pPr marL="0" indent="0">
              <a:buNone/>
            </a:pPr>
            <a:endParaRPr lang="ru-RU" dirty="0"/>
          </a:p>
        </p:txBody>
      </p:sp>
    </p:spTree>
    <p:extLst>
      <p:ext uri="{BB962C8B-B14F-4D97-AF65-F5344CB8AC3E}">
        <p14:creationId xmlns:p14="http://schemas.microsoft.com/office/powerpoint/2010/main" val="190020975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Газова промисловість</a:t>
            </a:r>
            <a:endParaRPr lang="ru-RU" dirty="0"/>
          </a:p>
        </p:txBody>
      </p:sp>
      <p:sp>
        <p:nvSpPr>
          <p:cNvPr id="3" name="Объект 2"/>
          <p:cNvSpPr>
            <a:spLocks noGrp="1"/>
          </p:cNvSpPr>
          <p:nvPr>
            <p:ph idx="1"/>
          </p:nvPr>
        </p:nvSpPr>
        <p:spPr/>
        <p:txBody>
          <a:bodyPr anchor="ctr"/>
          <a:lstStyle/>
          <a:p>
            <a:pPr marL="0" indent="0" algn="ctr">
              <a:buNone/>
            </a:pPr>
            <a:r>
              <a:rPr lang="uk-UA" dirty="0"/>
              <a:t>Великі родовища природного газу розташовані в Дніпровсько-Донецькій області: </a:t>
            </a:r>
            <a:r>
              <a:rPr lang="uk-UA" dirty="0" err="1"/>
              <a:t>Шебелинське</a:t>
            </a:r>
            <a:r>
              <a:rPr lang="uk-UA" dirty="0"/>
              <a:t>, </a:t>
            </a:r>
            <a:r>
              <a:rPr lang="uk-UA" dirty="0" err="1"/>
              <a:t>Західнохрестищенське</a:t>
            </a:r>
            <a:r>
              <a:rPr lang="uk-UA" dirty="0"/>
              <a:t>, </a:t>
            </a:r>
            <a:r>
              <a:rPr lang="uk-UA" dirty="0" err="1"/>
              <a:t>Єфремівське</a:t>
            </a:r>
            <a:r>
              <a:rPr lang="uk-UA" dirty="0"/>
              <a:t>. Близько 1/5 частини видобутку природного газу України зосереджено в Передкарпатті: </a:t>
            </a:r>
            <a:r>
              <a:rPr lang="uk-UA" dirty="0" err="1"/>
              <a:t>Дашавське</a:t>
            </a:r>
            <a:r>
              <a:rPr lang="uk-UA" dirty="0"/>
              <a:t>, </a:t>
            </a:r>
            <a:r>
              <a:rPr lang="uk-UA" dirty="0" err="1"/>
              <a:t>Косівське</a:t>
            </a:r>
            <a:r>
              <a:rPr lang="uk-UA" dirty="0"/>
              <a:t>, </a:t>
            </a:r>
            <a:r>
              <a:rPr lang="uk-UA" dirty="0" err="1"/>
              <a:t>Надвірнянське</a:t>
            </a:r>
            <a:r>
              <a:rPr lang="uk-UA" dirty="0"/>
              <a:t> родовища.</a:t>
            </a:r>
            <a:endParaRPr lang="ru-RU" dirty="0"/>
          </a:p>
        </p:txBody>
      </p:sp>
    </p:spTree>
    <p:extLst>
      <p:ext uri="{BB962C8B-B14F-4D97-AF65-F5344CB8AC3E}">
        <p14:creationId xmlns:p14="http://schemas.microsoft.com/office/powerpoint/2010/main" val="29743874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552728"/>
          </a:xfrm>
        </p:spPr>
        <p:txBody>
          <a:bodyPr anchor="ctr"/>
          <a:lstStyle/>
          <a:p>
            <a:pPr marL="0" indent="0" algn="ctr">
              <a:buNone/>
            </a:pPr>
            <a:r>
              <a:rPr lang="uk-UA" dirty="0"/>
              <a:t>Значні родовища природного газу відкриті на півдні країни, насамперед у Криму. Основні родовища – </a:t>
            </a:r>
            <a:r>
              <a:rPr lang="uk-UA" dirty="0" err="1"/>
              <a:t>Глібовське</a:t>
            </a:r>
            <a:r>
              <a:rPr lang="uk-UA" dirty="0"/>
              <a:t>, </a:t>
            </a:r>
            <a:r>
              <a:rPr lang="uk-UA" dirty="0" err="1"/>
              <a:t>Джанкойське</a:t>
            </a:r>
            <a:r>
              <a:rPr lang="uk-UA" dirty="0"/>
              <a:t>. Зростає видобуток газу з дна Чорного моря.</a:t>
            </a:r>
            <a:endParaRPr lang="ru-RU" dirty="0"/>
          </a:p>
          <a:p>
            <a:pPr marL="0" indent="0">
              <a:buNone/>
            </a:pPr>
            <a:endParaRPr lang="ru-RU" dirty="0"/>
          </a:p>
        </p:txBody>
      </p:sp>
    </p:spTree>
    <p:extLst>
      <p:ext uri="{BB962C8B-B14F-4D97-AF65-F5344CB8AC3E}">
        <p14:creationId xmlns:p14="http://schemas.microsoft.com/office/powerpoint/2010/main" val="168134336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552728"/>
          </a:xfrm>
        </p:spPr>
        <p:txBody>
          <a:bodyPr anchor="ctr"/>
          <a:lstStyle/>
          <a:p>
            <a:pPr marL="0" indent="0" algn="ctr">
              <a:buNone/>
            </a:pPr>
            <a:r>
              <a:rPr lang="uk-UA" dirty="0"/>
              <a:t>По території України пролягають численні газопроводи: Шебелинка – Харків, Шебелинка – Полтава – Київ, Шебелинка – Дніпропетровськ – Кривий Ріг – Одеса – Кишинів, Шебелинка – Бєлгород – Москва, </a:t>
            </a:r>
            <a:r>
              <a:rPr lang="uk-UA" dirty="0" err="1"/>
              <a:t>Дашава</a:t>
            </a:r>
            <a:r>
              <a:rPr lang="uk-UA" dirty="0"/>
              <a:t> – Київ – Москва.</a:t>
            </a:r>
            <a:endParaRPr lang="ru-RU" dirty="0"/>
          </a:p>
          <a:p>
            <a:pPr marL="0" indent="0">
              <a:buNone/>
            </a:pPr>
            <a:endParaRPr lang="ru-RU" dirty="0"/>
          </a:p>
        </p:txBody>
      </p:sp>
    </p:spTree>
    <p:extLst>
      <p:ext uri="{BB962C8B-B14F-4D97-AF65-F5344CB8AC3E}">
        <p14:creationId xmlns:p14="http://schemas.microsoft.com/office/powerpoint/2010/main" val="1256405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552728"/>
          </a:xfrm>
        </p:spPr>
        <p:txBody>
          <a:bodyPr anchor="ctr"/>
          <a:lstStyle/>
          <a:p>
            <a:pPr marL="0" indent="0" algn="ctr">
              <a:buNone/>
            </a:pPr>
            <a:r>
              <a:rPr lang="uk-UA" dirty="0"/>
              <a:t>Тому газова промисловість є найперспективнішою. Природний газ – найефективніше паливо. Собівартість його видобутку значно нижча, ніж вугілля, а теплова здатність висока. Використання газу дуже перспективне: в порівнянні з іншими енергетичними джерелами він майже не отруює навколишнє середовище. Крім того газ використовується у хімічній промисловості.</a:t>
            </a:r>
            <a:endParaRPr lang="ru-RU" dirty="0"/>
          </a:p>
          <a:p>
            <a:pPr marL="0" indent="0">
              <a:buNone/>
            </a:pPr>
            <a:endParaRPr lang="ru-RU" dirty="0"/>
          </a:p>
        </p:txBody>
      </p:sp>
    </p:spTree>
    <p:extLst>
      <p:ext uri="{BB962C8B-B14F-4D97-AF65-F5344CB8AC3E}">
        <p14:creationId xmlns:p14="http://schemas.microsoft.com/office/powerpoint/2010/main" val="28556499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624736"/>
          </a:xfrm>
        </p:spPr>
        <p:txBody>
          <a:bodyPr anchor="ctr"/>
          <a:lstStyle/>
          <a:p>
            <a:pPr marL="0" indent="0" algn="ctr">
              <a:buNone/>
            </a:pPr>
            <a:r>
              <a:rPr lang="uk-UA" i="1" dirty="0"/>
              <a:t>Торф’яна промисловість</a:t>
            </a:r>
            <a:r>
              <a:rPr lang="uk-UA" dirty="0"/>
              <a:t> розвивається у Поліссі на півночі України.</a:t>
            </a:r>
            <a:endParaRPr lang="ru-RU" dirty="0"/>
          </a:p>
          <a:p>
            <a:pPr marL="0" indent="0">
              <a:buNone/>
            </a:pPr>
            <a:endParaRPr lang="ru-RU" dirty="0"/>
          </a:p>
        </p:txBody>
      </p:sp>
    </p:spTree>
    <p:extLst>
      <p:ext uri="{BB962C8B-B14F-4D97-AF65-F5344CB8AC3E}">
        <p14:creationId xmlns:p14="http://schemas.microsoft.com/office/powerpoint/2010/main" val="362089843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chor="ctr"/>
          <a:lstStyle/>
          <a:p>
            <a:pPr marL="0" indent="0" algn="ctr">
              <a:buNone/>
            </a:pPr>
            <a:r>
              <a:rPr lang="uk-UA" i="1" dirty="0"/>
              <a:t>Електроенергетика</a:t>
            </a:r>
            <a:r>
              <a:rPr lang="uk-UA" dirty="0"/>
              <a:t> – основа розвитку економіки країни. Розвиток електроенергетики, будівництво потужних електростанцій сприяють створенню нових промислових вузлів. Окремі галузі промисловості тяжіють до джерел дешевої електроенергії (електрометалургія), інші здатні обмежуватись транспортом електроенергії.</a:t>
            </a:r>
            <a:endParaRPr lang="ru-RU" dirty="0"/>
          </a:p>
          <a:p>
            <a:pPr marL="0" indent="0">
              <a:buNone/>
            </a:pPr>
            <a:endParaRPr lang="ru-RU" dirty="0"/>
          </a:p>
        </p:txBody>
      </p:sp>
    </p:spTree>
    <p:extLst>
      <p:ext uri="{BB962C8B-B14F-4D97-AF65-F5344CB8AC3E}">
        <p14:creationId xmlns:p14="http://schemas.microsoft.com/office/powerpoint/2010/main" val="25872894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Паливно-енергетичний</a:t>
            </a:r>
            <a:r>
              <a:rPr lang="ru-RU" dirty="0"/>
              <a:t> </a:t>
            </a:r>
            <a:r>
              <a:rPr lang="ru-RU" dirty="0" smtClean="0"/>
              <a:t>комплекс</a:t>
            </a:r>
            <a:r>
              <a:rPr lang="en-US" dirty="0" smtClean="0"/>
              <a:t> </a:t>
            </a:r>
            <a:r>
              <a:rPr lang="uk-UA" dirty="0" smtClean="0"/>
              <a:t>світу</a:t>
            </a:r>
            <a:endParaRPr lang="ru-RU" dirty="0"/>
          </a:p>
        </p:txBody>
      </p:sp>
      <p:sp>
        <p:nvSpPr>
          <p:cNvPr id="3" name="Объект 2"/>
          <p:cNvSpPr>
            <a:spLocks noGrp="1"/>
          </p:cNvSpPr>
          <p:nvPr>
            <p:ph idx="1"/>
          </p:nvPr>
        </p:nvSpPr>
        <p:spPr/>
        <p:txBody>
          <a:bodyPr anchor="ctr">
            <a:normAutofit/>
          </a:bodyPr>
          <a:lstStyle/>
          <a:p>
            <a:pPr marL="0" indent="0" algn="ctr">
              <a:buNone/>
            </a:pPr>
            <a:r>
              <a:rPr lang="ru-RU" dirty="0" err="1"/>
              <a:t>Світове</a:t>
            </a:r>
            <a:r>
              <a:rPr lang="ru-RU" dirty="0"/>
              <a:t> </a:t>
            </a:r>
            <a:r>
              <a:rPr lang="ru-RU" dirty="0" err="1"/>
              <a:t>виробництво</a:t>
            </a:r>
            <a:r>
              <a:rPr lang="ru-RU" dirty="0"/>
              <a:t> і </a:t>
            </a:r>
            <a:r>
              <a:rPr lang="ru-RU" dirty="0" err="1"/>
              <a:t>споживання</a:t>
            </a:r>
            <a:r>
              <a:rPr lang="ru-RU" dirty="0"/>
              <a:t> </a:t>
            </a:r>
            <a:r>
              <a:rPr lang="ru-RU" dirty="0" err="1"/>
              <a:t>палива</a:t>
            </a:r>
            <a:r>
              <a:rPr lang="ru-RU" dirty="0"/>
              <a:t> та </a:t>
            </a:r>
            <a:r>
              <a:rPr lang="ru-RU" dirty="0" err="1"/>
              <a:t>енергії</a:t>
            </a:r>
            <a:r>
              <a:rPr lang="ru-RU" dirty="0"/>
              <a:t> </a:t>
            </a:r>
            <a:r>
              <a:rPr lang="ru-RU" dirty="0" err="1"/>
              <a:t>мають</a:t>
            </a:r>
            <a:r>
              <a:rPr lang="ru-RU" dirty="0"/>
              <a:t> </a:t>
            </a:r>
            <a:r>
              <a:rPr lang="ru-RU" dirty="0" err="1"/>
              <a:t>виражені</a:t>
            </a:r>
            <a:r>
              <a:rPr lang="ru-RU" dirty="0"/>
              <a:t> </a:t>
            </a:r>
            <a:r>
              <a:rPr lang="ru-RU" dirty="0" err="1"/>
              <a:t>географічні</a:t>
            </a:r>
            <a:r>
              <a:rPr lang="ru-RU" dirty="0"/>
              <a:t> </a:t>
            </a:r>
            <a:r>
              <a:rPr lang="ru-RU" dirty="0" err="1"/>
              <a:t>аспекти</a:t>
            </a:r>
            <a:r>
              <a:rPr lang="ru-RU" dirty="0"/>
              <a:t> та </a:t>
            </a:r>
            <a:r>
              <a:rPr lang="ru-RU" dirty="0" err="1"/>
              <a:t>регіональні</a:t>
            </a:r>
            <a:r>
              <a:rPr lang="ru-RU" dirty="0"/>
              <a:t> </a:t>
            </a:r>
            <a:r>
              <a:rPr lang="ru-RU" dirty="0" err="1"/>
              <a:t>відмінності</a:t>
            </a:r>
            <a:r>
              <a:rPr lang="ru-RU" dirty="0"/>
              <a:t>. Вони </a:t>
            </a:r>
            <a:r>
              <a:rPr lang="ru-RU" dirty="0" err="1"/>
              <a:t>полягають</a:t>
            </a:r>
            <a:r>
              <a:rPr lang="ru-RU" dirty="0"/>
              <a:t> у </a:t>
            </a:r>
            <a:r>
              <a:rPr lang="ru-RU" dirty="0" err="1"/>
              <a:t>різниці</a:t>
            </a:r>
            <a:r>
              <a:rPr lang="ru-RU" dirty="0"/>
              <a:t> </a:t>
            </a:r>
            <a:r>
              <a:rPr lang="ru-RU" dirty="0" err="1"/>
              <a:t>між</a:t>
            </a:r>
            <a:r>
              <a:rPr lang="ru-RU" dirty="0"/>
              <a:t> </a:t>
            </a:r>
            <a:r>
              <a:rPr lang="ru-RU" dirty="0" err="1"/>
              <a:t>високорозвиненими</a:t>
            </a:r>
            <a:r>
              <a:rPr lang="ru-RU" dirty="0"/>
              <a:t> </a:t>
            </a:r>
            <a:r>
              <a:rPr lang="ru-RU" dirty="0" err="1"/>
              <a:t>країнами</a:t>
            </a:r>
            <a:r>
              <a:rPr lang="ru-RU" dirty="0"/>
              <a:t> та </a:t>
            </a:r>
            <a:r>
              <a:rPr lang="ru-RU" dirty="0" err="1"/>
              <a:t>тими</a:t>
            </a:r>
            <a:r>
              <a:rPr lang="ru-RU" dirty="0"/>
              <a:t>, </a:t>
            </a:r>
            <a:r>
              <a:rPr lang="ru-RU" dirty="0" err="1"/>
              <a:t>що</a:t>
            </a:r>
            <a:r>
              <a:rPr lang="ru-RU" dirty="0"/>
              <a:t> </a:t>
            </a:r>
            <a:r>
              <a:rPr lang="ru-RU" dirty="0" err="1"/>
              <a:t>розвиваються</a:t>
            </a:r>
            <a:r>
              <a:rPr lang="ru-RU" dirty="0"/>
              <a:t>, </a:t>
            </a:r>
            <a:r>
              <a:rPr lang="ru-RU" dirty="0" err="1"/>
              <a:t>між</a:t>
            </a:r>
            <a:r>
              <a:rPr lang="ru-RU" dirty="0"/>
              <a:t> великими </a:t>
            </a:r>
            <a:r>
              <a:rPr lang="ru-RU" dirty="0" err="1"/>
              <a:t>макрорегіонами</a:t>
            </a:r>
            <a:r>
              <a:rPr lang="ru-RU" dirty="0"/>
              <a:t> </a:t>
            </a:r>
            <a:r>
              <a:rPr lang="ru-RU" dirty="0" err="1"/>
              <a:t>світу</a:t>
            </a:r>
            <a:r>
              <a:rPr lang="ru-RU" dirty="0"/>
              <a:t>, а </a:t>
            </a:r>
            <a:r>
              <a:rPr lang="ru-RU" dirty="0" err="1"/>
              <a:t>також</a:t>
            </a:r>
            <a:r>
              <a:rPr lang="ru-RU" dirty="0"/>
              <a:t> </a:t>
            </a:r>
            <a:r>
              <a:rPr lang="ru-RU" dirty="0" err="1"/>
              <a:t>між</a:t>
            </a:r>
            <a:r>
              <a:rPr lang="ru-RU" dirty="0"/>
              <a:t> </a:t>
            </a:r>
            <a:r>
              <a:rPr lang="ru-RU" dirty="0" err="1"/>
              <a:t>окремими</a:t>
            </a:r>
            <a:r>
              <a:rPr lang="ru-RU" dirty="0"/>
              <a:t> державами. </a:t>
            </a:r>
          </a:p>
        </p:txBody>
      </p:sp>
    </p:spTree>
    <p:extLst>
      <p:ext uri="{BB962C8B-B14F-4D97-AF65-F5344CB8AC3E}">
        <p14:creationId xmlns:p14="http://schemas.microsoft.com/office/powerpoint/2010/main" val="33532945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chor="ctr"/>
          <a:lstStyle/>
          <a:p>
            <a:pPr marL="0" indent="0" algn="ctr">
              <a:buNone/>
            </a:pPr>
            <a:r>
              <a:rPr lang="uk-UA" dirty="0"/>
              <a:t>Електроенергію в Україні виробляють теплові, гідравлічні, </a:t>
            </a:r>
            <a:r>
              <a:rPr lang="uk-UA" dirty="0" err="1"/>
              <a:t>гідроакумулюючі</a:t>
            </a:r>
            <a:r>
              <a:rPr lang="uk-UA" dirty="0"/>
              <a:t> й атомні електростанції. 94% всієї електроенергії виробляють теплові й атомні електростанції. Їхня частка в енергетичному балансі України приблизно однакова. </a:t>
            </a:r>
            <a:endParaRPr lang="ru-RU" dirty="0"/>
          </a:p>
          <a:p>
            <a:pPr marL="0" indent="0">
              <a:buNone/>
            </a:pPr>
            <a:endParaRPr lang="ru-RU" dirty="0"/>
          </a:p>
        </p:txBody>
      </p:sp>
    </p:spTree>
    <p:extLst>
      <p:ext uri="{BB962C8B-B14F-4D97-AF65-F5344CB8AC3E}">
        <p14:creationId xmlns:p14="http://schemas.microsoft.com/office/powerpoint/2010/main" val="120779406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chor="ctr"/>
          <a:lstStyle/>
          <a:p>
            <a:pPr marL="0" indent="0" algn="ctr">
              <a:buNone/>
            </a:pPr>
            <a:r>
              <a:rPr lang="uk-UA" i="1" dirty="0"/>
              <a:t>Теплові електростанції (ТЕС)</a:t>
            </a:r>
            <a:r>
              <a:rPr lang="uk-UA" dirty="0"/>
              <a:t> працюють на вугіллі, газі, мазуті Найпотужніші з них розташовані в Донбасі (</a:t>
            </a:r>
            <a:r>
              <a:rPr lang="uk-UA" dirty="0" err="1"/>
              <a:t>Старобешівська</a:t>
            </a:r>
            <a:r>
              <a:rPr lang="uk-UA" dirty="0"/>
              <a:t>, </a:t>
            </a:r>
            <a:r>
              <a:rPr lang="uk-UA" dirty="0" err="1"/>
              <a:t>Курахівська</a:t>
            </a:r>
            <a:r>
              <a:rPr lang="uk-UA" dirty="0"/>
              <a:t>, Криворізька-2), у Харківській (</a:t>
            </a:r>
            <a:r>
              <a:rPr lang="uk-UA" dirty="0" err="1"/>
              <a:t>Зміївська</a:t>
            </a:r>
            <a:r>
              <a:rPr lang="uk-UA" dirty="0"/>
              <a:t>), Київській (Трипільська) і Вінницькій (</a:t>
            </a:r>
            <a:r>
              <a:rPr lang="uk-UA" dirty="0" err="1"/>
              <a:t>Ладиженська</a:t>
            </a:r>
            <a:r>
              <a:rPr lang="uk-UA" dirty="0"/>
              <a:t>) областях. ТЕС, які поряд з електроенергією виробляють і тепло для опалення міст, нагрівають води для комунального господарства називають </a:t>
            </a:r>
            <a:r>
              <a:rPr lang="uk-UA" i="1" dirty="0"/>
              <a:t>теплоелектроцентралями (ТЕЦ)</a:t>
            </a:r>
            <a:r>
              <a:rPr lang="uk-UA" dirty="0"/>
              <a:t>. З роботою ТЕС пов’язане значне забруднення навколишнього середовища.</a:t>
            </a:r>
            <a:endParaRPr lang="ru-RU" dirty="0"/>
          </a:p>
          <a:p>
            <a:pPr marL="0" indent="0">
              <a:buNone/>
            </a:pPr>
            <a:endParaRPr lang="ru-RU" dirty="0"/>
          </a:p>
        </p:txBody>
      </p:sp>
    </p:spTree>
    <p:extLst>
      <p:ext uri="{BB962C8B-B14F-4D97-AF65-F5344CB8AC3E}">
        <p14:creationId xmlns:p14="http://schemas.microsoft.com/office/powerpoint/2010/main" val="23323831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chor="ctr"/>
          <a:lstStyle/>
          <a:p>
            <a:pPr marL="0" indent="0" algn="ctr">
              <a:buNone/>
            </a:pPr>
            <a:r>
              <a:rPr lang="uk-UA" i="1" dirty="0"/>
              <a:t>Атомні електростанції (АЕС)</a:t>
            </a:r>
            <a:r>
              <a:rPr lang="uk-UA" dirty="0"/>
              <a:t> будуються у районах із дефіцитом паливних ресурсів. На території України працюють </a:t>
            </a:r>
            <a:r>
              <a:rPr lang="uk-UA" i="1" dirty="0"/>
              <a:t>Запорізька, Південноукраїнська, Рівненська</a:t>
            </a:r>
            <a:r>
              <a:rPr lang="uk-UA" dirty="0"/>
              <a:t> та </a:t>
            </a:r>
            <a:r>
              <a:rPr lang="uk-UA" i="1" dirty="0"/>
              <a:t>Хмельницька</a:t>
            </a:r>
            <a:r>
              <a:rPr lang="uk-UA" dirty="0"/>
              <a:t> електростанції. </a:t>
            </a:r>
            <a:r>
              <a:rPr lang="uk-UA" i="1" dirty="0"/>
              <a:t>Чорнобильська АЕС </a:t>
            </a:r>
            <a:r>
              <a:rPr lang="uk-UA" dirty="0"/>
              <a:t>зазнала аварії 26 квітня 1986 року, зараз на ній встановлений саркофаг, щоб зменшити рівень радіації.</a:t>
            </a:r>
            <a:endParaRPr lang="ru-RU" dirty="0"/>
          </a:p>
          <a:p>
            <a:pPr marL="0" indent="0">
              <a:buNone/>
            </a:pPr>
            <a:endParaRPr lang="ru-RU" dirty="0"/>
          </a:p>
        </p:txBody>
      </p:sp>
    </p:spTree>
    <p:extLst>
      <p:ext uri="{BB962C8B-B14F-4D97-AF65-F5344CB8AC3E}">
        <p14:creationId xmlns:p14="http://schemas.microsoft.com/office/powerpoint/2010/main" val="266440795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chor="ctr"/>
          <a:lstStyle/>
          <a:p>
            <a:pPr marL="0" indent="0" algn="ctr">
              <a:buNone/>
            </a:pPr>
            <a:r>
              <a:rPr lang="uk-UA" dirty="0"/>
              <a:t>На Дніпрі й Дністрі побудовані великі </a:t>
            </a:r>
            <a:r>
              <a:rPr lang="uk-UA" i="1" dirty="0"/>
              <a:t>гідроелектростанції (ГЕС)</a:t>
            </a:r>
            <a:r>
              <a:rPr lang="uk-UA" dirty="0"/>
              <a:t>. Найбільші з них – Дніпрогес, Дніпродзержинська, Дніпропетровська, Канівська, Каховська, Київська, Кременчуцька, Дністровська. На гідроенергетику припадає лише 5,2% загального виробництва електроенергії.</a:t>
            </a:r>
            <a:endParaRPr lang="ru-RU" dirty="0"/>
          </a:p>
          <a:p>
            <a:pPr marL="0" indent="0">
              <a:buNone/>
            </a:pPr>
            <a:endParaRPr lang="ru-RU" dirty="0"/>
          </a:p>
        </p:txBody>
      </p:sp>
    </p:spTree>
    <p:extLst>
      <p:ext uri="{BB962C8B-B14F-4D97-AF65-F5344CB8AC3E}">
        <p14:creationId xmlns:p14="http://schemas.microsoft.com/office/powerpoint/2010/main" val="228970451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624736"/>
          </a:xfrm>
        </p:spPr>
        <p:txBody>
          <a:bodyPr anchor="ctr"/>
          <a:lstStyle/>
          <a:p>
            <a:pPr marL="0" indent="0" algn="ctr">
              <a:buNone/>
            </a:pPr>
            <a:r>
              <a:rPr lang="uk-UA" dirty="0"/>
              <a:t>ГЕС в Україні побудовані на рівнинних річках, тому перед їхніми греблями створили штучні водоймища, що затопили сільськогосподарські угіддя. Вода водоймищ застоюється, акумулює різні шкідливі речовини. Греблі стають перешкодою розвитку рибного господарства, заважаючи міграції по річках промислових риб. У той же час вода з водоймищ використовується для зрошення посушливих земель Півдня України й степового Криму.</a:t>
            </a:r>
            <a:endParaRPr lang="ru-RU" dirty="0"/>
          </a:p>
          <a:p>
            <a:pPr marL="0" indent="0">
              <a:buNone/>
            </a:pPr>
            <a:endParaRPr lang="ru-RU" dirty="0"/>
          </a:p>
        </p:txBody>
      </p:sp>
    </p:spTree>
    <p:extLst>
      <p:ext uri="{BB962C8B-B14F-4D97-AF65-F5344CB8AC3E}">
        <p14:creationId xmlns:p14="http://schemas.microsoft.com/office/powerpoint/2010/main" val="59898615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552728"/>
          </a:xfrm>
        </p:spPr>
        <p:txBody>
          <a:bodyPr anchor="ctr"/>
          <a:lstStyle/>
          <a:p>
            <a:pPr marL="0" indent="0" algn="ctr">
              <a:buNone/>
            </a:pPr>
            <a:r>
              <a:rPr lang="uk-UA" dirty="0"/>
              <a:t>Для того, щоб максимально ефективно використовувати електроенергію споруджені </a:t>
            </a:r>
            <a:r>
              <a:rPr lang="uk-UA" i="1" dirty="0"/>
              <a:t>ГАЕС (</a:t>
            </a:r>
            <a:r>
              <a:rPr lang="uk-UA" i="1" dirty="0" err="1"/>
              <a:t>гідроакумулятивні</a:t>
            </a:r>
            <a:r>
              <a:rPr lang="uk-UA" i="1" dirty="0"/>
              <a:t> електростанції)</a:t>
            </a:r>
            <a:r>
              <a:rPr lang="uk-UA" dirty="0"/>
              <a:t>, які дозволяють акумулювати електроенергію й використовувати її в час пік, коли відчувається її нестача.</a:t>
            </a:r>
            <a:endParaRPr lang="ru-RU" dirty="0"/>
          </a:p>
          <a:p>
            <a:pPr marL="0" indent="0">
              <a:buNone/>
            </a:pPr>
            <a:endParaRPr lang="ru-RU" dirty="0"/>
          </a:p>
        </p:txBody>
      </p:sp>
    </p:spTree>
    <p:extLst>
      <p:ext uri="{BB962C8B-B14F-4D97-AF65-F5344CB8AC3E}">
        <p14:creationId xmlns:p14="http://schemas.microsoft.com/office/powerpoint/2010/main" val="133982317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chor="ctr"/>
          <a:lstStyle/>
          <a:p>
            <a:pPr marL="0" indent="0" algn="ctr">
              <a:buNone/>
            </a:pPr>
            <a:r>
              <a:rPr lang="uk-UA" dirty="0"/>
              <a:t>Електроенергія, вироблена електростанціями, передається до споживачів за допомогою </a:t>
            </a:r>
            <a:r>
              <a:rPr lang="uk-UA" i="1" dirty="0"/>
              <a:t>ліній електропередач (ЛЕП)</a:t>
            </a:r>
            <a:r>
              <a:rPr lang="uk-UA" dirty="0"/>
              <a:t>.</a:t>
            </a:r>
            <a:endParaRPr lang="ru-RU" dirty="0"/>
          </a:p>
          <a:p>
            <a:pPr marL="0" indent="0">
              <a:buNone/>
            </a:pPr>
            <a:endParaRPr lang="ru-RU" dirty="0"/>
          </a:p>
        </p:txBody>
      </p:sp>
    </p:spTree>
    <p:extLst>
      <p:ext uri="{BB962C8B-B14F-4D97-AF65-F5344CB8AC3E}">
        <p14:creationId xmlns:p14="http://schemas.microsoft.com/office/powerpoint/2010/main" val="17265155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552728"/>
          </a:xfrm>
        </p:spPr>
        <p:txBody>
          <a:bodyPr anchor="ctr"/>
          <a:lstStyle/>
          <a:p>
            <a:pPr marL="0" indent="0" algn="ctr">
              <a:buNone/>
            </a:pPr>
            <a:r>
              <a:rPr lang="uk-UA" dirty="0"/>
              <a:t>Україна має можливості використання сонячної й вітрової енергії, а також енергії внутрішнього тепла Землі (геотермальна енергія). У Криму побудована одна з перших </a:t>
            </a:r>
            <a:r>
              <a:rPr lang="uk-UA" dirty="0" err="1"/>
              <a:t>геліоелектростанцій</a:t>
            </a:r>
            <a:r>
              <a:rPr lang="uk-UA" dirty="0"/>
              <a:t>, яка використовує сонячну енергію; введено до експлуатації вітрові електростанції.</a:t>
            </a:r>
            <a:endParaRPr lang="ru-RU" dirty="0"/>
          </a:p>
          <a:p>
            <a:pPr marL="0" indent="0">
              <a:buNone/>
            </a:pPr>
            <a:endParaRPr lang="ru-RU" dirty="0"/>
          </a:p>
        </p:txBody>
      </p:sp>
    </p:spTree>
    <p:extLst>
      <p:ext uri="{BB962C8B-B14F-4D97-AF65-F5344CB8AC3E}">
        <p14:creationId xmlns:p14="http://schemas.microsoft.com/office/powerpoint/2010/main" val="201371696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552728"/>
          </a:xfrm>
        </p:spPr>
        <p:txBody>
          <a:bodyPr anchor="ctr"/>
          <a:lstStyle/>
          <a:p>
            <a:pPr marL="0" indent="0" algn="ctr">
              <a:buNone/>
            </a:pPr>
            <a:r>
              <a:rPr lang="ru-RU" dirty="0"/>
              <a:t>Як </a:t>
            </a:r>
            <a:r>
              <a:rPr lang="ru-RU" dirty="0" err="1"/>
              <a:t>випливає</a:t>
            </a:r>
            <a:r>
              <a:rPr lang="ru-RU" dirty="0"/>
              <a:t> з </a:t>
            </a:r>
            <a:r>
              <a:rPr lang="ru-RU" dirty="0" err="1"/>
              <a:t>даних</a:t>
            </a:r>
            <a:r>
              <a:rPr lang="ru-RU" dirty="0"/>
              <a:t> ООН, уже на початку 90-х </a:t>
            </a:r>
            <a:r>
              <a:rPr lang="ru-RU" dirty="0" err="1"/>
              <a:t>років</a:t>
            </a:r>
            <a:r>
              <a:rPr lang="ru-RU" dirty="0"/>
              <a:t> XX ст. за </a:t>
            </a:r>
            <a:r>
              <a:rPr lang="ru-RU" dirty="0" err="1"/>
              <a:t>абсолютними</a:t>
            </a:r>
            <a:r>
              <a:rPr lang="ru-RU" dirty="0"/>
              <a:t> </a:t>
            </a:r>
            <a:r>
              <a:rPr lang="ru-RU" dirty="0" err="1"/>
              <a:t>обсягами</a:t>
            </a:r>
            <a:r>
              <a:rPr lang="ru-RU" dirty="0"/>
              <a:t> </a:t>
            </a:r>
            <a:r>
              <a:rPr lang="ru-RU" dirty="0" err="1"/>
              <a:t>виробництва</a:t>
            </a:r>
            <a:r>
              <a:rPr lang="ru-RU" dirty="0"/>
              <a:t> </a:t>
            </a:r>
            <a:r>
              <a:rPr lang="ru-RU" dirty="0" err="1"/>
              <a:t>енергоресурсів</a:t>
            </a:r>
            <a:r>
              <a:rPr lang="ru-RU" dirty="0"/>
              <a:t> </a:t>
            </a:r>
            <a:r>
              <a:rPr lang="ru-RU" dirty="0" err="1"/>
              <a:t>країни</a:t>
            </a:r>
            <a:r>
              <a:rPr lang="ru-RU" dirty="0"/>
              <a:t>, </a:t>
            </a:r>
            <a:r>
              <a:rPr lang="ru-RU" dirty="0" err="1"/>
              <a:t>що</a:t>
            </a:r>
            <a:r>
              <a:rPr lang="ru-RU" dirty="0"/>
              <a:t> </a:t>
            </a:r>
            <a:r>
              <a:rPr lang="ru-RU" dirty="0" err="1"/>
              <a:t>розвиваються</a:t>
            </a:r>
            <a:r>
              <a:rPr lang="ru-RU" dirty="0"/>
              <a:t>, </a:t>
            </a:r>
            <a:r>
              <a:rPr lang="ru-RU" dirty="0" err="1"/>
              <a:t>випередили</a:t>
            </a:r>
            <a:r>
              <a:rPr lang="ru-RU" dirty="0"/>
              <a:t> </a:t>
            </a:r>
            <a:r>
              <a:rPr lang="ru-RU" dirty="0" err="1"/>
              <a:t>високорозвинені</a:t>
            </a:r>
            <a:r>
              <a:rPr lang="ru-RU" dirty="0"/>
              <a:t> </a:t>
            </a:r>
            <a:r>
              <a:rPr lang="ru-RU" dirty="0" err="1"/>
              <a:t>країни</a:t>
            </a:r>
            <a:r>
              <a:rPr lang="ru-RU" dirty="0"/>
              <a:t>, </a:t>
            </a:r>
            <a:r>
              <a:rPr lang="ru-RU" dirty="0" err="1"/>
              <a:t>причому</a:t>
            </a:r>
            <a:r>
              <a:rPr lang="ru-RU" dirty="0"/>
              <a:t> в </a:t>
            </a:r>
            <a:r>
              <a:rPr lang="ru-RU" dirty="0" err="1"/>
              <a:t>подальшому</a:t>
            </a:r>
            <a:r>
              <a:rPr lang="ru-RU" dirty="0"/>
              <a:t> </a:t>
            </a:r>
            <a:r>
              <a:rPr lang="ru-RU" dirty="0" err="1"/>
              <a:t>ці</a:t>
            </a:r>
            <a:r>
              <a:rPr lang="ru-RU" dirty="0"/>
              <a:t> </a:t>
            </a:r>
            <a:r>
              <a:rPr lang="ru-RU" dirty="0" err="1"/>
              <a:t>тенденції</a:t>
            </a:r>
            <a:r>
              <a:rPr lang="ru-RU" dirty="0"/>
              <a:t> </a:t>
            </a:r>
            <a:r>
              <a:rPr lang="ru-RU" dirty="0" err="1"/>
              <a:t>лише</a:t>
            </a:r>
            <a:r>
              <a:rPr lang="ru-RU" dirty="0"/>
              <a:t> </a:t>
            </a:r>
            <a:r>
              <a:rPr lang="ru-RU" dirty="0" err="1"/>
              <a:t>посилювалися</a:t>
            </a:r>
            <a:r>
              <a:rPr lang="ru-RU" dirty="0"/>
              <a:t>. </a:t>
            </a:r>
            <a:r>
              <a:rPr lang="ru-RU" dirty="0" err="1"/>
              <a:t>Це</a:t>
            </a:r>
            <a:r>
              <a:rPr lang="ru-RU" dirty="0"/>
              <a:t> </a:t>
            </a:r>
            <a:r>
              <a:rPr lang="ru-RU" dirty="0" err="1"/>
              <a:t>пояснюється</a:t>
            </a:r>
            <a:r>
              <a:rPr lang="ru-RU" dirty="0"/>
              <a:t>, з одного боку, </a:t>
            </a:r>
            <a:r>
              <a:rPr lang="ru-RU" dirty="0" err="1"/>
              <a:t>зростанням</a:t>
            </a:r>
            <a:r>
              <a:rPr lang="ru-RU" dirty="0"/>
              <a:t> </a:t>
            </a:r>
            <a:r>
              <a:rPr lang="ru-RU" dirty="0" err="1"/>
              <a:t>споживання</a:t>
            </a:r>
            <a:r>
              <a:rPr lang="ru-RU" dirty="0"/>
              <a:t> </a:t>
            </a:r>
            <a:r>
              <a:rPr lang="ru-RU" dirty="0" err="1"/>
              <a:t>палива</a:t>
            </a:r>
            <a:r>
              <a:rPr lang="ru-RU" dirty="0"/>
              <a:t> та </a:t>
            </a:r>
            <a:r>
              <a:rPr lang="ru-RU" dirty="0" err="1"/>
              <a:t>енергії</a:t>
            </a:r>
            <a:r>
              <a:rPr lang="ru-RU" dirty="0"/>
              <a:t> в </a:t>
            </a:r>
            <a:r>
              <a:rPr lang="ru-RU" dirty="0" err="1"/>
              <a:t>країнах</a:t>
            </a:r>
            <a:r>
              <a:rPr lang="ru-RU" dirty="0"/>
              <a:t>, </a:t>
            </a:r>
            <a:r>
              <a:rPr lang="ru-RU" dirty="0" err="1"/>
              <a:t>що</a:t>
            </a:r>
            <a:r>
              <a:rPr lang="ru-RU" dirty="0"/>
              <a:t> </a:t>
            </a:r>
            <a:r>
              <a:rPr lang="ru-RU" dirty="0" err="1"/>
              <a:t>розвиваються</a:t>
            </a:r>
            <a:r>
              <a:rPr lang="ru-RU" dirty="0"/>
              <a:t>, а з </a:t>
            </a:r>
            <a:r>
              <a:rPr lang="ru-RU" dirty="0" err="1"/>
              <a:t>іншого</a:t>
            </a:r>
            <a:r>
              <a:rPr lang="ru-RU" dirty="0"/>
              <a:t> - </a:t>
            </a:r>
            <a:r>
              <a:rPr lang="ru-RU" dirty="0" err="1"/>
              <a:t>підвищенням</a:t>
            </a:r>
            <a:r>
              <a:rPr lang="ru-RU" dirty="0"/>
              <a:t> </a:t>
            </a:r>
            <a:r>
              <a:rPr lang="ru-RU" dirty="0" err="1"/>
              <a:t>їх</a:t>
            </a:r>
            <a:r>
              <a:rPr lang="ru-RU" dirty="0"/>
              <a:t> </a:t>
            </a:r>
            <a:r>
              <a:rPr lang="ru-RU" dirty="0" err="1"/>
              <a:t>значення</a:t>
            </a:r>
            <a:r>
              <a:rPr lang="ru-RU" dirty="0"/>
              <a:t> у </a:t>
            </a:r>
            <a:r>
              <a:rPr lang="ru-RU" dirty="0" err="1"/>
              <a:t>задоволенні</a:t>
            </a:r>
            <a:r>
              <a:rPr lang="ru-RU" dirty="0"/>
              <a:t> </a:t>
            </a:r>
            <a:r>
              <a:rPr lang="ru-RU" dirty="0" err="1"/>
              <a:t>енергетичних</a:t>
            </a:r>
            <a:r>
              <a:rPr lang="ru-RU" dirty="0"/>
              <a:t> потреб </a:t>
            </a:r>
            <a:r>
              <a:rPr lang="ru-RU" dirty="0" err="1"/>
              <a:t>високорозвинених</a:t>
            </a:r>
            <a:r>
              <a:rPr lang="ru-RU" dirty="0"/>
              <a:t> держав.</a:t>
            </a:r>
          </a:p>
          <a:p>
            <a:endParaRPr lang="ru-RU" dirty="0"/>
          </a:p>
        </p:txBody>
      </p:sp>
    </p:spTree>
    <p:extLst>
      <p:ext uri="{BB962C8B-B14F-4D97-AF65-F5344CB8AC3E}">
        <p14:creationId xmlns:p14="http://schemas.microsoft.com/office/powerpoint/2010/main" val="1808049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624736"/>
          </a:xfrm>
        </p:spPr>
        <p:txBody>
          <a:bodyPr anchor="ctr"/>
          <a:lstStyle/>
          <a:p>
            <a:pPr marL="0" indent="0" algn="ctr">
              <a:buNone/>
            </a:pPr>
            <a:r>
              <a:rPr lang="ru-RU" dirty="0"/>
              <a:t>У </a:t>
            </a:r>
            <a:r>
              <a:rPr lang="ru-RU" dirty="0" err="1"/>
              <a:t>світовому</a:t>
            </a:r>
            <a:r>
              <a:rPr lang="ru-RU" dirty="0"/>
              <a:t> </a:t>
            </a:r>
            <a:r>
              <a:rPr lang="ru-RU" dirty="0" err="1"/>
              <a:t>паливно-енергетичному</a:t>
            </a:r>
            <a:r>
              <a:rPr lang="ru-RU" dirty="0"/>
              <a:t> </a:t>
            </a:r>
            <a:r>
              <a:rPr lang="ru-RU" dirty="0" err="1"/>
              <a:t>комплексі</a:t>
            </a:r>
            <a:r>
              <a:rPr lang="ru-RU" dirty="0"/>
              <a:t> (ПЕК) </a:t>
            </a:r>
            <a:r>
              <a:rPr lang="ru-RU" dirty="0" err="1"/>
              <a:t>намітились</a:t>
            </a:r>
            <a:r>
              <a:rPr lang="ru-RU" dirty="0"/>
              <a:t> </a:t>
            </a:r>
            <a:r>
              <a:rPr lang="ru-RU" dirty="0" err="1"/>
              <a:t>тенденції</a:t>
            </a:r>
            <a:r>
              <a:rPr lang="ru-RU" dirty="0"/>
              <a:t> </a:t>
            </a:r>
            <a:r>
              <a:rPr lang="ru-RU" dirty="0" err="1"/>
              <a:t>поступової</a:t>
            </a:r>
            <a:r>
              <a:rPr lang="ru-RU" dirty="0"/>
              <a:t> </a:t>
            </a:r>
            <a:r>
              <a:rPr lang="ru-RU" dirty="0" err="1"/>
              <a:t>зміни</a:t>
            </a:r>
            <a:r>
              <a:rPr lang="ru-RU" dirty="0"/>
              <a:t> </a:t>
            </a:r>
            <a:r>
              <a:rPr lang="ru-RU" dirty="0" err="1"/>
              <a:t>співвідношення</a:t>
            </a:r>
            <a:r>
              <a:rPr lang="ru-RU" dirty="0"/>
              <a:t> </a:t>
            </a:r>
            <a:r>
              <a:rPr lang="ru-RU" dirty="0" err="1"/>
              <a:t>розвинених</a:t>
            </a:r>
            <a:r>
              <a:rPr lang="ru-RU" dirty="0"/>
              <a:t> </a:t>
            </a:r>
            <a:r>
              <a:rPr lang="ru-RU" dirty="0" err="1"/>
              <a:t>країн</a:t>
            </a:r>
            <a:r>
              <a:rPr lang="ru-RU" dirty="0"/>
              <a:t> і тих, </a:t>
            </a:r>
            <a:r>
              <a:rPr lang="ru-RU" dirty="0" err="1"/>
              <a:t>що</a:t>
            </a:r>
            <a:r>
              <a:rPr lang="ru-RU" dirty="0"/>
              <a:t> </a:t>
            </a:r>
            <a:r>
              <a:rPr lang="ru-RU" dirty="0" err="1"/>
              <a:t>розвиваються</a:t>
            </a:r>
            <a:r>
              <a:rPr lang="ru-RU" dirty="0"/>
              <a:t>, у </a:t>
            </a:r>
            <a:r>
              <a:rPr lang="ru-RU" dirty="0" err="1"/>
              <a:t>споживанні</a:t>
            </a:r>
            <a:r>
              <a:rPr lang="ru-RU" dirty="0"/>
              <a:t> </a:t>
            </a:r>
            <a:r>
              <a:rPr lang="ru-RU" dirty="0" err="1"/>
              <a:t>первинних</a:t>
            </a:r>
            <a:r>
              <a:rPr lang="ru-RU" dirty="0"/>
              <a:t> </a:t>
            </a:r>
            <a:r>
              <a:rPr lang="ru-RU" dirty="0" err="1"/>
              <a:t>енергоресурсів</a:t>
            </a:r>
            <a:r>
              <a:rPr lang="ru-RU" dirty="0"/>
              <a:t> (ПЕР): </a:t>
            </a:r>
            <a:r>
              <a:rPr lang="ru-RU" dirty="0" err="1"/>
              <a:t>ще</a:t>
            </a:r>
            <a:r>
              <a:rPr lang="ru-RU" dirty="0"/>
              <a:t> в 1990 р. </a:t>
            </a:r>
            <a:r>
              <a:rPr lang="ru-RU" dirty="0" err="1"/>
              <a:t>воно</a:t>
            </a:r>
            <a:r>
              <a:rPr lang="ru-RU" dirty="0"/>
              <a:t> становило 64 : 36, а до 2015 p., за </a:t>
            </a:r>
            <a:r>
              <a:rPr lang="ru-RU" dirty="0" err="1"/>
              <a:t>розрахунками</a:t>
            </a:r>
            <a:r>
              <a:rPr lang="ru-RU" dirty="0"/>
              <a:t> ООН, </a:t>
            </a:r>
            <a:r>
              <a:rPr lang="ru-RU" dirty="0" err="1"/>
              <a:t>досягне</a:t>
            </a:r>
            <a:r>
              <a:rPr lang="ru-RU" dirty="0"/>
              <a:t> </a:t>
            </a:r>
            <a:r>
              <a:rPr lang="ru-RU" dirty="0" err="1"/>
              <a:t>вже</a:t>
            </a:r>
            <a:r>
              <a:rPr lang="ru-RU" dirty="0"/>
              <a:t> 50 : 50. </a:t>
            </a:r>
            <a:r>
              <a:rPr lang="ru-RU" dirty="0" err="1"/>
              <a:t>Це</a:t>
            </a:r>
            <a:r>
              <a:rPr lang="ru-RU" dirty="0"/>
              <a:t> </a:t>
            </a:r>
            <a:r>
              <a:rPr lang="ru-RU" dirty="0" err="1"/>
              <a:t>означає</a:t>
            </a:r>
            <a:r>
              <a:rPr lang="ru-RU" dirty="0"/>
              <a:t>, </a:t>
            </a:r>
            <a:r>
              <a:rPr lang="ru-RU" dirty="0" err="1"/>
              <a:t>що</a:t>
            </a:r>
            <a:r>
              <a:rPr lang="ru-RU" dirty="0"/>
              <a:t> за </a:t>
            </a:r>
            <a:r>
              <a:rPr lang="ru-RU" dirty="0" err="1"/>
              <a:t>цей</a:t>
            </a:r>
            <a:r>
              <a:rPr lang="ru-RU" dirty="0"/>
              <a:t> </a:t>
            </a:r>
            <a:r>
              <a:rPr lang="ru-RU" dirty="0" err="1"/>
              <a:t>період</a:t>
            </a:r>
            <a:r>
              <a:rPr lang="ru-RU" dirty="0"/>
              <a:t> часу </a:t>
            </a:r>
            <a:r>
              <a:rPr lang="ru-RU" dirty="0" err="1"/>
              <a:t>абсолютні</a:t>
            </a:r>
            <a:r>
              <a:rPr lang="ru-RU" dirty="0"/>
              <a:t> </a:t>
            </a:r>
            <a:r>
              <a:rPr lang="ru-RU" dirty="0" err="1"/>
              <a:t>обсяги</a:t>
            </a:r>
            <a:r>
              <a:rPr lang="ru-RU" dirty="0"/>
              <a:t> </a:t>
            </a:r>
            <a:r>
              <a:rPr lang="ru-RU" dirty="0" err="1"/>
              <a:t>споживання</a:t>
            </a:r>
            <a:r>
              <a:rPr lang="ru-RU" dirty="0"/>
              <a:t> ПЕР у </a:t>
            </a:r>
            <a:r>
              <a:rPr lang="ru-RU" dirty="0" err="1"/>
              <a:t>країнах</a:t>
            </a:r>
            <a:r>
              <a:rPr lang="ru-RU" dirty="0"/>
              <a:t>, </a:t>
            </a:r>
            <a:r>
              <a:rPr lang="ru-RU" dirty="0" err="1"/>
              <a:t>що</a:t>
            </a:r>
            <a:r>
              <a:rPr lang="ru-RU" dirty="0"/>
              <a:t> </a:t>
            </a:r>
            <a:r>
              <a:rPr lang="ru-RU" dirty="0" err="1"/>
              <a:t>розвиваються</a:t>
            </a:r>
            <a:r>
              <a:rPr lang="ru-RU" dirty="0"/>
              <a:t>, </a:t>
            </a:r>
            <a:r>
              <a:rPr lang="ru-RU" dirty="0" err="1"/>
              <a:t>зросте</a:t>
            </a:r>
            <a:r>
              <a:rPr lang="ru-RU" dirty="0"/>
              <a:t> </a:t>
            </a:r>
            <a:r>
              <a:rPr lang="ru-RU" dirty="0" err="1"/>
              <a:t>приблизно</a:t>
            </a:r>
            <a:r>
              <a:rPr lang="ru-RU" dirty="0"/>
              <a:t> в 2,4 раза. </a:t>
            </a:r>
          </a:p>
        </p:txBody>
      </p:sp>
    </p:spTree>
    <p:extLst>
      <p:ext uri="{BB962C8B-B14F-4D97-AF65-F5344CB8AC3E}">
        <p14:creationId xmlns:p14="http://schemas.microsoft.com/office/powerpoint/2010/main" val="1021406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179388" y="115888"/>
            <a:ext cx="8785225" cy="6553200"/>
          </a:xfrm>
        </p:spPr>
        <p:txBody>
          <a:bodyPr anchor="ctr"/>
          <a:lstStyle/>
          <a:p>
            <a:pPr marL="0" indent="0" algn="ctr">
              <a:buNone/>
            </a:pPr>
            <a:r>
              <a:rPr lang="ru-RU" dirty="0" err="1"/>
              <a:t>Такий</a:t>
            </a:r>
            <a:r>
              <a:rPr lang="ru-RU" dirty="0"/>
              <a:t> "</a:t>
            </a:r>
            <a:r>
              <a:rPr lang="ru-RU" dirty="0" err="1"/>
              <a:t>енергетичний</a:t>
            </a:r>
            <a:r>
              <a:rPr lang="ru-RU" dirty="0"/>
              <a:t> бум" у </a:t>
            </a:r>
            <a:r>
              <a:rPr lang="ru-RU" dirty="0" err="1"/>
              <a:t>країнах</a:t>
            </a:r>
            <a:r>
              <a:rPr lang="ru-RU" dirty="0"/>
              <a:t>, </a:t>
            </a:r>
            <a:r>
              <a:rPr lang="ru-RU" dirty="0" err="1"/>
              <a:t>що</a:t>
            </a:r>
            <a:r>
              <a:rPr lang="ru-RU" dirty="0"/>
              <a:t> </a:t>
            </a:r>
            <a:r>
              <a:rPr lang="ru-RU" dirty="0" err="1"/>
              <a:t>розвиваються</a:t>
            </a:r>
            <a:r>
              <a:rPr lang="ru-RU" dirty="0"/>
              <a:t>, </a:t>
            </a:r>
            <a:r>
              <a:rPr lang="ru-RU" dirty="0" err="1"/>
              <a:t>зумовлений</a:t>
            </a:r>
            <a:r>
              <a:rPr lang="ru-RU" dirty="0"/>
              <a:t> </a:t>
            </a:r>
            <a:r>
              <a:rPr lang="ru-RU" dirty="0" err="1"/>
              <a:t>декількома</a:t>
            </a:r>
            <a:r>
              <a:rPr lang="ru-RU" dirty="0"/>
              <a:t> причинами, </a:t>
            </a:r>
            <a:r>
              <a:rPr lang="ru-RU" dirty="0" err="1"/>
              <a:t>зокрема</a:t>
            </a:r>
            <a:r>
              <a:rPr lang="ru-RU" dirty="0"/>
              <a:t>: </a:t>
            </a:r>
            <a:r>
              <a:rPr lang="ru-RU" dirty="0" err="1"/>
              <a:t>вищими</a:t>
            </a:r>
            <a:r>
              <a:rPr lang="ru-RU" dirty="0"/>
              <a:t> темпами </a:t>
            </a:r>
            <a:r>
              <a:rPr lang="ru-RU" dirty="0" err="1"/>
              <a:t>економічного</a:t>
            </a:r>
            <a:r>
              <a:rPr lang="ru-RU" dirty="0"/>
              <a:t> </a:t>
            </a:r>
            <a:r>
              <a:rPr lang="ru-RU" dirty="0" err="1"/>
              <a:t>зростання</a:t>
            </a:r>
            <a:r>
              <a:rPr lang="ru-RU" dirty="0"/>
              <a:t> (особливо в </a:t>
            </a:r>
            <a:r>
              <a:rPr lang="ru-RU" dirty="0" err="1"/>
              <a:t>деяких</a:t>
            </a:r>
            <a:r>
              <a:rPr lang="ru-RU" dirty="0"/>
              <a:t> </a:t>
            </a:r>
            <a:r>
              <a:rPr lang="ru-RU" dirty="0" err="1"/>
              <a:t>країнах</a:t>
            </a:r>
            <a:r>
              <a:rPr lang="ru-RU" dirty="0"/>
              <a:t> АТР, </a:t>
            </a:r>
            <a:r>
              <a:rPr lang="ru-RU" dirty="0" err="1"/>
              <a:t>нових</a:t>
            </a:r>
            <a:r>
              <a:rPr lang="ru-RU" dirty="0"/>
              <a:t> </a:t>
            </a:r>
            <a:r>
              <a:rPr lang="ru-RU" dirty="0" err="1"/>
              <a:t>індустріальних</a:t>
            </a:r>
            <a:r>
              <a:rPr lang="ru-RU" dirty="0"/>
              <a:t> </a:t>
            </a:r>
            <a:r>
              <a:rPr lang="ru-RU" dirty="0" err="1"/>
              <a:t>країнах</a:t>
            </a:r>
            <a:r>
              <a:rPr lang="ru-RU" dirty="0"/>
              <a:t> та </a:t>
            </a:r>
            <a:r>
              <a:rPr lang="ru-RU" dirty="0" err="1"/>
              <a:t>країнах</a:t>
            </a:r>
            <a:r>
              <a:rPr lang="ru-RU" dirty="0"/>
              <a:t> - членах ОПБК), </a:t>
            </a:r>
            <a:r>
              <a:rPr lang="ru-RU" dirty="0" err="1"/>
              <a:t>розвитком</a:t>
            </a:r>
            <a:r>
              <a:rPr lang="ru-RU" dirty="0"/>
              <a:t> </a:t>
            </a:r>
            <a:r>
              <a:rPr lang="ru-RU" dirty="0" err="1"/>
              <a:t>енергоємних</a:t>
            </a:r>
            <a:r>
              <a:rPr lang="ru-RU" dirty="0"/>
              <a:t> </a:t>
            </a:r>
            <a:r>
              <a:rPr lang="ru-RU" dirty="0" err="1"/>
              <a:t>базових</a:t>
            </a:r>
            <a:r>
              <a:rPr lang="ru-RU" dirty="0"/>
              <a:t> </a:t>
            </a:r>
            <a:r>
              <a:rPr lang="ru-RU" dirty="0" err="1"/>
              <a:t>галузей</a:t>
            </a:r>
            <a:r>
              <a:rPr lang="ru-RU" dirty="0"/>
              <a:t> </a:t>
            </a:r>
            <a:r>
              <a:rPr lang="ru-RU" dirty="0" err="1"/>
              <a:t>промисловості</a:t>
            </a:r>
            <a:r>
              <a:rPr lang="ru-RU" dirty="0"/>
              <a:t>, </a:t>
            </a:r>
            <a:r>
              <a:rPr lang="ru-RU" dirty="0" err="1"/>
              <a:t>впровадженням</a:t>
            </a:r>
            <a:r>
              <a:rPr lang="ru-RU" dirty="0"/>
              <a:t> </a:t>
            </a:r>
            <a:r>
              <a:rPr lang="ru-RU" dirty="0" err="1"/>
              <a:t>енергоємних</a:t>
            </a:r>
            <a:r>
              <a:rPr lang="ru-RU" dirty="0"/>
              <a:t> </a:t>
            </a:r>
            <a:r>
              <a:rPr lang="ru-RU" dirty="0" err="1"/>
              <a:t>технологій</a:t>
            </a:r>
            <a:r>
              <a:rPr lang="ru-RU" dirty="0"/>
              <a:t>, </a:t>
            </a:r>
            <a:r>
              <a:rPr lang="ru-RU" dirty="0" err="1"/>
              <a:t>створенням</a:t>
            </a:r>
            <a:r>
              <a:rPr lang="ru-RU" dirty="0"/>
              <a:t> </a:t>
            </a:r>
            <a:r>
              <a:rPr lang="ru-RU" dirty="0" err="1"/>
              <a:t>сучасної</a:t>
            </a:r>
            <a:r>
              <a:rPr lang="ru-RU" dirty="0"/>
              <a:t> </a:t>
            </a:r>
            <a:r>
              <a:rPr lang="ru-RU" dirty="0" err="1"/>
              <a:t>інфраструктури</a:t>
            </a:r>
            <a:r>
              <a:rPr lang="ru-RU" dirty="0"/>
              <a:t>.</a:t>
            </a:r>
          </a:p>
        </p:txBody>
      </p:sp>
    </p:spTree>
    <p:extLst>
      <p:ext uri="{BB962C8B-B14F-4D97-AF65-F5344CB8AC3E}">
        <p14:creationId xmlns:p14="http://schemas.microsoft.com/office/powerpoint/2010/main" val="4062608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552728"/>
          </a:xfrm>
        </p:spPr>
        <p:txBody>
          <a:bodyPr anchor="ctr"/>
          <a:lstStyle/>
          <a:p>
            <a:pPr marL="0" indent="0" algn="ctr">
              <a:buNone/>
            </a:pPr>
            <a:r>
              <a:rPr lang="ru-RU" dirty="0" err="1"/>
              <a:t>Співвідношення</a:t>
            </a:r>
            <a:r>
              <a:rPr lang="ru-RU" dirty="0"/>
              <a:t> великих </a:t>
            </a:r>
            <a:r>
              <a:rPr lang="ru-RU" dirty="0" err="1"/>
              <a:t>регіонів</a:t>
            </a:r>
            <a:r>
              <a:rPr lang="ru-RU" dirty="0"/>
              <a:t> </a:t>
            </a:r>
            <a:r>
              <a:rPr lang="ru-RU" dirty="0" err="1"/>
              <a:t>світу</a:t>
            </a:r>
            <a:r>
              <a:rPr lang="ru-RU" dirty="0"/>
              <a:t> у </a:t>
            </a:r>
            <a:r>
              <a:rPr lang="ru-RU" dirty="0" err="1"/>
              <a:t>витратах</a:t>
            </a:r>
            <a:r>
              <a:rPr lang="ru-RU" dirty="0"/>
              <a:t> </a:t>
            </a:r>
            <a:r>
              <a:rPr lang="ru-RU" dirty="0" err="1"/>
              <a:t>палива</a:t>
            </a:r>
            <a:r>
              <a:rPr lang="ru-RU" dirty="0"/>
              <a:t> та </a:t>
            </a:r>
            <a:r>
              <a:rPr lang="ru-RU" dirty="0" err="1"/>
              <a:t>енергії</a:t>
            </a:r>
            <a:r>
              <a:rPr lang="ru-RU" dirty="0"/>
              <a:t> за </a:t>
            </a:r>
            <a:r>
              <a:rPr lang="ru-RU" dirty="0" err="1"/>
              <a:t>останні</a:t>
            </a:r>
            <a:r>
              <a:rPr lang="ru-RU" dirty="0"/>
              <a:t> </a:t>
            </a:r>
            <a:r>
              <a:rPr lang="ru-RU" dirty="0" err="1"/>
              <a:t>десятиліття</a:t>
            </a:r>
            <a:r>
              <a:rPr lang="ru-RU" dirty="0"/>
              <a:t> </a:t>
            </a:r>
            <a:r>
              <a:rPr lang="ru-RU" dirty="0" err="1"/>
              <a:t>також</a:t>
            </a:r>
            <a:r>
              <a:rPr lang="ru-RU" dirty="0"/>
              <a:t> </a:t>
            </a:r>
            <a:r>
              <a:rPr lang="ru-RU" dirty="0" err="1"/>
              <a:t>істотно</a:t>
            </a:r>
            <a:r>
              <a:rPr lang="ru-RU" dirty="0"/>
              <a:t> </a:t>
            </a:r>
            <a:r>
              <a:rPr lang="ru-RU" dirty="0" err="1"/>
              <a:t>змінилося</a:t>
            </a:r>
            <a:r>
              <a:rPr lang="ru-RU" dirty="0"/>
              <a:t>. </a:t>
            </a:r>
            <a:r>
              <a:rPr lang="ru-RU" dirty="0" err="1"/>
              <a:t>Ще</a:t>
            </a:r>
            <a:r>
              <a:rPr lang="ru-RU" dirty="0"/>
              <a:t> в 1980 р. перше </a:t>
            </a:r>
            <a:r>
              <a:rPr lang="ru-RU" dirty="0" err="1"/>
              <a:t>місце</a:t>
            </a:r>
            <a:r>
              <a:rPr lang="ru-RU" dirty="0"/>
              <a:t> за </a:t>
            </a:r>
            <a:r>
              <a:rPr lang="ru-RU" dirty="0" err="1"/>
              <a:t>цим</a:t>
            </a:r>
            <a:r>
              <a:rPr lang="ru-RU" dirty="0"/>
              <a:t> </a:t>
            </a:r>
            <a:r>
              <a:rPr lang="ru-RU" dirty="0" err="1"/>
              <a:t>показником</a:t>
            </a:r>
            <a:r>
              <a:rPr lang="ru-RU" dirty="0"/>
              <a:t> </a:t>
            </a:r>
            <a:r>
              <a:rPr lang="ru-RU" dirty="0" err="1"/>
              <a:t>посідала</a:t>
            </a:r>
            <a:r>
              <a:rPr lang="ru-RU" dirty="0"/>
              <a:t> </a:t>
            </a:r>
            <a:r>
              <a:rPr lang="ru-RU" dirty="0" err="1"/>
              <a:t>Північна</a:t>
            </a:r>
            <a:r>
              <a:rPr lang="ru-RU" dirty="0"/>
              <a:t> Америка, друге - </a:t>
            </a:r>
            <a:r>
              <a:rPr lang="ru-RU" dirty="0" err="1"/>
              <a:t>Західна</a:t>
            </a:r>
            <a:r>
              <a:rPr lang="ru-RU" dirty="0"/>
              <a:t> </a:t>
            </a:r>
            <a:r>
              <a:rPr lang="ru-RU" dirty="0" err="1"/>
              <a:t>Європа</a:t>
            </a:r>
            <a:r>
              <a:rPr lang="ru-RU" dirty="0"/>
              <a:t>, </a:t>
            </a:r>
            <a:r>
              <a:rPr lang="ru-RU" dirty="0" err="1"/>
              <a:t>третє</a:t>
            </a:r>
            <a:r>
              <a:rPr lang="ru-RU" dirty="0"/>
              <a:t> - </a:t>
            </a:r>
            <a:r>
              <a:rPr lang="ru-RU" dirty="0" err="1"/>
              <a:t>Азія</a:t>
            </a:r>
            <a:r>
              <a:rPr lang="ru-RU" dirty="0"/>
              <a:t>, </a:t>
            </a:r>
            <a:r>
              <a:rPr lang="ru-RU" dirty="0" err="1"/>
              <a:t>четверте</a:t>
            </a:r>
            <a:r>
              <a:rPr lang="ru-RU" dirty="0"/>
              <a:t> - СРСР, </a:t>
            </a:r>
            <a:r>
              <a:rPr lang="ru-RU" dirty="0" err="1"/>
              <a:t>потім</a:t>
            </a:r>
            <a:r>
              <a:rPr lang="ru-RU" dirty="0"/>
              <a:t> - </a:t>
            </a:r>
            <a:r>
              <a:rPr lang="ru-RU" dirty="0" err="1"/>
              <a:t>Латинська</a:t>
            </a:r>
            <a:r>
              <a:rPr lang="ru-RU" dirty="0"/>
              <a:t> Америка, Африка й </a:t>
            </a:r>
            <a:r>
              <a:rPr lang="ru-RU" dirty="0" err="1"/>
              <a:t>Австралія</a:t>
            </a:r>
            <a:r>
              <a:rPr lang="ru-RU" dirty="0"/>
              <a:t> з </a:t>
            </a:r>
            <a:r>
              <a:rPr lang="ru-RU" dirty="0" err="1"/>
              <a:t>Океанією</a:t>
            </a:r>
            <a:r>
              <a:rPr lang="ru-RU" dirty="0"/>
              <a:t>. До </a:t>
            </a:r>
            <a:r>
              <a:rPr lang="ru-RU" dirty="0" err="1"/>
              <a:t>кінця</a:t>
            </a:r>
            <a:r>
              <a:rPr lang="ru-RU" dirty="0"/>
              <a:t> 1990-х </a:t>
            </a:r>
            <a:r>
              <a:rPr lang="ru-RU" dirty="0" err="1"/>
              <a:t>років</a:t>
            </a:r>
            <a:r>
              <a:rPr lang="ru-RU" dirty="0"/>
              <a:t> на перше </a:t>
            </a:r>
            <a:r>
              <a:rPr lang="ru-RU" dirty="0" err="1"/>
              <a:t>місце</a:t>
            </a:r>
            <a:r>
              <a:rPr lang="ru-RU" dirty="0"/>
              <a:t> </a:t>
            </a:r>
            <a:r>
              <a:rPr lang="ru-RU" dirty="0" err="1"/>
              <a:t>вийшла</a:t>
            </a:r>
            <a:r>
              <a:rPr lang="ru-RU" dirty="0"/>
              <a:t> </a:t>
            </a:r>
            <a:r>
              <a:rPr lang="ru-RU" dirty="0" err="1"/>
              <a:t>Азія</a:t>
            </a:r>
            <a:r>
              <a:rPr lang="ru-RU" dirty="0"/>
              <a:t>, </a:t>
            </a:r>
            <a:r>
              <a:rPr lang="ru-RU" dirty="0" err="1"/>
              <a:t>що</a:t>
            </a:r>
            <a:r>
              <a:rPr lang="ru-RU" dirty="0"/>
              <a:t> </a:t>
            </a:r>
            <a:r>
              <a:rPr lang="ru-RU" dirty="0" err="1"/>
              <a:t>витіснила</a:t>
            </a:r>
            <a:r>
              <a:rPr lang="ru-RU" dirty="0"/>
              <a:t> </a:t>
            </a:r>
            <a:r>
              <a:rPr lang="ru-RU" dirty="0" err="1"/>
              <a:t>Північну</a:t>
            </a:r>
            <a:r>
              <a:rPr lang="ru-RU" dirty="0"/>
              <a:t> Америку на друге, а </a:t>
            </a:r>
            <a:r>
              <a:rPr lang="ru-RU" dirty="0" err="1"/>
              <a:t>Західну</a:t>
            </a:r>
            <a:r>
              <a:rPr lang="ru-RU" dirty="0"/>
              <a:t> </a:t>
            </a:r>
            <a:r>
              <a:rPr lang="ru-RU" dirty="0" err="1"/>
              <a:t>Європу</a:t>
            </a:r>
            <a:r>
              <a:rPr lang="ru-RU" dirty="0"/>
              <a:t> - на </a:t>
            </a:r>
            <a:r>
              <a:rPr lang="ru-RU" dirty="0" err="1"/>
              <a:t>третє</a:t>
            </a:r>
            <a:r>
              <a:rPr lang="ru-RU" dirty="0"/>
              <a:t> </a:t>
            </a:r>
            <a:r>
              <a:rPr lang="ru-RU" dirty="0" err="1"/>
              <a:t>місце</a:t>
            </a:r>
            <a:r>
              <a:rPr lang="ru-RU" dirty="0"/>
              <a:t>.</a:t>
            </a:r>
          </a:p>
          <a:p>
            <a:pPr marL="0" indent="0">
              <a:buNone/>
            </a:pPr>
            <a:endParaRPr lang="ru-RU" dirty="0"/>
          </a:p>
        </p:txBody>
      </p:sp>
    </p:spTree>
    <p:extLst>
      <p:ext uri="{BB962C8B-B14F-4D97-AF65-F5344CB8AC3E}">
        <p14:creationId xmlns:p14="http://schemas.microsoft.com/office/powerpoint/2010/main" val="1666644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552728"/>
          </a:xfrm>
        </p:spPr>
        <p:txBody>
          <a:bodyPr anchor="ctr"/>
          <a:lstStyle/>
          <a:p>
            <a:pPr marL="0" indent="0" algn="ctr">
              <a:buNone/>
            </a:pPr>
            <a:r>
              <a:rPr lang="ru-RU" dirty="0"/>
              <a:t>При </a:t>
            </a:r>
            <a:r>
              <a:rPr lang="ru-RU" dirty="0" err="1"/>
              <a:t>цьому</a:t>
            </a:r>
            <a:r>
              <a:rPr lang="ru-RU" dirty="0"/>
              <a:t> </a:t>
            </a:r>
            <a:r>
              <a:rPr lang="ru-RU" dirty="0" err="1"/>
              <a:t>потрібно</a:t>
            </a:r>
            <a:r>
              <a:rPr lang="ru-RU" dirty="0"/>
              <a:t>, </a:t>
            </a:r>
            <a:r>
              <a:rPr lang="ru-RU" dirty="0" err="1"/>
              <a:t>звичайно</a:t>
            </a:r>
            <a:r>
              <a:rPr lang="ru-RU" dirty="0"/>
              <a:t>, </a:t>
            </a:r>
            <a:r>
              <a:rPr lang="ru-RU" dirty="0" err="1"/>
              <a:t>мати</a:t>
            </a:r>
            <a:r>
              <a:rPr lang="ru-RU" dirty="0"/>
              <a:t> на </a:t>
            </a:r>
            <a:r>
              <a:rPr lang="ru-RU" dirty="0" err="1"/>
              <a:t>увазі</a:t>
            </a:r>
            <a:r>
              <a:rPr lang="ru-RU" dirty="0"/>
              <a:t>, </a:t>
            </a:r>
            <a:r>
              <a:rPr lang="ru-RU" dirty="0" err="1"/>
              <a:t>що</a:t>
            </a:r>
            <a:r>
              <a:rPr lang="ru-RU" dirty="0"/>
              <a:t> структура </a:t>
            </a:r>
            <a:r>
              <a:rPr lang="ru-RU" dirty="0" err="1"/>
              <a:t>споживання</a:t>
            </a:r>
            <a:r>
              <a:rPr lang="ru-RU" dirty="0"/>
              <a:t> </a:t>
            </a:r>
            <a:r>
              <a:rPr lang="ru-RU" dirty="0" err="1"/>
              <a:t>джерел</a:t>
            </a:r>
            <a:r>
              <a:rPr lang="ru-RU" dirty="0"/>
              <a:t> </a:t>
            </a:r>
            <a:r>
              <a:rPr lang="ru-RU" dirty="0" err="1"/>
              <a:t>енергії</a:t>
            </a:r>
            <a:r>
              <a:rPr lang="ru-RU" dirty="0"/>
              <a:t> в кожному з </a:t>
            </a:r>
            <a:r>
              <a:rPr lang="ru-RU" dirty="0" err="1"/>
              <a:t>цих</a:t>
            </a:r>
            <a:r>
              <a:rPr lang="ru-RU" dirty="0"/>
              <a:t> </a:t>
            </a:r>
            <a:r>
              <a:rPr lang="ru-RU" dirty="0" err="1"/>
              <a:t>регіонів</a:t>
            </a:r>
            <a:r>
              <a:rPr lang="ru-RU" dirty="0"/>
              <a:t> </a:t>
            </a:r>
            <a:r>
              <a:rPr lang="ru-RU" dirty="0" err="1"/>
              <a:t>має</a:t>
            </a:r>
            <a:r>
              <a:rPr lang="ru-RU" dirty="0"/>
              <a:t> свою </a:t>
            </a:r>
            <a:r>
              <a:rPr lang="ru-RU" dirty="0" err="1"/>
              <a:t>специфіку</a:t>
            </a:r>
            <a:r>
              <a:rPr lang="ru-RU" dirty="0"/>
              <a:t>. </a:t>
            </a:r>
            <a:r>
              <a:rPr lang="ru-RU" dirty="0" err="1"/>
              <a:t>Наприклад</a:t>
            </a:r>
            <a:r>
              <a:rPr lang="ru-RU" dirty="0"/>
              <a:t>, в </a:t>
            </a:r>
            <a:r>
              <a:rPr lang="ru-RU" dirty="0" err="1"/>
              <a:t>енергоспоживанні</a:t>
            </a:r>
            <a:r>
              <a:rPr lang="ru-RU" dirty="0"/>
              <a:t> </a:t>
            </a:r>
            <a:r>
              <a:rPr lang="ru-RU" dirty="0" err="1"/>
              <a:t>Західної</a:t>
            </a:r>
            <a:r>
              <a:rPr lang="ru-RU" dirty="0"/>
              <a:t> </a:t>
            </a:r>
            <a:r>
              <a:rPr lang="ru-RU" dirty="0" err="1"/>
              <a:t>Європи</a:t>
            </a:r>
            <a:r>
              <a:rPr lang="ru-RU" dirty="0"/>
              <a:t>, </a:t>
            </a:r>
            <a:r>
              <a:rPr lang="ru-RU" dirty="0" err="1"/>
              <a:t>Північної</a:t>
            </a:r>
            <a:r>
              <a:rPr lang="ru-RU" dirty="0"/>
              <a:t> Америки, Африки (40-45 %) і </a:t>
            </a:r>
            <a:r>
              <a:rPr lang="ru-RU" dirty="0" err="1"/>
              <a:t>ще</a:t>
            </a:r>
            <a:r>
              <a:rPr lang="ru-RU" dirty="0"/>
              <a:t> </a:t>
            </a:r>
            <a:r>
              <a:rPr lang="ru-RU" dirty="0" err="1"/>
              <a:t>більшою</a:t>
            </a:r>
            <a:r>
              <a:rPr lang="ru-RU" dirty="0"/>
              <a:t> </a:t>
            </a:r>
            <a:r>
              <a:rPr lang="ru-RU" dirty="0" err="1"/>
              <a:t>мірою</a:t>
            </a:r>
            <a:r>
              <a:rPr lang="ru-RU" dirty="0"/>
              <a:t> </a:t>
            </a:r>
            <a:r>
              <a:rPr lang="ru-RU" dirty="0" err="1"/>
              <a:t>Латинської</a:t>
            </a:r>
            <a:r>
              <a:rPr lang="ru-RU" dirty="0"/>
              <a:t> Америки (60 %) перше </a:t>
            </a:r>
            <a:r>
              <a:rPr lang="ru-RU" dirty="0" err="1"/>
              <a:t>місце</a:t>
            </a:r>
            <a:r>
              <a:rPr lang="ru-RU" dirty="0"/>
              <a:t> </a:t>
            </a:r>
            <a:r>
              <a:rPr lang="ru-RU" dirty="0" err="1"/>
              <a:t>посідає</a:t>
            </a:r>
            <a:r>
              <a:rPr lang="ru-RU" dirty="0"/>
              <a:t> </a:t>
            </a:r>
            <a:r>
              <a:rPr lang="ru-RU" dirty="0" err="1"/>
              <a:t>нафта</a:t>
            </a:r>
            <a:r>
              <a:rPr lang="ru-RU" dirty="0"/>
              <a:t>, в </a:t>
            </a:r>
            <a:r>
              <a:rPr lang="ru-RU" dirty="0" err="1"/>
              <a:t>Австралії</a:t>
            </a:r>
            <a:r>
              <a:rPr lang="ru-RU" dirty="0"/>
              <a:t> на </a:t>
            </a:r>
            <a:r>
              <a:rPr lang="ru-RU" dirty="0" err="1"/>
              <a:t>першому</a:t>
            </a:r>
            <a:r>
              <a:rPr lang="ru-RU" dirty="0"/>
              <a:t> </a:t>
            </a:r>
            <a:r>
              <a:rPr lang="ru-RU" dirty="0" err="1"/>
              <a:t>місці</a:t>
            </a:r>
            <a:r>
              <a:rPr lang="ru-RU" dirty="0"/>
              <a:t> </a:t>
            </a:r>
            <a:r>
              <a:rPr lang="ru-RU" dirty="0" err="1"/>
              <a:t>вугілля</a:t>
            </a:r>
            <a:r>
              <a:rPr lang="ru-RU" dirty="0"/>
              <a:t>, а в </a:t>
            </a:r>
            <a:r>
              <a:rPr lang="ru-RU" dirty="0" err="1"/>
              <a:t>країнах</a:t>
            </a:r>
            <a:r>
              <a:rPr lang="ru-RU" dirty="0"/>
              <a:t> СНД - </a:t>
            </a:r>
            <a:r>
              <a:rPr lang="ru-RU" dirty="0" err="1"/>
              <a:t>природний</a:t>
            </a:r>
            <a:r>
              <a:rPr lang="ru-RU" dirty="0"/>
              <a:t> газ. Другу </a:t>
            </a:r>
            <a:r>
              <a:rPr lang="ru-RU" dirty="0" err="1"/>
              <a:t>позицію</a:t>
            </a:r>
            <a:r>
              <a:rPr lang="ru-RU" dirty="0"/>
              <a:t> в </a:t>
            </a:r>
            <a:r>
              <a:rPr lang="ru-RU" dirty="0" err="1"/>
              <a:t>цій</a:t>
            </a:r>
            <a:r>
              <a:rPr lang="ru-RU" dirty="0"/>
              <a:t> </a:t>
            </a:r>
            <a:r>
              <a:rPr lang="ru-RU" dirty="0" err="1"/>
              <a:t>структурі</a:t>
            </a:r>
            <a:r>
              <a:rPr lang="ru-RU" dirty="0"/>
              <a:t> в </a:t>
            </a:r>
            <a:r>
              <a:rPr lang="ru-RU" dirty="0" err="1"/>
              <a:t>Західній</a:t>
            </a:r>
            <a:r>
              <a:rPr lang="ru-RU" dirty="0"/>
              <a:t> </a:t>
            </a:r>
            <a:r>
              <a:rPr lang="ru-RU" dirty="0" err="1"/>
              <a:t>Європі</a:t>
            </a:r>
            <a:r>
              <a:rPr lang="ru-RU" dirty="0"/>
              <a:t>, </a:t>
            </a:r>
            <a:r>
              <a:rPr lang="ru-RU" dirty="0" err="1"/>
              <a:t>Африці</a:t>
            </a:r>
            <a:r>
              <a:rPr lang="ru-RU" dirty="0"/>
              <a:t> й </a:t>
            </a:r>
            <a:r>
              <a:rPr lang="ru-RU" dirty="0" err="1"/>
              <a:t>Австралії</a:t>
            </a:r>
            <a:r>
              <a:rPr lang="ru-RU" dirty="0"/>
              <a:t> </a:t>
            </a:r>
            <a:r>
              <a:rPr lang="ru-RU" dirty="0" err="1"/>
              <a:t>має</a:t>
            </a:r>
            <a:r>
              <a:rPr lang="ru-RU" dirty="0"/>
              <a:t> </a:t>
            </a:r>
            <a:r>
              <a:rPr lang="ru-RU" dirty="0" err="1"/>
              <a:t>вугілля</a:t>
            </a:r>
            <a:r>
              <a:rPr lang="ru-RU" dirty="0"/>
              <a:t>, в </a:t>
            </a:r>
            <a:r>
              <a:rPr lang="ru-RU" dirty="0" err="1"/>
              <a:t>Америці</a:t>
            </a:r>
            <a:r>
              <a:rPr lang="ru-RU" dirty="0"/>
              <a:t> - </a:t>
            </a:r>
            <a:r>
              <a:rPr lang="ru-RU" dirty="0" err="1"/>
              <a:t>природний</a:t>
            </a:r>
            <a:r>
              <a:rPr lang="ru-RU" dirty="0"/>
              <a:t> газ, а в СНД - </a:t>
            </a:r>
            <a:r>
              <a:rPr lang="ru-RU" dirty="0" err="1"/>
              <a:t>нафта</a:t>
            </a:r>
            <a:r>
              <a:rPr lang="ru-RU" dirty="0"/>
              <a:t>.</a:t>
            </a:r>
          </a:p>
          <a:p>
            <a:pPr marL="0" indent="0">
              <a:buNone/>
            </a:pPr>
            <a:endParaRPr lang="ru-RU" dirty="0"/>
          </a:p>
        </p:txBody>
      </p:sp>
    </p:spTree>
    <p:extLst>
      <p:ext uri="{BB962C8B-B14F-4D97-AF65-F5344CB8AC3E}">
        <p14:creationId xmlns:p14="http://schemas.microsoft.com/office/powerpoint/2010/main" val="2888939702"/>
      </p:ext>
    </p:extLst>
  </p:cSld>
  <p:clrMapOvr>
    <a:masterClrMapping/>
  </p:clrMapOvr>
</p:sld>
</file>

<file path=ppt/theme/theme1.xml><?xml version="1.0" encoding="utf-8"?>
<a:theme xmlns:a="http://schemas.openxmlformats.org/drawingml/2006/main" name="Паркет">
  <a:themeElements>
    <a:clrScheme name="Паркет">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45</TotalTime>
  <Words>2390</Words>
  <Application>Microsoft Office PowerPoint</Application>
  <PresentationFormat>Экран (4:3)</PresentationFormat>
  <Paragraphs>51</Paragraphs>
  <Slides>47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47</vt:i4>
      </vt:variant>
    </vt:vector>
  </HeadingPairs>
  <TitlesOfParts>
    <vt:vector size="48" baseType="lpstr">
      <vt:lpstr>Паркет</vt:lpstr>
      <vt:lpstr>Паливно-енергетичний комплекс </vt:lpstr>
      <vt:lpstr>Презентация PowerPoint</vt:lpstr>
      <vt:lpstr>Презентация PowerPoint</vt:lpstr>
      <vt:lpstr>Паливно-енергетичний комплекс світу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Паливно-енергетичний комплекс України</vt:lpstr>
      <vt:lpstr>Презентация PowerPoint</vt:lpstr>
      <vt:lpstr>Вугільна промисловість</vt:lpstr>
      <vt:lpstr>Презентация PowerPoint</vt:lpstr>
      <vt:lpstr>Презентация PowerPoint</vt:lpstr>
      <vt:lpstr>Презентация PowerPoint</vt:lpstr>
      <vt:lpstr>Нафтова промисловість</vt:lpstr>
      <vt:lpstr>Презентация PowerPoint</vt:lpstr>
      <vt:lpstr>Презентация PowerPoint</vt:lpstr>
      <vt:lpstr>Газова промисловість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Паливно-енергетичний комплекс</dc:title>
  <dc:creator>Sasha</dc:creator>
  <cp:lastModifiedBy>Sasha</cp:lastModifiedBy>
  <cp:revision>6</cp:revision>
  <dcterms:created xsi:type="dcterms:W3CDTF">2013-12-14T08:55:17Z</dcterms:created>
  <dcterms:modified xsi:type="dcterms:W3CDTF">2014-06-08T21:47:31Z</dcterms:modified>
</cp:coreProperties>
</file>