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92" r:id="rId10"/>
    <p:sldId id="264" r:id="rId11"/>
    <p:sldId id="291" r:id="rId12"/>
    <p:sldId id="265" r:id="rId13"/>
    <p:sldId id="290" r:id="rId14"/>
    <p:sldId id="261" r:id="rId15"/>
    <p:sldId id="289" r:id="rId16"/>
    <p:sldId id="267" r:id="rId17"/>
    <p:sldId id="280" r:id="rId18"/>
    <p:sldId id="281" r:id="rId19"/>
    <p:sldId id="288" r:id="rId20"/>
    <p:sldId id="268" r:id="rId21"/>
    <p:sldId id="282" r:id="rId22"/>
    <p:sldId id="269" r:id="rId23"/>
    <p:sldId id="283" r:id="rId24"/>
    <p:sldId id="284" r:id="rId25"/>
    <p:sldId id="285" r:id="rId26"/>
    <p:sldId id="278" r:id="rId27"/>
    <p:sldId id="279" r:id="rId28"/>
    <p:sldId id="286" r:id="rId29"/>
    <p:sldId id="287" r:id="rId30"/>
    <p:sldId id="270" r:id="rId31"/>
    <p:sldId id="277" r:id="rId32"/>
    <p:sldId id="271" r:id="rId33"/>
    <p:sldId id="272" r:id="rId34"/>
    <p:sldId id="273" r:id="rId35"/>
    <p:sldId id="274" r:id="rId36"/>
    <p:sldId id="276" r:id="rId37"/>
    <p:sldId id="293" r:id="rId38"/>
    <p:sldId id="294" r:id="rId39"/>
    <p:sldId id="295" r:id="rId40"/>
    <p:sldId id="27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Борошномельно-крупяна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06458106084665E-2"/>
          <c:y val="0.29283048037629311"/>
          <c:w val="0.68770308303758265"/>
          <c:h val="0.692649841912152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Мука</c:v>
                </c:pt>
              </c:strCache>
            </c:strRef>
          </c:tx>
          <c:explosion val="29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Київ</c:v>
                </c:pt>
                <c:pt idx="1">
                  <c:v>Харків</c:v>
                </c:pt>
                <c:pt idx="2">
                  <c:v>Росія</c:v>
                </c:pt>
                <c:pt idx="3">
                  <c:v>Дніпропетрівськ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Мясна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47316311259546E-2"/>
          <c:y val="0.17614603719378755"/>
          <c:w val="0.64136974976636585"/>
          <c:h val="0.724445178208181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Балик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Лист1!$A$2:$A$24</c:f>
              <c:strCache>
                <c:ptCount val="23"/>
                <c:pt idx="0">
                  <c:v>Дніпропетрівськ</c:v>
                </c:pt>
                <c:pt idx="1">
                  <c:v>Луганськ</c:v>
                </c:pt>
                <c:pt idx="2">
                  <c:v>Полтава</c:v>
                </c:pt>
                <c:pt idx="3">
                  <c:v>Київ</c:v>
                </c:pt>
                <c:pt idx="4">
                  <c:v>АР Крим</c:v>
                </c:pt>
                <c:pt idx="5">
                  <c:v>Харків</c:v>
                </c:pt>
                <c:pt idx="6">
                  <c:v>Донецьк</c:v>
                </c:pt>
                <c:pt idx="7">
                  <c:v>Одеса</c:v>
                </c:pt>
                <c:pt idx="8">
                  <c:v>Вінниця</c:v>
                </c:pt>
                <c:pt idx="9">
                  <c:v>Кіровоград</c:v>
                </c:pt>
                <c:pt idx="10">
                  <c:v>Херсон</c:v>
                </c:pt>
                <c:pt idx="11">
                  <c:v>Росія</c:v>
                </c:pt>
                <c:pt idx="12">
                  <c:v>Львів</c:v>
                </c:pt>
                <c:pt idx="13">
                  <c:v>Чернівці</c:v>
                </c:pt>
                <c:pt idx="14">
                  <c:v>Кривий Ріг</c:v>
                </c:pt>
                <c:pt idx="15">
                  <c:v>Черкаси</c:v>
                </c:pt>
                <c:pt idx="16">
                  <c:v>Волинь</c:v>
                </c:pt>
                <c:pt idx="17">
                  <c:v>Суми</c:v>
                </c:pt>
                <c:pt idx="18">
                  <c:v>Білорусь</c:v>
                </c:pt>
                <c:pt idx="19">
                  <c:v>Хмельницький</c:v>
                </c:pt>
                <c:pt idx="20">
                  <c:v>Житомир</c:v>
                </c:pt>
                <c:pt idx="21">
                  <c:v>Миколаїв</c:v>
                </c:pt>
                <c:pt idx="22">
                  <c:v>Чернінів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14</c:v>
                </c:pt>
                <c:pt idx="1">
                  <c:v>6</c:v>
                </c:pt>
                <c:pt idx="2">
                  <c:v>13</c:v>
                </c:pt>
                <c:pt idx="3">
                  <c:v>28</c:v>
                </c:pt>
                <c:pt idx="4">
                  <c:v>3</c:v>
                </c:pt>
                <c:pt idx="5">
                  <c:v>4</c:v>
                </c:pt>
                <c:pt idx="6">
                  <c:v>14</c:v>
                </c:pt>
                <c:pt idx="7">
                  <c:v>11</c:v>
                </c:pt>
                <c:pt idx="8">
                  <c:v>3</c:v>
                </c:pt>
                <c:pt idx="9">
                  <c:v>8</c:v>
                </c:pt>
                <c:pt idx="10">
                  <c:v>4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723850944666274"/>
          <c:y val="0.10545807745331494"/>
          <c:w val="0.20238682630034571"/>
          <c:h val="0.816846144205462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Імпорт</a:t>
            </a:r>
            <a:r>
              <a:rPr lang="ru-RU" dirty="0" smtClean="0"/>
              <a:t>: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Постачання: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Лист1!$A$2:$A$35</c:f>
              <c:strCache>
                <c:ptCount val="34"/>
                <c:pt idx="0">
                  <c:v>Азейбарджан</c:v>
                </c:pt>
                <c:pt idx="1">
                  <c:v>Австрія</c:v>
                </c:pt>
                <c:pt idx="2">
                  <c:v>Арменія</c:v>
                </c:pt>
                <c:pt idx="3">
                  <c:v>Росія</c:v>
                </c:pt>
                <c:pt idx="4">
                  <c:v>Польща </c:v>
                </c:pt>
                <c:pt idx="5">
                  <c:v>Білорусь</c:v>
                </c:pt>
                <c:pt idx="6">
                  <c:v>Фінляндія</c:v>
                </c:pt>
                <c:pt idx="7">
                  <c:v>Нова Зеландія</c:v>
                </c:pt>
                <c:pt idx="8">
                  <c:v>Китай</c:v>
                </c:pt>
                <c:pt idx="9">
                  <c:v>Франція</c:v>
                </c:pt>
                <c:pt idx="10">
                  <c:v>Німеччина</c:v>
                </c:pt>
                <c:pt idx="11">
                  <c:v>Таїланд</c:v>
                </c:pt>
                <c:pt idx="12">
                  <c:v>Сейшели</c:v>
                </c:pt>
                <c:pt idx="13">
                  <c:v>Іспанія</c:v>
                </c:pt>
                <c:pt idx="14">
                  <c:v>Молдова</c:v>
                </c:pt>
                <c:pt idx="15">
                  <c:v>Латвія</c:v>
                </c:pt>
                <c:pt idx="16">
                  <c:v>Чехія</c:v>
                </c:pt>
                <c:pt idx="17">
                  <c:v>Бельгія</c:v>
                </c:pt>
                <c:pt idx="18">
                  <c:v>Італія</c:v>
                </c:pt>
                <c:pt idx="19">
                  <c:v>Турция</c:v>
                </c:pt>
                <c:pt idx="20">
                  <c:v>Греція</c:v>
                </c:pt>
                <c:pt idx="21">
                  <c:v>Данія</c:v>
                </c:pt>
                <c:pt idx="22">
                  <c:v>Нідерланди</c:v>
                </c:pt>
                <c:pt idx="23">
                  <c:v>Грузія</c:v>
                </c:pt>
                <c:pt idx="24">
                  <c:v>Швеція</c:v>
                </c:pt>
                <c:pt idx="25">
                  <c:v>Естонія</c:v>
                </c:pt>
                <c:pt idx="26">
                  <c:v>США</c:v>
                </c:pt>
                <c:pt idx="27">
                  <c:v>Венгрія</c:v>
                </c:pt>
                <c:pt idx="28">
                  <c:v>Македонія</c:v>
                </c:pt>
                <c:pt idx="29">
                  <c:v>Ужгород</c:v>
                </c:pt>
                <c:pt idx="30">
                  <c:v>Голландія</c:v>
                </c:pt>
                <c:pt idx="31">
                  <c:v>Словенія</c:v>
                </c:pt>
                <c:pt idx="32">
                  <c:v>Ірландія</c:v>
                </c:pt>
                <c:pt idx="33">
                  <c:v>Південна Африка</c:v>
                </c:pt>
              </c:strCache>
            </c:strRef>
          </c:cat>
          <c:val>
            <c:numRef>
              <c:f>Лист1!$B$2:$B$35</c:f>
              <c:numCache>
                <c:formatCode>General</c:formatCode>
                <c:ptCount val="3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59</c:v>
                </c:pt>
                <c:pt idx="4">
                  <c:v>10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18</c:v>
                </c:pt>
                <c:pt idx="9">
                  <c:v>6</c:v>
                </c:pt>
                <c:pt idx="10">
                  <c:v>15</c:v>
                </c:pt>
                <c:pt idx="11">
                  <c:v>6</c:v>
                </c:pt>
                <c:pt idx="12">
                  <c:v>1</c:v>
                </c:pt>
                <c:pt idx="13">
                  <c:v>30</c:v>
                </c:pt>
                <c:pt idx="14">
                  <c:v>11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5</c:v>
                </c:pt>
                <c:pt idx="19">
                  <c:v>1</c:v>
                </c:pt>
                <c:pt idx="20">
                  <c:v>11</c:v>
                </c:pt>
                <c:pt idx="21">
                  <c:v>6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1</c:v>
                </c:pt>
                <c:pt idx="27">
                  <c:v>8</c:v>
                </c:pt>
                <c:pt idx="28">
                  <c:v>1</c:v>
                </c:pt>
                <c:pt idx="29">
                  <c:v>2</c:v>
                </c:pt>
                <c:pt idx="30">
                  <c:v>4</c:v>
                </c:pt>
                <c:pt idx="31">
                  <c:v>1</c:v>
                </c:pt>
                <c:pt idx="32">
                  <c:v>3</c:v>
                </c:pt>
                <c:pt idx="3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486630768959211"/>
          <c:y val="2.4835956965251406E-2"/>
          <c:w val="0.17700226973742272"/>
          <c:h val="0.875991707505721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Постачання: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Лист1!$A$2:$A$36</c:f>
              <c:strCache>
                <c:ptCount val="35"/>
                <c:pt idx="0">
                  <c:v>Миколаїв</c:v>
                </c:pt>
                <c:pt idx="1">
                  <c:v>Херсон</c:v>
                </c:pt>
                <c:pt idx="2">
                  <c:v>Закарпаття</c:v>
                </c:pt>
                <c:pt idx="3">
                  <c:v>Дніпропетрівськ</c:v>
                </c:pt>
                <c:pt idx="4">
                  <c:v>Київ</c:v>
                </c:pt>
                <c:pt idx="5">
                  <c:v>Вінниця</c:v>
                </c:pt>
                <c:pt idx="6">
                  <c:v>Житомир</c:v>
                </c:pt>
                <c:pt idx="7">
                  <c:v>Чернігів</c:v>
                </c:pt>
                <c:pt idx="8">
                  <c:v>Одеса </c:v>
                </c:pt>
                <c:pt idx="9">
                  <c:v>Львів</c:v>
                </c:pt>
                <c:pt idx="10">
                  <c:v>Суми</c:v>
                </c:pt>
                <c:pt idx="11">
                  <c:v>Донецьк</c:v>
                </c:pt>
                <c:pt idx="12">
                  <c:v>Полтава</c:v>
                </c:pt>
                <c:pt idx="13">
                  <c:v>Харків</c:v>
                </c:pt>
                <c:pt idx="14">
                  <c:v>Черкаси</c:v>
                </c:pt>
                <c:pt idx="15">
                  <c:v>Рівне</c:v>
                </c:pt>
                <c:pt idx="16">
                  <c:v>Хмельницьк</c:v>
                </c:pt>
                <c:pt idx="17">
                  <c:v>Львів</c:v>
                </c:pt>
                <c:pt idx="18">
                  <c:v>Суми</c:v>
                </c:pt>
                <c:pt idx="19">
                  <c:v>Донецьк</c:v>
                </c:pt>
                <c:pt idx="20">
                  <c:v>Швейцарія</c:v>
                </c:pt>
                <c:pt idx="21">
                  <c:v>Полтава</c:v>
                </c:pt>
                <c:pt idx="22">
                  <c:v>Харків</c:v>
                </c:pt>
                <c:pt idx="23">
                  <c:v>Черкаси</c:v>
                </c:pt>
                <c:pt idx="24">
                  <c:v>Рівне</c:v>
                </c:pt>
                <c:pt idx="25">
                  <c:v>Хмельницьк</c:v>
                </c:pt>
                <c:pt idx="26">
                  <c:v>Польша</c:v>
                </c:pt>
                <c:pt idx="27">
                  <c:v>Кіровоград</c:v>
                </c:pt>
                <c:pt idx="28">
                  <c:v>Волинь</c:v>
                </c:pt>
                <c:pt idx="29">
                  <c:v>Чернівці</c:v>
                </c:pt>
                <c:pt idx="30">
                  <c:v>АР Крим</c:v>
                </c:pt>
                <c:pt idx="31">
                  <c:v>м.Севастопіль</c:v>
                </c:pt>
                <c:pt idx="32">
                  <c:v>Тернопіль</c:v>
                </c:pt>
                <c:pt idx="33">
                  <c:v>Ужгород</c:v>
                </c:pt>
                <c:pt idx="34">
                  <c:v>Кривий Ріг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31</c:v>
                </c:pt>
                <c:pt idx="1">
                  <c:v>28</c:v>
                </c:pt>
                <c:pt idx="2">
                  <c:v>7</c:v>
                </c:pt>
                <c:pt idx="3">
                  <c:v>76</c:v>
                </c:pt>
                <c:pt idx="4">
                  <c:v>173</c:v>
                </c:pt>
                <c:pt idx="5">
                  <c:v>26</c:v>
                </c:pt>
                <c:pt idx="6">
                  <c:v>19</c:v>
                </c:pt>
                <c:pt idx="7">
                  <c:v>16</c:v>
                </c:pt>
                <c:pt idx="8">
                  <c:v>60</c:v>
                </c:pt>
                <c:pt idx="9">
                  <c:v>31</c:v>
                </c:pt>
                <c:pt idx="10">
                  <c:v>20</c:v>
                </c:pt>
                <c:pt idx="11">
                  <c:v>38</c:v>
                </c:pt>
                <c:pt idx="12">
                  <c:v>43</c:v>
                </c:pt>
                <c:pt idx="13">
                  <c:v>43</c:v>
                </c:pt>
                <c:pt idx="14">
                  <c:v>31</c:v>
                </c:pt>
                <c:pt idx="15">
                  <c:v>12</c:v>
                </c:pt>
                <c:pt idx="16">
                  <c:v>23</c:v>
                </c:pt>
                <c:pt idx="17">
                  <c:v>31</c:v>
                </c:pt>
                <c:pt idx="18">
                  <c:v>20</c:v>
                </c:pt>
                <c:pt idx="19">
                  <c:v>38</c:v>
                </c:pt>
                <c:pt idx="20">
                  <c:v>3</c:v>
                </c:pt>
                <c:pt idx="21">
                  <c:v>43</c:v>
                </c:pt>
                <c:pt idx="22">
                  <c:v>43</c:v>
                </c:pt>
                <c:pt idx="23">
                  <c:v>31</c:v>
                </c:pt>
                <c:pt idx="24">
                  <c:v>12</c:v>
                </c:pt>
                <c:pt idx="25">
                  <c:v>23</c:v>
                </c:pt>
                <c:pt idx="26">
                  <c:v>10</c:v>
                </c:pt>
                <c:pt idx="27">
                  <c:v>15</c:v>
                </c:pt>
                <c:pt idx="28">
                  <c:v>11</c:v>
                </c:pt>
                <c:pt idx="29">
                  <c:v>8</c:v>
                </c:pt>
                <c:pt idx="30">
                  <c:v>27</c:v>
                </c:pt>
                <c:pt idx="31">
                  <c:v>18</c:v>
                </c:pt>
                <c:pt idx="32">
                  <c:v>9</c:v>
                </c:pt>
                <c:pt idx="33">
                  <c:v>2</c:v>
                </c:pt>
                <c:pt idx="3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0"/>
        <c:delete val="1"/>
      </c:legendEntry>
      <c:legendEntry>
        <c:idx val="26"/>
        <c:delete val="1"/>
      </c:legendEntry>
      <c:layout>
        <c:manualLayout>
          <c:xMode val="edge"/>
          <c:yMode val="edge"/>
          <c:x val="0.82772550953458002"/>
          <c:y val="5.7941518630752392E-2"/>
          <c:w val="0.16229132297669233"/>
          <c:h val="0.896422108909993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Олійно-жирова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89825396156491E-2"/>
          <c:y val="0.19518044622026123"/>
          <c:w val="0.64674056011656433"/>
          <c:h val="0.720090376862888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Маргарини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Київ</c:v>
                </c:pt>
                <c:pt idx="1">
                  <c:v>Харків</c:v>
                </c:pt>
                <c:pt idx="2">
                  <c:v>Дніпропетрівськ</c:v>
                </c:pt>
                <c:pt idx="3">
                  <c:v>Запоріжжя</c:v>
                </c:pt>
                <c:pt idx="4">
                  <c:v>Львів</c:v>
                </c:pt>
                <c:pt idx="5">
                  <c:v>АР Крим</c:v>
                </c:pt>
                <c:pt idx="6">
                  <c:v>Волинь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Виноробна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Шампанське брют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АР Крим</c:v>
                </c:pt>
                <c:pt idx="1">
                  <c:v>Грузія</c:v>
                </c:pt>
                <c:pt idx="2">
                  <c:v>Київ</c:v>
                </c:pt>
                <c:pt idx="3">
                  <c:v>Донецьк</c:v>
                </c:pt>
                <c:pt idx="4">
                  <c:v>м.Севастопіль</c:v>
                </c:pt>
                <c:pt idx="5">
                  <c:v>Одеса</c:v>
                </c:pt>
                <c:pt idx="6">
                  <c:v>Молдова</c:v>
                </c:pt>
                <c:pt idx="7">
                  <c:v>Херсон</c:v>
                </c:pt>
                <c:pt idx="8">
                  <c:v>Миколаїв</c:v>
                </c:pt>
                <c:pt idx="9">
                  <c:v>Франція</c:v>
                </c:pt>
                <c:pt idx="10">
                  <c:v>Дніпропетрівськ</c:v>
                </c:pt>
                <c:pt idx="11">
                  <c:v>Закарпаття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18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9</c:v>
                </c:pt>
                <c:pt idx="6">
                  <c:v>11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29053659959169"/>
          <c:y val="0.11123609548806399"/>
          <c:w val="0.19548727540374303"/>
          <c:h val="0.717954149701943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Рибна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Рибна промисловість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Лист1!$A$2:$A$16</c:f>
              <c:strCache>
                <c:ptCount val="15"/>
                <c:pt idx="0">
                  <c:v>Севастопіль</c:v>
                </c:pt>
                <c:pt idx="1">
                  <c:v>Дніпропетрівськ</c:v>
                </c:pt>
                <c:pt idx="2">
                  <c:v>м.Керчь</c:v>
                </c:pt>
                <c:pt idx="3">
                  <c:v>Київ</c:v>
                </c:pt>
                <c:pt idx="4">
                  <c:v>Росія</c:v>
                </c:pt>
                <c:pt idx="5">
                  <c:v>Білорусь</c:v>
                </c:pt>
                <c:pt idx="6">
                  <c:v>Харків </c:v>
                </c:pt>
                <c:pt idx="7">
                  <c:v>Запоріжжя </c:v>
                </c:pt>
                <c:pt idx="8">
                  <c:v>Кіровоград</c:v>
                </c:pt>
                <c:pt idx="9">
                  <c:v>Китай</c:v>
                </c:pt>
                <c:pt idx="10">
                  <c:v>Данія </c:v>
                </c:pt>
                <c:pt idx="11">
                  <c:v>Одеса</c:v>
                </c:pt>
                <c:pt idx="12">
                  <c:v>Тайланд</c:v>
                </c:pt>
                <c:pt idx="13">
                  <c:v>Сейшели</c:v>
                </c:pt>
                <c:pt idx="14">
                  <c:v>Іспанія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32</c:v>
                </c:pt>
                <c:pt idx="4">
                  <c:v>15</c:v>
                </c:pt>
                <c:pt idx="5">
                  <c:v>2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29053659959169"/>
          <c:y val="2.3809523809523808E-2"/>
          <c:w val="0.17032554688642956"/>
          <c:h val="0.798703174394764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Кондитерська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Кондитерська промисловість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Росія</c:v>
                </c:pt>
                <c:pt idx="1">
                  <c:v>Черкаси</c:v>
                </c:pt>
                <c:pt idx="2">
                  <c:v>Донецьк</c:v>
                </c:pt>
                <c:pt idx="3">
                  <c:v>Київ</c:v>
                </c:pt>
                <c:pt idx="4">
                  <c:v>Харків</c:v>
                </c:pt>
                <c:pt idx="5">
                  <c:v>Суми</c:v>
                </c:pt>
                <c:pt idx="6">
                  <c:v>Львів</c:v>
                </c:pt>
                <c:pt idx="7">
                  <c:v>Дніпропетрівськ</c:v>
                </c:pt>
                <c:pt idx="8">
                  <c:v>Одеса</c:v>
                </c:pt>
                <c:pt idx="9">
                  <c:v>Житомир</c:v>
                </c:pt>
                <c:pt idx="10">
                  <c:v>Швейцарія</c:v>
                </c:pt>
                <c:pt idx="11">
                  <c:v>Полтава</c:v>
                </c:pt>
                <c:pt idx="12">
                  <c:v>Росія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29053659959169"/>
          <c:y val="0.13157074115735531"/>
          <c:w val="0.16541230995701334"/>
          <c:h val="0.769639851337272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Молочна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Сметана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Лист1!$A$2:$A$20</c:f>
              <c:strCache>
                <c:ptCount val="19"/>
                <c:pt idx="0">
                  <c:v>Полтава</c:v>
                </c:pt>
                <c:pt idx="1">
                  <c:v>Київ</c:v>
                </c:pt>
                <c:pt idx="2">
                  <c:v>Дніпропетрівськ</c:v>
                </c:pt>
                <c:pt idx="3">
                  <c:v>Львів</c:v>
                </c:pt>
                <c:pt idx="4">
                  <c:v>Миколаїв</c:v>
                </c:pt>
                <c:pt idx="5">
                  <c:v>Херсон</c:v>
                </c:pt>
                <c:pt idx="6">
                  <c:v>Черкаси</c:v>
                </c:pt>
                <c:pt idx="7">
                  <c:v>Тернопіль</c:v>
                </c:pt>
                <c:pt idx="8">
                  <c:v>Рівне</c:v>
                </c:pt>
                <c:pt idx="9">
                  <c:v>Харків</c:v>
                </c:pt>
                <c:pt idx="10">
                  <c:v>Донецьк</c:v>
                </c:pt>
                <c:pt idx="11">
                  <c:v>Росія</c:v>
                </c:pt>
                <c:pt idx="12">
                  <c:v>Житомир</c:v>
                </c:pt>
                <c:pt idx="13">
                  <c:v>Волинь</c:v>
                </c:pt>
                <c:pt idx="14">
                  <c:v>Суми</c:v>
                </c:pt>
                <c:pt idx="15">
                  <c:v>Одеса</c:v>
                </c:pt>
                <c:pt idx="16">
                  <c:v>Вінниця</c:v>
                </c:pt>
                <c:pt idx="17">
                  <c:v>Австрія</c:v>
                </c:pt>
                <c:pt idx="18">
                  <c:v>Швейцарія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4</c:v>
                </c:pt>
                <c:pt idx="1">
                  <c:v>30</c:v>
                </c:pt>
                <c:pt idx="2">
                  <c:v>22</c:v>
                </c:pt>
                <c:pt idx="3">
                  <c:v>10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10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23498104403611"/>
          <c:y val="6.7585301837270337E-2"/>
          <c:w val="0.16864145300564867"/>
          <c:h val="0.825993982235103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Молочна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Творог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Київ</c:v>
                </c:pt>
                <c:pt idx="1">
                  <c:v>Житомир</c:v>
                </c:pt>
                <c:pt idx="2">
                  <c:v>Миколаїв</c:v>
                </c:pt>
                <c:pt idx="3">
                  <c:v>Волинь</c:v>
                </c:pt>
                <c:pt idx="4">
                  <c:v>Донецьк</c:v>
                </c:pt>
                <c:pt idx="5">
                  <c:v>Суми</c:v>
                </c:pt>
                <c:pt idx="6">
                  <c:v>Черкаси</c:v>
                </c:pt>
                <c:pt idx="7">
                  <c:v>Хмельницьк</c:v>
                </c:pt>
                <c:pt idx="8">
                  <c:v>Білорусь</c:v>
                </c:pt>
                <c:pt idx="9">
                  <c:v>Чернігів</c:v>
                </c:pt>
                <c:pt idx="10">
                  <c:v>Полтава</c:v>
                </c:pt>
                <c:pt idx="11">
                  <c:v>Харків</c:v>
                </c:pt>
                <c:pt idx="12">
                  <c:v>Росія</c:v>
                </c:pt>
                <c:pt idx="13">
                  <c:v>Дніпропетрівськ</c:v>
                </c:pt>
                <c:pt idx="14">
                  <c:v>Львів</c:v>
                </c:pt>
                <c:pt idx="15">
                  <c:v>Кіровоград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6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156840744425382"/>
          <c:y val="0.10363510259262911"/>
          <c:w val="0.17201399168497325"/>
          <c:h val="0.723634007457919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Сироробна</a:t>
            </a:r>
            <a:r>
              <a:rPr lang="uk-UA" baseline="0" dirty="0" smtClean="0"/>
              <a:t> галузь</a:t>
            </a:r>
            <a:endParaRPr lang="ru-RU" dirty="0"/>
          </a:p>
        </c:rich>
      </c:tx>
      <c:layout>
        <c:manualLayout>
          <c:xMode val="edge"/>
          <c:yMode val="edge"/>
          <c:x val="0.32875583260425778"/>
          <c:y val="2.38095238095238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Сир Російський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Рівне</c:v>
                </c:pt>
                <c:pt idx="1">
                  <c:v>Чернігів</c:v>
                </c:pt>
                <c:pt idx="2">
                  <c:v>Суми</c:v>
                </c:pt>
                <c:pt idx="3">
                  <c:v>Хмельницьк</c:v>
                </c:pt>
                <c:pt idx="4">
                  <c:v>Тернопіль</c:v>
                </c:pt>
                <c:pt idx="5">
                  <c:v>Херсон</c:v>
                </c:pt>
                <c:pt idx="6">
                  <c:v>Полтава</c:v>
                </c:pt>
                <c:pt idx="7">
                  <c:v>Черкаси</c:v>
                </c:pt>
                <c:pt idx="8">
                  <c:v>Миколаїв</c:v>
                </c:pt>
                <c:pt idx="9">
                  <c:v>Чернівці</c:v>
                </c:pt>
                <c:pt idx="10">
                  <c:v>Київ</c:v>
                </c:pt>
                <c:pt idx="11">
                  <c:v>Львів</c:v>
                </c:pt>
                <c:pt idx="12">
                  <c:v>Вінниця</c:v>
                </c:pt>
                <c:pt idx="13">
                  <c:v>Волинь</c:v>
                </c:pt>
                <c:pt idx="14">
                  <c:v>Житомир</c:v>
                </c:pt>
                <c:pt idx="15">
                  <c:v>Запоріжжя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8</c:v>
                </c:pt>
                <c:pt idx="1">
                  <c:v>2</c:v>
                </c:pt>
                <c:pt idx="2">
                  <c:v>11</c:v>
                </c:pt>
                <c:pt idx="3">
                  <c:v>12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4</c:v>
                </c:pt>
                <c:pt idx="10">
                  <c:v>7</c:v>
                </c:pt>
                <c:pt idx="11">
                  <c:v>1</c:v>
                </c:pt>
                <c:pt idx="12">
                  <c:v>5</c:v>
                </c:pt>
                <c:pt idx="13">
                  <c:v>7</c:v>
                </c:pt>
                <c:pt idx="14">
                  <c:v>3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073624368527319"/>
          <c:y val="2.6945308545964029E-2"/>
          <c:w val="0.18868237097683513"/>
          <c:h val="0.8116430350331445"/>
        </c:manualLayout>
      </c:layout>
      <c:overlay val="0"/>
      <c:txPr>
        <a:bodyPr/>
        <a:lstStyle/>
        <a:p>
          <a:pPr>
            <a:defRPr sz="1000" kern="20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Маслоробна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Вершкове масло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Лист1!$A$2:$A$23</c:f>
              <c:strCache>
                <c:ptCount val="22"/>
                <c:pt idx="0">
                  <c:v>Вінниця</c:v>
                </c:pt>
                <c:pt idx="1">
                  <c:v>Житомир</c:v>
                </c:pt>
                <c:pt idx="2">
                  <c:v>Білорусь</c:v>
                </c:pt>
                <c:pt idx="3">
                  <c:v>Суми</c:v>
                </c:pt>
                <c:pt idx="4">
                  <c:v>Хмельницьк</c:v>
                </c:pt>
                <c:pt idx="5">
                  <c:v>Донецьк</c:v>
                </c:pt>
                <c:pt idx="6">
                  <c:v>Харків</c:v>
                </c:pt>
                <c:pt idx="7">
                  <c:v>Севастопіль</c:v>
                </c:pt>
                <c:pt idx="8">
                  <c:v>Львів</c:v>
                </c:pt>
                <c:pt idx="9">
                  <c:v>Черкаси</c:v>
                </c:pt>
                <c:pt idx="10">
                  <c:v>Дніпропетрівськ</c:v>
                </c:pt>
                <c:pt idx="11">
                  <c:v>Київ</c:v>
                </c:pt>
                <c:pt idx="12">
                  <c:v>Херсон</c:v>
                </c:pt>
                <c:pt idx="13">
                  <c:v>Тернопіль</c:v>
                </c:pt>
                <c:pt idx="14">
                  <c:v>Рівне</c:v>
                </c:pt>
                <c:pt idx="15">
                  <c:v>Чернігів</c:v>
                </c:pt>
                <c:pt idx="16">
                  <c:v>АР Крим</c:v>
                </c:pt>
                <c:pt idx="17">
                  <c:v>Запоріжжя </c:v>
                </c:pt>
                <c:pt idx="18">
                  <c:v>Волинь</c:v>
                </c:pt>
                <c:pt idx="19">
                  <c:v>Полтава</c:v>
                </c:pt>
                <c:pt idx="20">
                  <c:v>Донецьк</c:v>
                </c:pt>
                <c:pt idx="21">
                  <c:v>Кіровоград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8</c:v>
                </c:pt>
                <c:pt idx="1">
                  <c:v>8</c:v>
                </c:pt>
                <c:pt idx="2">
                  <c:v>1</c:v>
                </c:pt>
                <c:pt idx="3">
                  <c:v>4</c:v>
                </c:pt>
                <c:pt idx="4">
                  <c:v>8</c:v>
                </c:pt>
                <c:pt idx="5">
                  <c:v>3</c:v>
                </c:pt>
                <c:pt idx="6">
                  <c:v>8</c:v>
                </c:pt>
                <c:pt idx="7">
                  <c:v>1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11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6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875236949547985"/>
          <c:y val="2.256030496187977E-2"/>
          <c:w val="0.16864145300564867"/>
          <c:h val="0.8025208716021302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16423"/>
          </a:xfrm>
        </p:spPr>
        <p:txBody>
          <a:bodyPr>
            <a:normAutofit/>
          </a:bodyPr>
          <a:lstStyle/>
          <a:p>
            <a:r>
              <a:rPr lang="uk-UA" dirty="0" err="1" smtClean="0"/>
              <a:t>Призентація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з географії</a:t>
            </a:r>
            <a:br>
              <a:rPr lang="uk-UA" dirty="0" smtClean="0"/>
            </a:br>
            <a:r>
              <a:rPr lang="uk-UA" dirty="0" smtClean="0"/>
              <a:t>учениці 9-А класу </a:t>
            </a:r>
            <a:br>
              <a:rPr lang="uk-UA" dirty="0" smtClean="0"/>
            </a:br>
            <a:r>
              <a:rPr lang="uk-UA" dirty="0" smtClean="0"/>
              <a:t>Запорізької гімназії № 93 </a:t>
            </a:r>
            <a:br>
              <a:rPr lang="uk-UA" dirty="0" smtClean="0"/>
            </a:br>
            <a:r>
              <a:rPr lang="uk-UA" dirty="0" err="1" smtClean="0"/>
              <a:t>Короткової</a:t>
            </a:r>
            <a:r>
              <a:rPr lang="uk-UA" dirty="0" smtClean="0"/>
              <a:t> Христини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Орієнтація на сировину.</a:t>
            </a:r>
          </a:p>
          <a:p>
            <a:r>
              <a:rPr lang="uk-UA" dirty="0" smtClean="0"/>
              <a:t>Найбільший постачальник Черкаси.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11" y="404664"/>
            <a:ext cx="7024744" cy="1143000"/>
          </a:xfrm>
        </p:spPr>
        <p:txBody>
          <a:bodyPr/>
          <a:lstStyle/>
          <a:p>
            <a:r>
              <a:rPr lang="uk-UA" dirty="0" smtClean="0"/>
              <a:t>Виноробна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Desktop\ви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47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6777317" cy="3508977"/>
          </a:xfrm>
        </p:spPr>
        <p:txBody>
          <a:bodyPr/>
          <a:lstStyle/>
          <a:p>
            <a:r>
              <a:rPr lang="uk-UA" dirty="0" smtClean="0"/>
              <a:t>Орієнтація на сировину.</a:t>
            </a:r>
          </a:p>
          <a:p>
            <a:r>
              <a:rPr lang="uk-UA" dirty="0" smtClean="0"/>
              <a:t>Найбільший постачальник АР Крим.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0332493"/>
              </p:ext>
            </p:extLst>
          </p:nvPr>
        </p:nvGraphicFramePr>
        <p:xfrm>
          <a:off x="1403648" y="2492896"/>
          <a:ext cx="6336704" cy="37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9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292" y="620688"/>
            <a:ext cx="7024744" cy="1143000"/>
          </a:xfrm>
        </p:spPr>
        <p:txBody>
          <a:bodyPr/>
          <a:lstStyle/>
          <a:p>
            <a:r>
              <a:rPr lang="uk-UA" dirty="0" smtClean="0"/>
              <a:t>Рибна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Desktop\ри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208"/>
            <a:ext cx="6192688" cy="46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6777317" cy="3508977"/>
          </a:xfrm>
        </p:spPr>
        <p:txBody>
          <a:bodyPr/>
          <a:lstStyle/>
          <a:p>
            <a:r>
              <a:rPr lang="uk-UA" dirty="0" smtClean="0"/>
              <a:t>Орієнтація на сировину і частково транспортні шляхи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Найбільший постачальник м. </a:t>
            </a:r>
            <a:r>
              <a:rPr lang="uk-UA" dirty="0" err="1" smtClean="0"/>
              <a:t>Севастопіль</a:t>
            </a:r>
            <a:r>
              <a:rPr lang="uk-UA" dirty="0" smtClean="0"/>
              <a:t>, </a:t>
            </a:r>
            <a:r>
              <a:rPr lang="uk-UA" dirty="0" err="1" smtClean="0"/>
              <a:t>м.Керч</a:t>
            </a:r>
            <a:r>
              <a:rPr lang="uk-UA" dirty="0" smtClean="0"/>
              <a:t>.</a:t>
            </a:r>
            <a:endParaRPr lang="ru-RU" dirty="0" smtClean="0"/>
          </a:p>
          <a:p>
            <a:endParaRPr lang="uk-UA" dirty="0" smtClean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135767"/>
              </p:ext>
            </p:extLst>
          </p:nvPr>
        </p:nvGraphicFramePr>
        <p:xfrm>
          <a:off x="1187624" y="2420888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0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Хлібопекарська, макаронна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Desktop\macaronis-makaroni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41189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Desktop\мак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Орієнтація на споживача.</a:t>
            </a:r>
          </a:p>
          <a:p>
            <a:r>
              <a:rPr lang="uk-UA" dirty="0" smtClean="0"/>
              <a:t>Найбільший </a:t>
            </a:r>
            <a:r>
              <a:rPr lang="uk-UA" dirty="0" smtClean="0"/>
              <a:t>постачальник Київ і </a:t>
            </a:r>
            <a:r>
              <a:rPr lang="uk-UA" dirty="0" err="1" smtClean="0"/>
              <a:t>Дніпропетрівськ</a:t>
            </a:r>
            <a:r>
              <a:rPr lang="uk-UA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7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Плодоовочевий напрямок: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Desktop\ово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8651"/>
            <a:ext cx="68407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Плодоовочевий напрямок: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Орієнтація на сировину.</a:t>
            </a:r>
          </a:p>
          <a:p>
            <a:r>
              <a:rPr lang="uk-UA" dirty="0" smtClean="0"/>
              <a:t>Найбільші постачальники Одеса </a:t>
            </a:r>
            <a:r>
              <a:rPr lang="uk-UA" smtClean="0"/>
              <a:t>і Херсон.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Кондитерська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Desktop\konfety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96744" cy="41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Дослідження закономірностей розміщення підприємств харчової промисловості України.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4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6777317" cy="3508977"/>
          </a:xfrm>
        </p:spPr>
        <p:txBody>
          <a:bodyPr/>
          <a:lstStyle/>
          <a:p>
            <a:r>
              <a:rPr lang="uk-UA" dirty="0" smtClean="0"/>
              <a:t>Орієнтація на споживача і транспортні шляхи.</a:t>
            </a:r>
          </a:p>
          <a:p>
            <a:r>
              <a:rPr lang="uk-UA" dirty="0" smtClean="0"/>
              <a:t>Найбільший постачальник Київ, </a:t>
            </a:r>
            <a:r>
              <a:rPr lang="uk-UA" dirty="0" err="1" smtClean="0"/>
              <a:t>Дніпропетрівськ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47654564"/>
              </p:ext>
            </p:extLst>
          </p:nvPr>
        </p:nvGraphicFramePr>
        <p:xfrm>
          <a:off x="899592" y="2636912"/>
          <a:ext cx="74888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6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Молочна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Desktop\моло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818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Орієнтація на споживача і сировину (в залежності від продукту);</a:t>
            </a:r>
          </a:p>
          <a:p>
            <a:r>
              <a:rPr lang="uk-UA" dirty="0" smtClean="0"/>
              <a:t>Найбільші постачальники Київ, </a:t>
            </a:r>
            <a:r>
              <a:rPr lang="uk-UA" dirty="0" err="1" smtClean="0"/>
              <a:t>Дніпропетрівськ</a:t>
            </a:r>
            <a:r>
              <a:rPr lang="uk-UA" dirty="0" smtClean="0"/>
              <a:t>, Львів; Полтава і Чернігів.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73654"/>
              </p:ext>
            </p:extLst>
          </p:nvPr>
        </p:nvGraphicFramePr>
        <p:xfrm>
          <a:off x="1042988" y="908720"/>
          <a:ext cx="7345436" cy="492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6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92261"/>
              </p:ext>
            </p:extLst>
          </p:nvPr>
        </p:nvGraphicFramePr>
        <p:xfrm>
          <a:off x="1042988" y="836712"/>
          <a:ext cx="7201420" cy="49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Масло-сироробна</a:t>
            </a:r>
            <a:r>
              <a:rPr lang="uk-UA" dirty="0" smtClean="0"/>
              <a:t>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Desktop\мас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599381" cy="33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\Desktop\си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93" y="2204864"/>
            <a:ext cx="5143353" cy="36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Орієнтація на сировину.</a:t>
            </a:r>
          </a:p>
          <a:p>
            <a:r>
              <a:rPr lang="uk-UA" dirty="0" smtClean="0"/>
              <a:t>Найбільший </a:t>
            </a:r>
            <a:r>
              <a:rPr lang="uk-UA" dirty="0" smtClean="0"/>
              <a:t>постачальник Суми, </a:t>
            </a:r>
            <a:r>
              <a:rPr lang="uk-UA" dirty="0" err="1" smtClean="0"/>
              <a:t>Хельницький</a:t>
            </a:r>
            <a:r>
              <a:rPr lang="uk-UA" dirty="0" smtClean="0"/>
              <a:t> і Київ.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326275"/>
              </p:ext>
            </p:extLst>
          </p:nvPr>
        </p:nvGraphicFramePr>
        <p:xfrm>
          <a:off x="1042988" y="476672"/>
          <a:ext cx="74894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98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608438"/>
              </p:ext>
            </p:extLst>
          </p:nvPr>
        </p:nvGraphicFramePr>
        <p:xfrm>
          <a:off x="1042988" y="764704"/>
          <a:ext cx="7345436" cy="506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4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954" y="620688"/>
            <a:ext cx="7024744" cy="1143000"/>
          </a:xfrm>
        </p:spPr>
        <p:txBody>
          <a:bodyPr/>
          <a:lstStyle/>
          <a:p>
            <a:r>
              <a:rPr lang="uk-UA" dirty="0" err="1" smtClean="0"/>
              <a:t>Мясна</a:t>
            </a:r>
            <a:r>
              <a:rPr lang="uk-UA" dirty="0" smtClean="0"/>
              <a:t>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User\Desktop\мя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Дослідити закономірності розміщення підприємств харчової промисловості в Україні;</a:t>
            </a:r>
          </a:p>
          <a:p>
            <a:r>
              <a:rPr lang="uk-UA" dirty="0" smtClean="0"/>
              <a:t>Виявити фактори, що впливають на розміщення підприємств окремих галузей харчової промисловості України.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1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317" cy="3508977"/>
          </a:xfrm>
        </p:spPr>
        <p:txBody>
          <a:bodyPr/>
          <a:lstStyle/>
          <a:p>
            <a:r>
              <a:rPr lang="uk-UA" dirty="0" smtClean="0"/>
              <a:t>Орієнтація на сировину і споживача.</a:t>
            </a:r>
          </a:p>
          <a:p>
            <a:r>
              <a:rPr lang="uk-UA" dirty="0" smtClean="0"/>
              <a:t>Найбільший </a:t>
            </a:r>
            <a:r>
              <a:rPr lang="uk-UA" dirty="0" smtClean="0"/>
              <a:t>постачальник Київ, </a:t>
            </a:r>
            <a:r>
              <a:rPr lang="uk-UA" dirty="0" err="1" smtClean="0"/>
              <a:t>Дніпропетрівськ</a:t>
            </a:r>
            <a:r>
              <a:rPr lang="uk-UA" dirty="0" smtClean="0"/>
              <a:t> і Донецьк.</a:t>
            </a:r>
            <a:endParaRPr lang="uk-UA" dirty="0" smtClean="0"/>
          </a:p>
          <a:p>
            <a:r>
              <a:rPr lang="uk-UA" dirty="0" smtClean="0"/>
              <a:t>Спостерігається залежність напрямку скотарства від кормової бази.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6109789"/>
              </p:ext>
            </p:extLst>
          </p:nvPr>
        </p:nvGraphicFramePr>
        <p:xfrm>
          <a:off x="1691680" y="2708920"/>
          <a:ext cx="6120680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689194"/>
              </p:ext>
            </p:extLst>
          </p:nvPr>
        </p:nvGraphicFramePr>
        <p:xfrm>
          <a:off x="1042988" y="2324100"/>
          <a:ext cx="677703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3"/>
                <a:gridCol w="2259013"/>
                <a:gridCol w="225901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Напрямок скотарства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Кормова база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Райони</a:t>
                      </a:r>
                      <a:r>
                        <a:rPr lang="uk-UA" baseline="0" dirty="0" smtClean="0"/>
                        <a:t> розміщення</a:t>
                      </a:r>
                      <a:endParaRPr lang="ru-RU" dirty="0"/>
                    </a:p>
                  </a:txBody>
                  <a:tcPr marL="75301" marR="753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Молочний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соковиті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природні</a:t>
                      </a:r>
                      <a:r>
                        <a:rPr lang="ru-RU" sz="1800" kern="1200" dirty="0" smtClean="0">
                          <a:effectLst/>
                        </a:rPr>
                        <a:t> луки, </a:t>
                      </a:r>
                      <a:r>
                        <a:rPr lang="ru-RU" sz="1800" kern="1200" dirty="0" err="1" smtClean="0">
                          <a:effectLst/>
                        </a:rPr>
                        <a:t>комбікорм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навколо</a:t>
                      </a:r>
                      <a:r>
                        <a:rPr lang="ru-RU" sz="1800" kern="1200" dirty="0" smtClean="0">
                          <a:effectLst/>
                        </a:rPr>
                        <a:t> великих </a:t>
                      </a:r>
                      <a:r>
                        <a:rPr lang="ru-RU" sz="1800" kern="1200" dirty="0" err="1" smtClean="0">
                          <a:effectLst/>
                        </a:rPr>
                        <a:t>міст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промислових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центрів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курортів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Полісся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лісостеп</a:t>
                      </a:r>
                      <a:endParaRPr lang="ru-RU" dirty="0"/>
                    </a:p>
                  </a:txBody>
                  <a:tcPr marL="75301" marR="753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Молочно-мясний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природні</a:t>
                      </a:r>
                      <a:r>
                        <a:rPr lang="ru-RU" sz="1800" kern="1200" dirty="0" smtClean="0">
                          <a:effectLst/>
                        </a:rPr>
                        <a:t> корми, силос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приміські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зони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міські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агломерації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Полісся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лісостеп</a:t>
                      </a:r>
                      <a:endParaRPr lang="ru-RU" dirty="0"/>
                    </a:p>
                  </a:txBody>
                  <a:tcPr marL="75301" marR="753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М’ясо-молочний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грубі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концентровані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Степова зона</a:t>
                      </a:r>
                      <a:endParaRPr lang="ru-RU" dirty="0"/>
                    </a:p>
                  </a:txBody>
                  <a:tcPr marL="75301" marR="753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Мясний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багаті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дешеві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продукція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буряківництва</a:t>
                      </a:r>
                      <a:endParaRPr lang="ru-RU" dirty="0"/>
                    </a:p>
                  </a:txBody>
                  <a:tcPr marL="75301" marR="75301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Карпатський</a:t>
                      </a:r>
                      <a:r>
                        <a:rPr lang="ru-RU" sz="1800" kern="1200" dirty="0" smtClean="0">
                          <a:effectLst/>
                        </a:rPr>
                        <a:t> район, </a:t>
                      </a:r>
                      <a:r>
                        <a:rPr lang="ru-RU" sz="1800" kern="1200" dirty="0" err="1" smtClean="0">
                          <a:effectLst/>
                        </a:rPr>
                        <a:t>лісостеп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північ</a:t>
                      </a:r>
                      <a:r>
                        <a:rPr lang="ru-RU" sz="1800" kern="1200" dirty="0" smtClean="0">
                          <a:effectLst/>
                        </a:rPr>
                        <a:t> степу</a:t>
                      </a:r>
                      <a:endParaRPr lang="ru-RU" dirty="0"/>
                    </a:p>
                  </a:txBody>
                  <a:tcPr marL="75301" marR="753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1)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err="1" smtClean="0"/>
              <a:t>вітчизняний</a:t>
            </a:r>
            <a:r>
              <a:rPr lang="ru-RU" dirty="0" smtClean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smtClean="0"/>
              <a:t>заполонили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великих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зупинилася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опинилася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банкрутства</a:t>
            </a:r>
            <a:r>
              <a:rPr lang="ru-RU" dirty="0"/>
              <a:t>;</a:t>
            </a:r>
          </a:p>
          <a:p>
            <a:r>
              <a:rPr lang="ru-RU" dirty="0"/>
              <a:t>4)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і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та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орендовані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 smtClean="0"/>
              <a:t>випускають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постачають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 smtClean="0"/>
              <a:t>сумнівний</a:t>
            </a:r>
            <a:r>
              <a:rPr lang="ru-RU" dirty="0" smtClean="0"/>
              <a:t> товар;</a:t>
            </a:r>
            <a:endParaRPr lang="ru-RU" dirty="0"/>
          </a:p>
          <a:p>
            <a:r>
              <a:rPr lang="ru-RU" dirty="0"/>
              <a:t>6)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вітчизняна</a:t>
            </a:r>
            <a:r>
              <a:rPr lang="ru-RU" dirty="0"/>
              <a:t> </a:t>
            </a:r>
            <a:r>
              <a:rPr lang="ru-RU" dirty="0" err="1"/>
              <a:t>кондитерська</a:t>
            </a:r>
            <a:r>
              <a:rPr lang="ru-RU" dirty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1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потреби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низьковрожайні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посівні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;</a:t>
            </a:r>
          </a:p>
          <a:p>
            <a:r>
              <a:rPr lang="ru-RU" dirty="0"/>
              <a:t>- не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скорочується</a:t>
            </a:r>
            <a:r>
              <a:rPr lang="ru-RU" dirty="0"/>
              <a:t> </a:t>
            </a:r>
            <a:r>
              <a:rPr lang="ru-RU" dirty="0" err="1"/>
              <a:t>поголів’я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свиней, </a:t>
            </a:r>
            <a:r>
              <a:rPr lang="ru-RU" dirty="0" err="1"/>
              <a:t>овець</a:t>
            </a:r>
            <a:r>
              <a:rPr lang="ru-RU" dirty="0"/>
              <a:t>, </a:t>
            </a:r>
            <a:r>
              <a:rPr lang="ru-RU" dirty="0" err="1"/>
              <a:t>птиці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ручна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;</a:t>
            </a:r>
          </a:p>
          <a:p>
            <a:r>
              <a:rPr lang="ru-RU" dirty="0"/>
              <a:t>- у селах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люди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матеріально-технічної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6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Перспективи розвитку: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інтенсивний</a:t>
            </a:r>
            <a:r>
              <a:rPr lang="ru-RU" dirty="0"/>
              <a:t> шлях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зміна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капіталовкладення</a:t>
            </a:r>
            <a:r>
              <a:rPr lang="ru-RU" dirty="0"/>
              <a:t> в АПК;</a:t>
            </a:r>
          </a:p>
          <a:p>
            <a:r>
              <a:rPr lang="ru-RU" dirty="0"/>
              <a:t>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високопродуктивної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1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Чинники впливу: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692318"/>
              </p:ext>
            </p:extLst>
          </p:nvPr>
        </p:nvGraphicFramePr>
        <p:xfrm>
          <a:off x="539552" y="1628800"/>
          <a:ext cx="7920879" cy="5341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251610">
                <a:tc gridSpan="3">
                  <a:txBody>
                    <a:bodyPr/>
                    <a:lstStyle/>
                    <a:p>
                      <a:r>
                        <a:rPr lang="uk-UA" dirty="0" smtClean="0"/>
                        <a:t>Галузі промисловості, що орієнтуються</a:t>
                      </a:r>
                      <a:r>
                        <a:rPr lang="uk-UA" baseline="0" dirty="0" smtClean="0"/>
                        <a:t> на…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555">
                <a:tc>
                  <a:txBody>
                    <a:bodyPr/>
                    <a:lstStyle/>
                    <a:p>
                      <a:r>
                        <a:rPr lang="uk-UA" dirty="0" smtClean="0"/>
                        <a:t>…на</a:t>
                      </a:r>
                      <a:r>
                        <a:rPr lang="uk-UA" baseline="0" dirty="0" smtClean="0"/>
                        <a:t> споживача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… на сировину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… на транспортну</a:t>
                      </a:r>
                      <a:r>
                        <a:rPr lang="uk-UA" baseline="0" dirty="0" smtClean="0"/>
                        <a:t> шляхи</a:t>
                      </a:r>
                      <a:endParaRPr lang="ru-RU" dirty="0"/>
                    </a:p>
                  </a:txBody>
                  <a:tcPr/>
                </a:tc>
              </a:tr>
              <a:tr h="4335371">
                <a:tc>
                  <a:txBody>
                    <a:bodyPr/>
                    <a:lstStyle/>
                    <a:p>
                      <a:r>
                        <a:rPr lang="uk-UA" dirty="0" smtClean="0"/>
                        <a:t>Рибна,</a:t>
                      </a:r>
                    </a:p>
                    <a:p>
                      <a:r>
                        <a:rPr lang="uk-UA" dirty="0" smtClean="0"/>
                        <a:t>Кондитерська,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рафінадна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макаронна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хлібопекарська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чаєрозважувальна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Пивоварна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Мясна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Молочна,</a:t>
                      </a:r>
                    </a:p>
                    <a:p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Борошномельна.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Рибна,</a:t>
                      </a:r>
                    </a:p>
                    <a:p>
                      <a:r>
                        <a:rPr lang="uk-UA" dirty="0" smtClean="0"/>
                        <a:t>Маслоробна,</a:t>
                      </a:r>
                    </a:p>
                    <a:p>
                      <a:r>
                        <a:rPr lang="uk-UA" dirty="0" smtClean="0"/>
                        <a:t>Сироробна,</a:t>
                      </a:r>
                    </a:p>
                    <a:p>
                      <a:r>
                        <a:rPr lang="uk-UA" dirty="0" err="1" smtClean="0"/>
                        <a:t>Крупяна</a:t>
                      </a:r>
                      <a:r>
                        <a:rPr lang="uk-UA" dirty="0" smtClean="0"/>
                        <a:t>,</a:t>
                      </a:r>
                    </a:p>
                    <a:p>
                      <a:r>
                        <a:rPr lang="uk-UA" dirty="0" smtClean="0"/>
                        <a:t>Спиртова,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крохмале-патокова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молочноконсервна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Консервна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uk-UA" dirty="0" err="1" smtClean="0"/>
                        <a:t>Мясна</a:t>
                      </a:r>
                      <a:r>
                        <a:rPr lang="uk-UA" dirty="0" smtClean="0"/>
                        <a:t>,</a:t>
                      </a:r>
                    </a:p>
                    <a:p>
                      <a:r>
                        <a:rPr lang="uk-UA" dirty="0" smtClean="0"/>
                        <a:t>Молочна,</a:t>
                      </a:r>
                    </a:p>
                    <a:p>
                      <a:r>
                        <a:rPr lang="uk-UA" dirty="0" smtClean="0"/>
                        <a:t>Борошномельна.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Кондитерська,</a:t>
                      </a:r>
                    </a:p>
                    <a:p>
                      <a:r>
                        <a:rPr lang="uk-UA" dirty="0" smtClean="0"/>
                        <a:t>Чаєрозважувальна,</a:t>
                      </a:r>
                    </a:p>
                    <a:p>
                      <a:r>
                        <a:rPr lang="uk-UA" dirty="0" smtClean="0"/>
                        <a:t>рибна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7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Активність країн-імпортерів: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Найбільші імпортери: Росія, Іспанія, Китай, Німеччина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670600"/>
              </p:ext>
            </p:extLst>
          </p:nvPr>
        </p:nvGraphicFramePr>
        <p:xfrm>
          <a:off x="467544" y="548680"/>
          <a:ext cx="7704856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2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Активність міст-постачальників України: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Найбільші постачальники: Київ, </a:t>
            </a:r>
            <a:r>
              <a:rPr lang="uk-UA" dirty="0" err="1" smtClean="0"/>
              <a:t>Дніпропетрівськ</a:t>
            </a:r>
            <a:r>
              <a:rPr lang="uk-UA" dirty="0" smtClean="0"/>
              <a:t>, Одеса.</a:t>
            </a:r>
            <a:r>
              <a:rPr lang="ru-RU" dirty="0" smtClean="0"/>
              <a:t>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8578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625826"/>
              </p:ext>
            </p:extLst>
          </p:nvPr>
        </p:nvGraphicFramePr>
        <p:xfrm>
          <a:off x="683568" y="404664"/>
          <a:ext cx="763284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1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4400" dirty="0" smtClean="0"/>
              <a:t>Дякую за увагу!</a:t>
            </a:r>
            <a:endParaRPr lang="ru-RU" sz="4400" dirty="0"/>
          </a:p>
        </p:txBody>
      </p:sp>
      <p:pic>
        <p:nvPicPr>
          <p:cNvPr id="12290" name="Picture 2" descr="C:\Documents and Settings\User\Desktop\toni-stark_9823685_b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325" y="620688"/>
            <a:ext cx="7024744" cy="1143000"/>
          </a:xfrm>
        </p:spPr>
        <p:txBody>
          <a:bodyPr/>
          <a:lstStyle/>
          <a:p>
            <a:r>
              <a:rPr lang="uk-UA" dirty="0" err="1" smtClean="0"/>
              <a:t>Борошномельно</a:t>
            </a:r>
            <a:r>
              <a:rPr lang="uk-UA" dirty="0" err="1"/>
              <a:t>-</a:t>
            </a:r>
            <a:r>
              <a:rPr lang="uk-UA" dirty="0" err="1" smtClean="0"/>
              <a:t>крупяна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Desktop\борош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3"/>
            <a:ext cx="6907747" cy="442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6777317" cy="3508977"/>
          </a:xfrm>
        </p:spPr>
        <p:txBody>
          <a:bodyPr>
            <a:normAutofit/>
          </a:bodyPr>
          <a:lstStyle/>
          <a:p>
            <a:r>
              <a:rPr lang="uk-UA" dirty="0" smtClean="0"/>
              <a:t>Орієнтація на споживача;</a:t>
            </a:r>
          </a:p>
          <a:p>
            <a:r>
              <a:rPr lang="uk-UA" dirty="0" smtClean="0"/>
              <a:t>Найбільший постачальник Київ.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20715"/>
              </p:ext>
            </p:extLst>
          </p:nvPr>
        </p:nvGraphicFramePr>
        <p:xfrm>
          <a:off x="683568" y="2204864"/>
          <a:ext cx="7634808" cy="342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8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Олійно-жирова: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Desktop\ол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7768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3508977"/>
          </a:xfrm>
        </p:spPr>
        <p:txBody>
          <a:bodyPr/>
          <a:lstStyle/>
          <a:p>
            <a:r>
              <a:rPr lang="uk-UA" dirty="0" smtClean="0"/>
              <a:t>Орієнтація на сировину.</a:t>
            </a:r>
          </a:p>
          <a:p>
            <a:r>
              <a:rPr lang="uk-UA" dirty="0" smtClean="0"/>
              <a:t>Найбільший </a:t>
            </a:r>
            <a:r>
              <a:rPr lang="uk-UA" dirty="0" smtClean="0"/>
              <a:t>постачальник Харків і Запоріжжя.</a:t>
            </a:r>
            <a:endParaRPr lang="uk-UA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3877025"/>
              </p:ext>
            </p:extLst>
          </p:nvPr>
        </p:nvGraphicFramePr>
        <p:xfrm>
          <a:off x="1835696" y="2564904"/>
          <a:ext cx="62646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6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Консервна галузь: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Desktop\консер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048672" cy="38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296</TotalTime>
  <Words>561</Words>
  <Application>Microsoft Office PowerPoint</Application>
  <PresentationFormat>Экран (4:3)</PresentationFormat>
  <Paragraphs>123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Остин</vt:lpstr>
      <vt:lpstr>Призентація  з географії учениці 9-А класу  Запорізької гімназії № 93  Короткової Христини</vt:lpstr>
      <vt:lpstr>Тема:</vt:lpstr>
      <vt:lpstr>Мета:</vt:lpstr>
      <vt:lpstr>Завдання:</vt:lpstr>
      <vt:lpstr>Борошномельно-крупяна</vt:lpstr>
      <vt:lpstr>Презентация PowerPoint</vt:lpstr>
      <vt:lpstr>Олійно-жирова:</vt:lpstr>
      <vt:lpstr>Презентация PowerPoint</vt:lpstr>
      <vt:lpstr>Консервна галузь:</vt:lpstr>
      <vt:lpstr>Презентация PowerPoint</vt:lpstr>
      <vt:lpstr>Виноробна галузь:</vt:lpstr>
      <vt:lpstr>Презентация PowerPoint</vt:lpstr>
      <vt:lpstr>Рибна галузь:</vt:lpstr>
      <vt:lpstr>Презентация PowerPoint</vt:lpstr>
      <vt:lpstr>Хлібопекарська, макаронна галузь:</vt:lpstr>
      <vt:lpstr>Презентация PowerPoint</vt:lpstr>
      <vt:lpstr>Плодоовочевий напрямок:</vt:lpstr>
      <vt:lpstr>Плодоовочевий напрямок:</vt:lpstr>
      <vt:lpstr>Кондитерська галузь:</vt:lpstr>
      <vt:lpstr>Презентация PowerPoint</vt:lpstr>
      <vt:lpstr>Молочна галузь:</vt:lpstr>
      <vt:lpstr>Презентация PowerPoint</vt:lpstr>
      <vt:lpstr>Презентация PowerPoint</vt:lpstr>
      <vt:lpstr>Презентация PowerPoint</vt:lpstr>
      <vt:lpstr>Масло-сироробна галузь:</vt:lpstr>
      <vt:lpstr>Презентация PowerPoint</vt:lpstr>
      <vt:lpstr>Презентация PowerPoint</vt:lpstr>
      <vt:lpstr>Презентация PowerPoint</vt:lpstr>
      <vt:lpstr>Мясна галузь:</vt:lpstr>
      <vt:lpstr>Презентация PowerPoint</vt:lpstr>
      <vt:lpstr>Презентация PowerPoint</vt:lpstr>
      <vt:lpstr>Особливості розвитку сучасної харчової промисловості:</vt:lpstr>
      <vt:lpstr>Проблеми:</vt:lpstr>
      <vt:lpstr>Перспективи розвитку:</vt:lpstr>
      <vt:lpstr>Чинники впливу:</vt:lpstr>
      <vt:lpstr>Активність країн-імпортерів:</vt:lpstr>
      <vt:lpstr>Презентация PowerPoint</vt:lpstr>
      <vt:lpstr>Активність міст-постачальників України: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Призентація  учениці 9-А класу  Запорізької гімназії № 93  Короткової Христини</dc:title>
  <cp:lastModifiedBy>User</cp:lastModifiedBy>
  <cp:revision>25</cp:revision>
  <dcterms:modified xsi:type="dcterms:W3CDTF">2014-05-14T20:09:54Z</dcterms:modified>
</cp:coreProperties>
</file>