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6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A6DF2E-FFD0-4A5A-BAB7-4BD9204E3A8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8094CA-B04D-49C9-883B-B6409F6785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uk.wikipedia.org/wiki/%D0%A2%D0%B0%D0%B9%D0%B2%D0%B0%D0%BD%D1%8C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0%D0%BA%D0%B0%D0%BE" TargetMode="External"/><Relationship Id="rId13" Type="http://schemas.openxmlformats.org/officeDocument/2006/relationships/hyperlink" Target="https://uk.wikipedia.org/wiki/1999" TargetMode="External"/><Relationship Id="rId3" Type="http://schemas.openxmlformats.org/officeDocument/2006/relationships/hyperlink" Target="https://uk.wikipedia.org/wiki/%D0%A2%D0%B0%D0%B9%D0%B2%D0%B0%D0%BD%D1%8C" TargetMode="External"/><Relationship Id="rId7" Type="http://schemas.openxmlformats.org/officeDocument/2006/relationships/hyperlink" Target="https://uk.wikipedia.org/wiki/%D0%93%D0%BE%D0%BD%D0%BA%D0%BE%D0%BD%D0%B3" TargetMode="External"/><Relationship Id="rId12" Type="http://schemas.openxmlformats.org/officeDocument/2006/relationships/hyperlink" Target="https://uk.wikipedia.org/wiki/1997" TargetMode="External"/><Relationship Id="rId2" Type="http://schemas.openxmlformats.org/officeDocument/2006/relationships/hyperlink" Target="https://uk.wikipedia.org/wiki/%D0%9E%D1%81%D1%82%D1%80%D1%96%D0%B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A1%D0%A8%D0%90" TargetMode="External"/><Relationship Id="rId11" Type="http://schemas.openxmlformats.org/officeDocument/2006/relationships/hyperlink" Target="https://uk.wikipedia.org/wiki/1_%D1%87%D0%B5%D1%80%D0%B2%D0%BD%D1%8F" TargetMode="External"/><Relationship Id="rId5" Type="http://schemas.openxmlformats.org/officeDocument/2006/relationships/hyperlink" Target="https://uk.wikipedia.org/wiki/%D0%A0%D0%B5%D1%81%D0%BF%D1%83%D0%B1%D0%BB%D1%96%D0%BA%D0%B0_%D0%9A%D0%B8%D1%82%D0%B0%D0%B9" TargetMode="External"/><Relationship Id="rId10" Type="http://schemas.openxmlformats.org/officeDocument/2006/relationships/hyperlink" Target="https://uk.wikipedia.org/wiki/%D0%92%D0%B5%D0%BB%D0%B8%D0%BA%D0%BE%D0%B1%D1%80%D0%B8%D1%82%D0%B0%D0%BD%D1%96%D1%8F" TargetMode="External"/><Relationship Id="rId4" Type="http://schemas.openxmlformats.org/officeDocument/2006/relationships/hyperlink" Target="https://uk.wikipedia.org/wiki/%D0%A7%D0%B0%D0%BD_%D0%9A%D0%B0%D0%B9%D1%88%D0%B8" TargetMode="External"/><Relationship Id="rId9" Type="http://schemas.openxmlformats.org/officeDocument/2006/relationships/hyperlink" Target="https://uk.wikipedia.org/wiki/1989" TargetMode="External"/><Relationship Id="rId14" Type="http://schemas.openxmlformats.org/officeDocument/2006/relationships/hyperlink" Target="https://uk.wikipedia.org/wiki/%D0%A5%D0%B0%D0%B1%D0%B0%D1%80%D0%BE%D0%B2%D1%81%D1%8C%D0%B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0%BE%D1%86%D1%96%D0%B0%D0%BB%D1%96%D1%81%D1%82%D0%B8%D1%87%D0%BD%D0%B0_%D1%80%D0%B5%D1%81%D0%BF%D1%83%D0%B1%D0%BB%D1%96%D0%BA%D0%B0" TargetMode="External"/><Relationship Id="rId3" Type="http://schemas.openxmlformats.org/officeDocument/2006/relationships/hyperlink" Target="https://uk.wikipedia.org/wiki/%D0%9F%D0%B5%D0%BA%D1%96%D0%BD" TargetMode="External"/><Relationship Id="rId7" Type="http://schemas.openxmlformats.org/officeDocument/2006/relationships/hyperlink" Target="https://uk.wikipedia.org/wiki/%D0%A1%D0%BF%D0%B8%D1%81%D0%BE%D0%BA_%D0%BA%D1%80%D0%B0%D1%97%D0%BD_%D0%B7%D0%B0_%D1%84%D0%BE%D1%80%D0%BC%D0%BE%D1%8E_%D0%BF%D1%80%D0%B0%D0%B2%D0%BB%D1%96%D0%BD%D0%BD%D1%8F" TargetMode="External"/><Relationship Id="rId12" Type="http://schemas.openxmlformats.org/officeDocument/2006/relationships/hyperlink" Target="https://uk.wikipedia.org/wiki/%D0%9B%D1%96_%D0%9A%D0%B5%D1%86%D1%8F%D0%BD" TargetMode="External"/><Relationship Id="rId2" Type="http://schemas.openxmlformats.org/officeDocument/2006/relationships/hyperlink" Target="https://uk.wikipedia.org/wiki/%D0%A1%D1%82%D0%BE%D0%BB%D0%B8%D1%86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A%D0%B8%D1%82%D0%B0%D0%B9%D1%81%D1%8C%D0%BA%D0%B0_%D0%BC%D0%BE%D0%B2%D0%B0" TargetMode="External"/><Relationship Id="rId11" Type="http://schemas.openxmlformats.org/officeDocument/2006/relationships/hyperlink" Target="https://uk.wikipedia.org/w/index.php?title=%D0%9F%D1%80%D0%B5%D0%BC%27%D1%94%D1%80-%D0%BC%D1%96%D0%BD%D1%96%D1%81%D1%82%D1%80_%D0%9A%D0%B8%D1%82%D0%B0%D0%B9%D1%81%D1%8C%D0%BA%D0%BE%D1%97_%D0%9D%D0%B0%D1%80%D0%BE%D0%B4%D0%BD%D0%BE%D1%97_%D0%A0%D0%B5%D1%81%D0%BF%D1%83%D0%B1%D0%BB%D1%96%D0%BA%D0%B8&amp;action=edit&amp;redlink=1" TargetMode="External"/><Relationship Id="rId5" Type="http://schemas.openxmlformats.org/officeDocument/2006/relationships/hyperlink" Target="https://uk.wikipedia.org/wiki/%D0%9E%D1%84%D1%96%D1%86%D1%96%D0%B9%D0%BD%D0%B0_%D0%BC%D0%BE%D0%B2%D0%B0" TargetMode="External"/><Relationship Id="rId10" Type="http://schemas.openxmlformats.org/officeDocument/2006/relationships/hyperlink" Target="https://uk.wikipedia.org/wiki/%D0%A1%D1%96_%D0%A6%D0%B7%D0%B8%D0%BD%D1%8C%D0%BF%D1%96%D0%BD" TargetMode="External"/><Relationship Id="rId4" Type="http://schemas.openxmlformats.org/officeDocument/2006/relationships/hyperlink" Target="https://uk.wikipedia.org/wiki/%D0%A8%D0%B0%D0%BD%D1%85%D0%B0%D0%B9" TargetMode="External"/><Relationship Id="rId9" Type="http://schemas.openxmlformats.org/officeDocument/2006/relationships/hyperlink" Target="https://uk.wikipedia.org/w/index.php?title=%D0%93%D0%BE%D0%BB%D0%BE%D0%B2%D0%B0_%D0%9A%D0%B8%D1%82%D0%B0%D0%B9%D1%81%D1%8C%D0%BA%D0%BE%D1%97_%D0%9D%D0%B0%D1%80%D0%BE%D0%B4%D0%BD%D0%BE%D1%97_%D0%A0%D0%B5%D1%81%D0%BF%D1%83%D0%B1%D0%BB%D1%96%D0%BA%D0%B8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9A%D0%BE%D0%BD%D1%81%D0%BF%D0%B5%D0%BA%D1%82_%D1%83%D1%80%D0%BE%D0%BA%D1%83:_%D0%A3%D0%BA%D1%80%D0%B0%D1%97%D0%BD%D0%BE-%D0%BC%D0%BE%D1%81%D0%BA%D0%BE%D0%B2%D1%81%D1%8C%D0%BA%D0%B8%D0%B9_%D0%B4%D0%BE%D0%B3%D0%BE%D0%B2%D1%96%D1%80_1654%D1%80" TargetMode="External"/><Relationship Id="rId2" Type="http://schemas.openxmlformats.org/officeDocument/2006/relationships/hyperlink" Target="http://school.xvatit.com/index.php?title=%D0%A2%D0%B5%D0%BC%D0%B0_25._%D0%94%D0%BE%D0%B1%D0%B0_%D0%9C%D0%B5%D0%B9%D0%B4%D0%B7%D1%96_%D0%B2_%D0%AF%D0%BF%D0%BE%D0%BD%D1%96%D1%97._%D0%9A%D1%80%D0%B0%D1%85_%D0%BF%D0%BE%D0%BB%D1%96%D1%82%D0%B8%D0%BA%D0%B8_%D1%81%D0%B0%D0%BC%D0%BE%D1%96%D0%B7%D0%BE%D0%BB%D1%8F%D1%86%D1%96%D1%97._%D0%A0%D0%B5%D1%84%D0%BE%D1%80%D0%BC%D1%83%D0%B2%D0%B0%D0%BD%D0%BD%D1%8F_%D0%B5%D0%BA%D0%BE%D0%BD%D0%BE%D0%BC%D1%96%D1%87%D0%BD%D0%BE%D0%B3%D0%BE_%D1%82%D0%B0_%D1%81%D1%83%D1%81%D0%BF%D1%96%D0%BB%D1%8C%D0%BD%D0%BE-%D0%BF%D0%BE%D0%BB%D1%96%D1%82%D0%B8%D1%87%D0%BD%D0%BE%D0%B3%D0%BE_%D0%B6%D0%B8%D1%82%D1%82%D1%8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43340" y="285728"/>
            <a:ext cx="5000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Китай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0519">
            <a:off x="6167620" y="1952786"/>
            <a:ext cx="2222508" cy="222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7794">
            <a:off x="435170" y="457342"/>
            <a:ext cx="3360748" cy="223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00438"/>
            <a:ext cx="25747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88913"/>
            <a:ext cx="33782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300788" y="5084763"/>
            <a:ext cx="1466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Дэн 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Сяопін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313" y="333375"/>
            <a:ext cx="460851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Реформи «чотири модернізації»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688" y="1196975"/>
            <a:ext cx="39560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Реформа с/г – розпуск комун, перехід до сімейного підряду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1978-1981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88" y="2501900"/>
            <a:ext cx="3930650" cy="115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Реформа промисловості: госпрозрахунок, ринкові відносини, залучення іноземного капіталу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З 1984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425" y="3803650"/>
            <a:ext cx="389731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Реформа управління, науки і техніки, освіти для розгортання НТР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З 1985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425" y="5116513"/>
            <a:ext cx="3897313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Реформа промисловості: госпрозрахунок, ринкові відносини, залучення іноземного капіталу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З 1985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067175" y="908050"/>
            <a:ext cx="1009650" cy="46815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995738" y="908050"/>
            <a:ext cx="1081087" cy="3025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924300" y="908050"/>
            <a:ext cx="1152525" cy="1663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924300" y="908050"/>
            <a:ext cx="1152525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19"/>
          <p:cNvSpPr txBox="1">
            <a:spLocks noChangeArrowheads="1"/>
          </p:cNvSpPr>
          <p:nvPr/>
        </p:nvSpPr>
        <p:spPr bwMode="auto">
          <a:xfrm>
            <a:off x="4805363" y="5484813"/>
            <a:ext cx="43561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«Не має значення, якого кольору кішка – чорного чи білого. Аби вона ловила мишей»</a:t>
            </a:r>
            <a:endParaRPr lang="ru-RU" b="1" i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-4763"/>
            <a:ext cx="92678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748" name="Диаграмма 3"/>
          <p:cNvGraphicFramePr>
            <a:graphicFrameLocks/>
          </p:cNvGraphicFramePr>
          <p:nvPr/>
        </p:nvGraphicFramePr>
        <p:xfrm>
          <a:off x="4244975" y="4170363"/>
          <a:ext cx="4770438" cy="2738437"/>
        </p:xfrm>
        <a:graphic>
          <a:graphicData uri="http://schemas.openxmlformats.org/presentationml/2006/ole">
            <p:oleObj spid="_x0000_s1026" r:id="rId4" imgW="4773582" imgH="2737341" progId="Excel.Chart.8">
              <p:embed/>
            </p:oleObj>
          </a:graphicData>
        </a:graphic>
      </p:graphicFrame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003800" y="4138613"/>
            <a:ext cx="3600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latin typeface="Courier New" pitchFamily="49" charset="0"/>
                <a:cs typeface="Courier New" pitchFamily="49" charset="0"/>
              </a:rPr>
              <a:t>Щорічні темпи виробництва у КНР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88913"/>
            <a:ext cx="33782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300788" y="5084763"/>
            <a:ext cx="1466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Дэн 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Сяопін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313" y="333375"/>
            <a:ext cx="460851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Ідеологічна основа здійснення 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«чотирьох модернізацій»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688" y="1196975"/>
            <a:ext cx="39560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Соціалістична перспектива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88" y="2501900"/>
            <a:ext cx="3930650" cy="115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Керівна роль КПК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425" y="3803650"/>
            <a:ext cx="389731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Диктатура пролетаріату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425" y="5116513"/>
            <a:ext cx="3897313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Дотримання ідей марксизму – ленінізму та Мао Цзедуна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067175" y="908050"/>
            <a:ext cx="1009650" cy="46815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995738" y="908050"/>
            <a:ext cx="1081087" cy="3025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924300" y="908050"/>
            <a:ext cx="1152525" cy="1663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924300" y="908050"/>
            <a:ext cx="1152525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113"/>
            <a:ext cx="900112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8763" y="3554413"/>
            <a:ext cx="2500312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3522663" y="6089650"/>
            <a:ext cx="3084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Courier New" pitchFamily="49" charset="0"/>
                <a:cs typeface="Courier New" pitchFamily="49" charset="0"/>
              </a:rPr>
              <a:t>Ху Цзіньтао — генсек ЦК КПК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28599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Китайська Народна Республіка здійснює адміністративний контроль над 22 провінціями; при цьому уряд КНР вважає </a:t>
            </a:r>
            <a:r>
              <a:rPr lang="ru-RU" dirty="0">
                <a:hlinkClick r:id="rId2" tooltip="Тайвань"/>
              </a:rPr>
              <a:t>Тайвань</a:t>
            </a:r>
            <a:r>
              <a:rPr lang="ru-RU" dirty="0"/>
              <a:t> своєю 23-ою провінцією. Окрім цього, до КНР також входять 5 автономних районів, де проживають національні меншини Китаю; 4 муніципальних утворення, відповідних містам центрального підпорядкування, і 2 спеціальних адміністративних району під управлінням КНР.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48" y="214290"/>
            <a:ext cx="46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Сучасн</a:t>
            </a:r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362" name="Picture 2" descr="Файл:Kitai delen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4571983" cy="3726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Населення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0100" y="1857364"/>
            <a:ext cx="61436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чисельністю населення Китай займає перше місце у світі. Тут проживає більш ніж 1,3 млрд осіб. Щільність населення Китаю також велика. Населення розміщене дуже нерівномірно: райони Східного Китаю густонаселені, в районах Західного Китаю чисельність населення невелика, чисельність селян величезна, а городян — незначна. Чисельність населення зростає швидко. З огляду на серйозність демографічного питання, починаючи з середини 70-х років Китай приступив до контролю за народжуваністю, у результаті коефіцієнт народжуваності в країні став щорічно знижуватися. У Китаї проживають представники 56 національностей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Територіальні питання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428736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КНР претендує на суверенітет над </a:t>
            </a:r>
            <a:r>
              <a:rPr lang="ru-RU" dirty="0">
                <a:hlinkClick r:id="rId2" tooltip="Острів"/>
              </a:rPr>
              <a:t>островом</a:t>
            </a:r>
            <a:r>
              <a:rPr lang="ru-RU" dirty="0"/>
              <a:t> </a:t>
            </a:r>
            <a:r>
              <a:rPr lang="ru-RU" dirty="0">
                <a:hlinkClick r:id="rId3" tooltip="Тайвань"/>
              </a:rPr>
              <a:t>Тайвань</a:t>
            </a:r>
            <a:r>
              <a:rPr lang="ru-RU" dirty="0"/>
              <a:t> і декількома прилеглими островами, куди після перемоги комуністичного режиму втік повалений уряд </a:t>
            </a:r>
            <a:r>
              <a:rPr lang="ru-RU" dirty="0">
                <a:hlinkClick r:id="rId4" tooltip="Чан Кайши"/>
              </a:rPr>
              <a:t>Чан Кайши</a:t>
            </a:r>
            <a:r>
              <a:rPr lang="ru-RU" dirty="0"/>
              <a:t> й де продовжує існувати </a:t>
            </a:r>
            <a:r>
              <a:rPr lang="ru-RU" dirty="0">
                <a:hlinkClick r:id="rId5" tooltip="Республіка Китай"/>
              </a:rPr>
              <a:t>Республіка Китай</a:t>
            </a:r>
            <a:r>
              <a:rPr lang="ru-RU" dirty="0"/>
              <a:t>, яка весь цей час знаходиться під заступництвом </a:t>
            </a:r>
            <a:r>
              <a:rPr lang="ru-RU" dirty="0">
                <a:hlinkClick r:id="rId6" tooltip="США"/>
              </a:rPr>
              <a:t>США</a:t>
            </a:r>
            <a:r>
              <a:rPr lang="ru-RU" dirty="0"/>
              <a:t>. КНР розглядає Тайвань і прилеглі острови як частину своєї держави. Керівництво Республіки Китаю також претендує на суверенітет над всією територією КНР, хоча останнім часом у ній посилюється рух за те, щоб оголосити Тайвань окремою державою.</a:t>
            </a:r>
          </a:p>
          <a:p>
            <a:r>
              <a:rPr lang="ru-RU" dirty="0"/>
              <a:t>У західній літературі часто райони, які контролює КНР, іменують континентальним Китаєм, при цьому звичайне це поняття не включає так звані спеціальні адміністративні райони — </a:t>
            </a:r>
            <a:r>
              <a:rPr lang="ru-RU" dirty="0">
                <a:hlinkClick r:id="rId7" tooltip="Гонконг"/>
              </a:rPr>
              <a:t>Гонконг</a:t>
            </a:r>
            <a:r>
              <a:rPr lang="ru-RU" dirty="0"/>
              <a:t> і </a:t>
            </a:r>
            <a:r>
              <a:rPr lang="ru-RU" dirty="0">
                <a:hlinkClick r:id="rId8" tooltip="Макао"/>
              </a:rPr>
              <a:t>Макао</a:t>
            </a:r>
            <a:r>
              <a:rPr lang="ru-RU" dirty="0"/>
              <a:t> (колишні британська і португальська колонії, що возз'єдналися з КНР лише в кінці </a:t>
            </a:r>
            <a:r>
              <a:rPr lang="en-US" dirty="0"/>
              <a:t>XX </a:t>
            </a:r>
            <a:r>
              <a:rPr lang="ru-RU" dirty="0"/>
              <a:t>століття).</a:t>
            </a:r>
          </a:p>
          <a:p>
            <a:r>
              <a:rPr lang="ru-RU" dirty="0"/>
              <a:t>За укладеною в </a:t>
            </a:r>
            <a:r>
              <a:rPr lang="ru-RU" dirty="0">
                <a:hlinkClick r:id="rId9" tooltip="1989"/>
              </a:rPr>
              <a:t>1989</a:t>
            </a:r>
            <a:r>
              <a:rPr lang="ru-RU" dirty="0"/>
              <a:t> з </a:t>
            </a:r>
            <a:r>
              <a:rPr lang="ru-RU" u="sng" dirty="0">
                <a:hlinkClick r:id="rId10" tooltip="Великобританія"/>
              </a:rPr>
              <a:t>Великобританією</a:t>
            </a:r>
            <a:r>
              <a:rPr lang="ru-RU" dirty="0"/>
              <a:t> угодою, Сянган (Гонконг) перейшов під управління КНР як спеціальний адміністративний район </a:t>
            </a:r>
            <a:r>
              <a:rPr lang="ru-RU" dirty="0">
                <a:hlinkClick r:id="rId11" tooltip="1 червня"/>
              </a:rPr>
              <a:t>1 червня</a:t>
            </a:r>
            <a:r>
              <a:rPr lang="ru-RU" dirty="0"/>
              <a:t> </a:t>
            </a:r>
            <a:r>
              <a:rPr lang="ru-RU" dirty="0">
                <a:hlinkClick r:id="rId12" tooltip="1997"/>
              </a:rPr>
              <a:t>1997</a:t>
            </a:r>
            <a:r>
              <a:rPr lang="ru-RU" dirty="0"/>
              <a:t>, а остання португальська колонія Макао (Аоминь) — в </a:t>
            </a:r>
            <a:r>
              <a:rPr lang="ru-RU" dirty="0">
                <a:hlinkClick r:id="rId13" tooltip="1999"/>
              </a:rPr>
              <a:t>1999</a:t>
            </a:r>
            <a:r>
              <a:rPr lang="ru-RU" dirty="0"/>
              <a:t>.</a:t>
            </a:r>
          </a:p>
          <a:p>
            <a:r>
              <a:rPr lang="ru-RU" dirty="0"/>
              <a:t>Деякі територіальні питання виникли в Росії і Китаю в 2005 році, коли Росія поступилася КНР декількома островами недалеко від </a:t>
            </a:r>
            <a:r>
              <a:rPr lang="ru-RU" dirty="0">
                <a:hlinkClick r:id="rId14" tooltip="Хабаровськ"/>
              </a:rPr>
              <a:t>Хабаровська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8662" y="857232"/>
          <a:ext cx="6834214" cy="4086246"/>
        </p:xfrm>
        <a:graphic>
          <a:graphicData uri="http://schemas.openxmlformats.org/drawingml/2006/table">
            <a:tbl>
              <a:tblPr/>
              <a:tblGrid>
                <a:gridCol w="3417107"/>
                <a:gridCol w="3417107"/>
              </a:tblGrid>
              <a:tr h="544833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2" tooltip="Столиця"/>
                        </a:rPr>
                        <a:t>Столиця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3" tooltip="Пекін"/>
                        </a:rPr>
                        <a:t>Пекін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1F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4833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Найбільше місто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4" tooltip="Шанхай"/>
                        </a:rPr>
                        <a:t>Шанхай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1F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4833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5" tooltip="Офіційна мова"/>
                        </a:rPr>
                        <a:t>Офіційні мови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6" tooltip="Китайська мова"/>
                        </a:rPr>
                        <a:t>Китайська</a:t>
                      </a:r>
                      <a:r>
                        <a:rPr lang="ru-RU" baseline="30000"/>
                        <a:t>1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53457">
                <a:tc>
                  <a:txBody>
                    <a:bodyPr/>
                    <a:lstStyle/>
                    <a:p>
                      <a:pPr fontAlgn="t"/>
                      <a:r>
                        <a:rPr lang="ru-RU" b="1" u="none" strike="noStrike">
                          <a:solidFill>
                            <a:srgbClr val="0645AD"/>
                          </a:solidFill>
                          <a:hlinkClick r:id="rId7" tooltip="Список країн за формою правління"/>
                        </a:rPr>
                        <a:t>Державний устрій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C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8" tooltip="Соціалістична республіка"/>
                        </a:rPr>
                        <a:t>Соціалістична республіка</a:t>
                      </a:r>
                      <a:r>
                        <a:rPr lang="ru-RU" baseline="30000"/>
                        <a:t>2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CF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53457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 - </a:t>
                      </a:r>
                      <a:r>
                        <a:rPr lang="ru-RU" u="none" strike="noStrike">
                          <a:solidFill>
                            <a:srgbClr val="BA0000"/>
                          </a:solidFill>
                          <a:hlinkClick r:id="rId9" tooltip="Голова Китайської Народної Республіки (ще не написана)"/>
                        </a:rPr>
                        <a:t>Голова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F0C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CF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C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11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10" tooltip="Сі Цзиньпін"/>
                        </a:rPr>
                        <a:t>Сі Цзиньпін</a:t>
                      </a:r>
                      <a:r>
                        <a:rPr lang="ru-RU"/>
                        <a:t> (з 14 березня 2013)</a:t>
                      </a:r>
                    </a:p>
                  </a:txBody>
                  <a:tcPr>
                    <a:lnL w="9525" cap="flat" cmpd="sng" algn="ctr">
                      <a:solidFill>
                        <a:srgbClr val="50CF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CF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CF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4833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 - </a:t>
                      </a:r>
                      <a:r>
                        <a:rPr lang="ru-RU" u="none" strike="noStrike">
                          <a:solidFill>
                            <a:srgbClr val="BA0000"/>
                          </a:solidFill>
                          <a:hlinkClick r:id="rId11" tooltip="Прем'єр-міністр Китайської Народної Республіки (ще не написана)"/>
                        </a:rPr>
                        <a:t>Прем'єр-міністр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11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12" tooltip="Лі Кецян"/>
                        </a:rPr>
                        <a:t>Лі Кецян</a:t>
                      </a: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1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88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2420938"/>
            <a:ext cx="26638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КПК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Мао Цзедун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325" y="2371725"/>
            <a:ext cx="26638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Гоміндан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Чан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Кайші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 flipV="1">
            <a:off x="2987675" y="2781300"/>
            <a:ext cx="3097213" cy="2159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260350"/>
            <a:ext cx="15843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190500"/>
            <a:ext cx="131127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1403350" y="1519238"/>
            <a:ext cx="107950" cy="852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434263" y="1460500"/>
            <a:ext cx="107950" cy="850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flipV="1">
            <a:off x="2376488" y="782638"/>
            <a:ext cx="4319587" cy="1936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87675" y="3429000"/>
            <a:ext cx="3097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ourier New" pitchFamily="49" charset="0"/>
                <a:cs typeface="Courier New" pitchFamily="49" charset="0"/>
              </a:rPr>
              <a:t>Громадянська війна</a:t>
            </a:r>
          </a:p>
          <a:p>
            <a:pPr algn="ctr"/>
            <a:r>
              <a:rPr lang="uk-UA" b="1">
                <a:latin typeface="Courier New" pitchFamily="49" charset="0"/>
                <a:cs typeface="Courier New" pitchFamily="49" charset="0"/>
              </a:rPr>
              <a:t>1946 - 1949</a:t>
            </a:r>
            <a:endParaRPr lang="ru-RU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5013325"/>
            <a:ext cx="4032250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 dirty="0"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Китайська Народна Республіка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01.10.1949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Мао Цзедун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11750" y="5013325"/>
            <a:ext cx="4032250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Республіка Китай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1949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Тайвань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Чан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Кайші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41" name="TextBox 8"/>
          <p:cNvSpPr txBox="1">
            <a:spLocks noChangeArrowheads="1"/>
          </p:cNvSpPr>
          <p:nvPr/>
        </p:nvSpPr>
        <p:spPr bwMode="auto">
          <a:xfrm>
            <a:off x="2484438" y="260350"/>
            <a:ext cx="4211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Courier New" pitchFamily="49" charset="0"/>
                <a:cs typeface="Courier New" pitchFamily="49" charset="0"/>
              </a:rPr>
              <a:t>І етап – 1945 – 1950рр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5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850" y="3335338"/>
            <a:ext cx="1444625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4" grpId="1" animBg="1"/>
      <p:bldP spid="6" grpId="0" animBg="1"/>
      <p:bldP spid="11" grpId="0" animBg="1"/>
      <p:bldP spid="12" grpId="0" animBg="1"/>
      <p:bldP spid="12" grpId="1" animBg="1"/>
      <p:bldP spid="8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714356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    Вивід радянських військ </a:t>
            </a:r>
            <a:r>
              <a:rPr lang="ru-RU" dirty="0" smtClean="0"/>
              <a:t>розв‘язав </a:t>
            </a:r>
            <a:r>
              <a:rPr lang="ru-RU" dirty="0"/>
              <a:t>руки Гоміндану для поширення своєї влади на Південно-Східний Китай. У містах, куди вступали війська Чан Кайши ліквідовувались місцеві органи влади, створені КПК. </a:t>
            </a:r>
            <a:r>
              <a:rPr lang="ru-RU" dirty="0" smtClean="0"/>
              <a:t>У </a:t>
            </a:r>
            <a:r>
              <a:rPr lang="ru-RU" dirty="0"/>
              <a:t>своїх діях Чан Кайши спирався на підтримку США, які озброїли його армію. Але швидкого успіху йому не вдалось досягти, і бойові дії вилились у тривалу громадянську війну.</a:t>
            </a:r>
          </a:p>
          <a:p>
            <a:r>
              <a:rPr lang="ru-RU" dirty="0"/>
              <a:t>            На визволеній території КПК проводила аграрну </a:t>
            </a:r>
            <a:r>
              <a:rPr lang="ru-RU" dirty="0">
                <a:hlinkClick r:id="rId2" tooltip="Тема 25. Доба Мейдзі в Японії. Крах політики самоізоляції. Реформування економічного та суспільно-політичного життя"/>
              </a:rPr>
              <a:t>реформу</a:t>
            </a:r>
            <a:r>
              <a:rPr lang="ru-RU" dirty="0"/>
              <a:t>, яка забезпечила підтримку КПК селянами у громадянській війні. 30 червня 1950 р. був прийнятий закон про аграрну реформу: ліквідовувалось поміщицьке землеволодіння, земля передавалась у власність селянам.</a:t>
            </a:r>
          </a:p>
          <a:p>
            <a:r>
              <a:rPr lang="ru-RU" dirty="0"/>
              <a:t>            Проводилась націоналізація великих промислових підприємств, банків, залізниць, власності іноземного капіталу. Було встановлено монополію зовнішньої торгівлі і контроль над імпортом закордонних товарів.</a:t>
            </a:r>
          </a:p>
          <a:p>
            <a:r>
              <a:rPr lang="ru-RU" dirty="0"/>
              <a:t>            1 жовтня 1949 р. Мао Цзедун на площі Тяньаньмень в Пекіні проголосив утворення Китайської Народної Республіки (КНР). Були встановлені дипломатичні відносини з багатьма європейськими і азіатськими країнами. У грудні 1949 р. Мао Цзедун відвідав СРСР. 14 лютого 1950 р. був підписаний </a:t>
            </a:r>
            <a:r>
              <a:rPr lang="ru-RU" dirty="0">
                <a:hlinkClick r:id="rId3" tooltip="Конспект уроку: Україно-московський договір 1654р"/>
              </a:rPr>
              <a:t>договір</a:t>
            </a:r>
            <a:r>
              <a:rPr lang="ru-RU" dirty="0"/>
              <a:t> про дружбу, союз і взаємну допомогу. Захід не визнавав нової держави – місце його в ООН займали до 1971 р. представники Гоміндану.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71480"/>
            <a:ext cx="4349775" cy="557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571612"/>
            <a:ext cx="41433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Китайський плакат епохи «Великого стрибка»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051050" y="260350"/>
            <a:ext cx="554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ourier New" pitchFamily="49" charset="0"/>
                <a:cs typeface="Courier New" pitchFamily="49" charset="0"/>
              </a:rPr>
              <a:t>ІІ етап – 1951 – 1965 рр</a:t>
            </a:r>
            <a:r>
              <a:rPr lang="uk-UA"/>
              <a:t>.</a:t>
            </a:r>
            <a:endParaRPr lang="ru-RU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95288" y="692150"/>
            <a:ext cx="84248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>
                <a:latin typeface="Courier New" pitchFamily="49" charset="0"/>
                <a:cs typeface="Courier New" pitchFamily="49" charset="0"/>
              </a:rPr>
              <a:t>1951 – 1957 – відбудовчий період, побудова 200 промислових підприємств, підготовка 30 тис китайських спеціалістів в СРСР, встановлення однопартійної системи,проведення кооперації селянства, початок формування культу Мао Цзедуна.</a:t>
            </a:r>
          </a:p>
          <a:p>
            <a:pPr algn="just"/>
            <a:r>
              <a:rPr lang="uk-UA" b="1">
                <a:latin typeface="Courier New" pitchFamily="49" charset="0"/>
                <a:cs typeface="Courier New" pitchFamily="49" charset="0"/>
              </a:rPr>
              <a:t>1958 – 1960 – «великий стрибок» та подолання його наслідків</a:t>
            </a:r>
            <a:endParaRPr lang="ru-RU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8538" y="2492375"/>
            <a:ext cx="453548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«ВЕЛИКИЙ СТРИБОК»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338" y="3357563"/>
            <a:ext cx="3563937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Створення народних комун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5600" y="3357563"/>
            <a:ext cx="3565525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Форсована індустріалізація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8950" y="4365625"/>
            <a:ext cx="3563938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Боротьба з «правим ухилом» в партії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1275" y="4365625"/>
            <a:ext cx="3563938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Підштовхування «світової революції»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54313" y="5373688"/>
            <a:ext cx="3563937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Погіршення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радянсько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– китайських відносин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>
            <a:off x="3851275" y="2997200"/>
            <a:ext cx="684213" cy="503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>
            <a:off x="4535488" y="2997200"/>
            <a:ext cx="900112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3851275" y="2997200"/>
            <a:ext cx="684213" cy="1368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>
            <a:off x="4535488" y="2997200"/>
            <a:ext cx="684212" cy="1368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>
            <a:off x="4535488" y="2997200"/>
            <a:ext cx="0" cy="2376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61499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До яких наслідків могла привести така політика Мао Цзедуна?</a:t>
            </a:r>
            <a:endParaRPr lang="ru-RU" sz="2000" b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8538" y="333375"/>
            <a:ext cx="4535487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«ВЕЛИКИЙ СТРИБОК»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338" y="1341438"/>
            <a:ext cx="3563937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Повний занепад с/г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03850" y="1304925"/>
            <a:ext cx="3563938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Повний занепад промисловості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" y="2276475"/>
            <a:ext cx="356393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Початок політичних репресій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05400" y="2276475"/>
            <a:ext cx="356393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Дезорганізація економічного життя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60663" y="3284538"/>
            <a:ext cx="35655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Ідеологічне протистояння з СРСР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>
            <a:off x="3851275" y="836613"/>
            <a:ext cx="684213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35488" y="908050"/>
            <a:ext cx="900112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3851275" y="836613"/>
            <a:ext cx="684213" cy="1368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>
            <a:off x="4535488" y="836613"/>
            <a:ext cx="684212" cy="1368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>
            <a:off x="4535488" y="836613"/>
            <a:ext cx="0" cy="23764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Левая фигурная скобка 1"/>
          <p:cNvSpPr/>
          <p:nvPr/>
        </p:nvSpPr>
        <p:spPr>
          <a:xfrm rot="16200000">
            <a:off x="4537869" y="7144"/>
            <a:ext cx="287338" cy="85725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4213" y="4652963"/>
            <a:ext cx="82835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Запровадження курсу «врегулювання»: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Відновлення кооперативів;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Відновлення приватної торгівлі;</a:t>
            </a:r>
          </a:p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Відмова від ідеї комун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878522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Гасла «культурної революції» у Китаї</a:t>
            </a:r>
          </a:p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« В усіх кінотеатрах, театрах, книжкових крамницях і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т.ін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. слід розмістити портрети Мао Цзедуна!</a:t>
            </a:r>
          </a:p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 Старі звичаї мають зникнути!</a:t>
            </a:r>
          </a:p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 Слід ліквідувати ресторани вищого класу!</a:t>
            </a:r>
          </a:p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 Гасла слід писати червоними, а не золотими літерами!</a:t>
            </a:r>
          </a:p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 Вивчення творів Мао Цзедуна потрібно починати в дитячих садках!</a:t>
            </a:r>
          </a:p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 Інтелігенція має працювати в селі!</a:t>
            </a:r>
          </a:p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 Слід харчуватися разом, а також відродити мораль перших народних комун 1958р!</a:t>
            </a:r>
          </a:p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 Слід відмовитися від використання парфумів, прикрас, косметичних засобів та одягу непролетарського характеру!</a:t>
            </a:r>
          </a:p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 Не слід робити фото, що рекламують так  звану жіночу красу!</a:t>
            </a:r>
          </a:p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 Слід знищити старий живопис, який зловживав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неполітично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тематикою, зображенням бамбукових дерев!</a:t>
            </a:r>
          </a:p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 Треба, щоб живопис відповідав ідеям Мао Цзедуна!»</a:t>
            </a:r>
          </a:p>
          <a:p>
            <a:pPr algn="r">
              <a:defRPr/>
            </a:pPr>
            <a:r>
              <a:rPr lang="uk-UA" sz="1400" b="1" dirty="0">
                <a:latin typeface="Courier New" pitchFamily="49" charset="0"/>
                <a:cs typeface="Courier New" pitchFamily="49" charset="0"/>
              </a:rPr>
              <a:t>Витяг з листівки організації</a:t>
            </a:r>
          </a:p>
          <a:p>
            <a:pPr algn="r">
              <a:defRPr/>
            </a:pPr>
            <a:r>
              <a:rPr lang="uk-UA" sz="1400" b="1" dirty="0">
                <a:latin typeface="Courier New" pitchFamily="49" charset="0"/>
                <a:cs typeface="Courier New" pitchFamily="49" charset="0"/>
              </a:rPr>
              <a:t>Хунвейбінів. </a:t>
            </a:r>
            <a:r>
              <a:rPr lang="uk-UA" sz="1400" b="1" dirty="0">
                <a:latin typeface="Courier New" pitchFamily="49" charset="0"/>
                <a:cs typeface="Courier New" pitchFamily="49" charset="0"/>
              </a:rPr>
              <a:t>Пекін, </a:t>
            </a:r>
            <a:r>
              <a:rPr lang="uk-UA" sz="1400" b="1" dirty="0" smtClean="0">
                <a:latin typeface="Courier New" pitchFamily="49" charset="0"/>
                <a:cs typeface="Courier New" pitchFamily="49" charset="0"/>
              </a:rPr>
              <a:t>1966</a:t>
            </a:r>
            <a:endParaRPr lang="uk-UA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913" y="2492375"/>
            <a:ext cx="626427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Ідеологічна перебудова суспільства та усунення «зрадників»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287338" y="3357563"/>
            <a:ext cx="3563937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Поширення ідей Мао Цзедуна</a:t>
            </a:r>
            <a:endParaRPr lang="ru-RU" b="1" dirty="0">
              <a:solidFill>
                <a:schemeClr val="bg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5600" y="3357563"/>
            <a:ext cx="3565525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Боротьба проти опозиції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100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млн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чол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8950" y="4365625"/>
            <a:ext cx="3563938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культу особи Мао Цзедуна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1275" y="4365625"/>
            <a:ext cx="3563938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загонів «червоних охоронців»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54313" y="5373688"/>
            <a:ext cx="3563937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Знищення «буржуазної культури»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>
            <a:off x="3851275" y="2997200"/>
            <a:ext cx="612775" cy="503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>
            <a:off x="4464050" y="2997200"/>
            <a:ext cx="971550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3851275" y="2997200"/>
            <a:ext cx="612775" cy="1368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>
            <a:off x="4464050" y="2997200"/>
            <a:ext cx="755650" cy="1368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>
            <a:off x="4464050" y="2997200"/>
            <a:ext cx="71438" cy="2376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61499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6" name="Прямоугольник 1"/>
          <p:cNvSpPr>
            <a:spLocks noChangeArrowheads="1"/>
          </p:cNvSpPr>
          <p:nvPr/>
        </p:nvSpPr>
        <p:spPr bwMode="auto">
          <a:xfrm>
            <a:off x="179388" y="0"/>
            <a:ext cx="88217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ourier New" pitchFamily="49" charset="0"/>
                <a:cs typeface="Courier New" pitchFamily="49" charset="0"/>
              </a:rPr>
              <a:t>ІІІ етап – 1966 – 1978 рр.</a:t>
            </a:r>
            <a:br>
              <a:rPr lang="uk-UA" b="1">
                <a:latin typeface="Courier New" pitchFamily="49" charset="0"/>
                <a:cs typeface="Courier New" pitchFamily="49" charset="0"/>
              </a:rPr>
            </a:br>
            <a:r>
              <a:rPr lang="uk-UA" b="1">
                <a:latin typeface="Courier New" pitchFamily="49" charset="0"/>
                <a:cs typeface="Courier New" pitchFamily="49" charset="0"/>
              </a:rPr>
              <a:t/>
            </a:r>
            <a:br>
              <a:rPr lang="uk-UA" b="1">
                <a:latin typeface="Courier New" pitchFamily="49" charset="0"/>
                <a:cs typeface="Courier New" pitchFamily="49" charset="0"/>
              </a:rPr>
            </a:br>
            <a:r>
              <a:rPr lang="uk-UA" b="1">
                <a:latin typeface="Courier New" pitchFamily="49" charset="0"/>
                <a:cs typeface="Courier New" pitchFamily="49" charset="0"/>
              </a:rPr>
              <a:t>«Культурна революція» – формування нової революційної свідомості, що сприятиме побудові комуністичного суспільства.</a:t>
            </a:r>
            <a:br>
              <a:rPr lang="uk-UA" b="1">
                <a:latin typeface="Courier New" pitchFamily="49" charset="0"/>
                <a:cs typeface="Courier New" pitchFamily="49" charset="0"/>
              </a:rPr>
            </a:br>
            <a:endParaRPr lang="ru-RU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68538" y="1557338"/>
            <a:ext cx="4535487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«КУЛЬТУРНА РЕВОЛЮЦІЯ»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Прямая со стрелкой 28"/>
          <p:cNvCxnSpPr>
            <a:stCxn id="17" idx="2"/>
          </p:cNvCxnSpPr>
          <p:nvPr/>
        </p:nvCxnSpPr>
        <p:spPr>
          <a:xfrm>
            <a:off x="4535488" y="2060575"/>
            <a:ext cx="0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5" grpId="0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519</Words>
  <Application>Microsoft Office PowerPoint</Application>
  <PresentationFormat>On-screen Show (4:3)</PresentationFormat>
  <Paragraphs>105</Paragraphs>
  <Slides>17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Oriel</vt:lpstr>
      <vt:lpstr>Диаграмма Microsoft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Населення </vt:lpstr>
      <vt:lpstr>Територіальні питання</vt:lpstr>
      <vt:lpstr>Slide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Customer</cp:lastModifiedBy>
  <cp:revision>4</cp:revision>
  <dcterms:created xsi:type="dcterms:W3CDTF">2015-03-18T19:30:24Z</dcterms:created>
  <dcterms:modified xsi:type="dcterms:W3CDTF">2015-03-18T20:08:19Z</dcterms:modified>
</cp:coreProperties>
</file>