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30" autoAdjust="0"/>
  </p:normalViewPr>
  <p:slideViewPr>
    <p:cSldViewPr>
      <p:cViewPr>
        <p:scale>
          <a:sx n="55" d="100"/>
          <a:sy n="55" d="100"/>
        </p:scale>
        <p:origin x="-17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9AE06-BC30-4C7C-A834-EC6B91D1760F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3A152-0223-4D4B-9633-A63A068CE4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3571876"/>
            <a:ext cx="1071570" cy="923330"/>
          </a:xfrm>
        </p:spPr>
        <p:txBody>
          <a:bodyPr wrap="square" anchor="t" anchorCtr="0">
            <a:sp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Segoe Script" pitchFamily="34" charset="0"/>
                <a:cs typeface="MV Boli" pitchFamily="2" charset="0"/>
              </a:rPr>
              <a:t>Я</a:t>
            </a:r>
            <a:endParaRPr lang="ru-RU" sz="6000" dirty="0">
              <a:solidFill>
                <a:schemeClr val="tx1"/>
              </a:solidFill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4000504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latin typeface="Segoe Script" pitchFamily="34" charset="0"/>
              </a:rPr>
              <a:t>п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35769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Segoe Print" pitchFamily="2" charset="0"/>
              </a:rPr>
              <a:t>о</a:t>
            </a:r>
            <a:endParaRPr lang="ru-RU" sz="54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471488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latin typeface="Segoe Script" pitchFamily="34" charset="0"/>
              </a:rPr>
              <a:t>н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5214950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Segoe Script" pitchFamily="34" charset="0"/>
              </a:rPr>
              <a:t>i</a:t>
            </a:r>
            <a:endParaRPr lang="ru-RU" sz="5400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48" y="557214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Segoe Print" pitchFamily="2" charset="0"/>
              </a:rPr>
              <a:t>я</a:t>
            </a:r>
            <a:endParaRPr lang="ru-RU" sz="54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Фотоархив\Фото в Крыму 11 года\2.Фото видов Крыма\5.Карадаг- виды с моря\IMG_088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214347" y="0"/>
            <a:ext cx="9358347" cy="70192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День моря </a:t>
            </a:r>
            <a:r>
              <a:rPr lang="ru-RU" sz="2000" dirty="0" smtClean="0">
                <a:latin typeface="Segoe Print" pitchFamily="2" charset="0"/>
              </a:rPr>
              <a:t>- </a:t>
            </a:r>
            <a:r>
              <a:rPr lang="ru-RU" sz="2000" dirty="0" err="1" smtClean="0">
                <a:latin typeface="Segoe Print" pitchFamily="2" charset="0"/>
              </a:rPr>
              <a:t>Державне</a:t>
            </a:r>
            <a:r>
              <a:rPr lang="ru-RU" sz="2000" dirty="0" smtClean="0">
                <a:latin typeface="Segoe Print" pitchFamily="2" charset="0"/>
              </a:rPr>
              <a:t> свято </a:t>
            </a:r>
            <a:r>
              <a:rPr lang="ru-RU" sz="2000" dirty="0" err="1" smtClean="0">
                <a:latin typeface="Segoe Print" pitchFamily="2" charset="0"/>
              </a:rPr>
              <a:t>Японії</a:t>
            </a:r>
            <a:r>
              <a:rPr lang="ru-RU" sz="2000" dirty="0" smtClean="0">
                <a:latin typeface="Segoe Print" pitchFamily="2" charset="0"/>
              </a:rPr>
              <a:t>, </a:t>
            </a:r>
            <a:r>
              <a:rPr lang="ru-RU" sz="2000" dirty="0" err="1" smtClean="0">
                <a:latin typeface="Segoe Print" pitchFamily="2" charset="0"/>
              </a:rPr>
              <a:t>відповідно</a:t>
            </a:r>
            <a:r>
              <a:rPr lang="ru-RU" sz="2000" dirty="0" smtClean="0">
                <a:latin typeface="Segoe Print" pitchFamily="2" charset="0"/>
              </a:rPr>
              <a:t> до закону </a:t>
            </a:r>
            <a:r>
              <a:rPr lang="ru-RU" sz="2000" dirty="0" err="1" smtClean="0">
                <a:latin typeface="Segoe Print" pitchFamily="2" charset="0"/>
              </a:rPr>
              <a:t>визначається</a:t>
            </a:r>
            <a:r>
              <a:rPr lang="ru-RU" sz="2000" dirty="0" smtClean="0">
                <a:latin typeface="Segoe Print" pitchFamily="2" charset="0"/>
              </a:rPr>
              <a:t> як день </a:t>
            </a:r>
            <a:r>
              <a:rPr lang="ru-RU" sz="2000" dirty="0" err="1" smtClean="0">
                <a:latin typeface="Segoe Print" pitchFamily="2" charset="0"/>
              </a:rPr>
              <a:t>подяки</a:t>
            </a:r>
            <a:r>
              <a:rPr lang="ru-RU" sz="2000" dirty="0" smtClean="0">
                <a:latin typeface="Segoe Print" pitchFamily="2" charset="0"/>
              </a:rPr>
              <a:t> океану </a:t>
            </a:r>
            <a:r>
              <a:rPr lang="ru-RU" sz="2000" dirty="0" err="1" smtClean="0">
                <a:latin typeface="Segoe Print" pitchFamily="2" charset="0"/>
              </a:rPr>
              <a:t>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надії</a:t>
            </a:r>
            <a:r>
              <a:rPr lang="ru-RU" sz="2000" dirty="0" smtClean="0">
                <a:latin typeface="Segoe Print" pitchFamily="2" charset="0"/>
              </a:rPr>
              <a:t> на </a:t>
            </a:r>
            <a:r>
              <a:rPr lang="ru-RU" sz="2000" dirty="0" err="1" smtClean="0">
                <a:latin typeface="Segoe Print" pitchFamily="2" charset="0"/>
              </a:rPr>
              <a:t>процвітання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морської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країни</a:t>
            </a:r>
            <a:r>
              <a:rPr lang="ru-RU" sz="2000" dirty="0" smtClean="0">
                <a:latin typeface="Segoe Print" pitchFamily="2" charset="0"/>
              </a:rPr>
              <a:t>. До 1996 </a:t>
            </a:r>
            <a:r>
              <a:rPr lang="ru-RU" sz="2000" dirty="0" err="1" smtClean="0">
                <a:latin typeface="Segoe Print" pitchFamily="2" charset="0"/>
              </a:rPr>
              <a:t>називався</a:t>
            </a:r>
            <a:r>
              <a:rPr lang="ru-RU" sz="2000" dirty="0" smtClean="0">
                <a:latin typeface="Segoe Print" pitchFamily="2" charset="0"/>
              </a:rPr>
              <a:t> Святом моря </a:t>
            </a:r>
            <a:r>
              <a:rPr lang="ru-RU" sz="2000" dirty="0" err="1" smtClean="0">
                <a:latin typeface="Segoe Print" pitchFamily="2" charset="0"/>
              </a:rPr>
              <a:t>або</a:t>
            </a:r>
            <a:r>
              <a:rPr lang="ru-RU" sz="2000" dirty="0" smtClean="0">
                <a:latin typeface="Segoe Print" pitchFamily="2" charset="0"/>
              </a:rPr>
              <a:t> Днем </a:t>
            </a:r>
            <a:r>
              <a:rPr lang="ru-RU" sz="2000" dirty="0" err="1" smtClean="0">
                <a:latin typeface="Segoe Print" pitchFamily="2" charset="0"/>
              </a:rPr>
              <a:t>пам'яті</a:t>
            </a:r>
            <a:r>
              <a:rPr lang="ru-RU" sz="2000" dirty="0" smtClean="0">
                <a:latin typeface="Segoe Print" pitchFamily="2" charset="0"/>
              </a:rPr>
              <a:t> моря, </a:t>
            </a:r>
            <a:r>
              <a:rPr lang="ru-RU" sz="2000" dirty="0" err="1" smtClean="0">
                <a:latin typeface="Segoe Print" pitchFamily="2" charset="0"/>
              </a:rPr>
              <a:t>але</a:t>
            </a:r>
            <a:r>
              <a:rPr lang="ru-RU" sz="2000" dirty="0" smtClean="0">
                <a:latin typeface="Segoe Print" pitchFamily="2" charset="0"/>
              </a:rPr>
              <a:t> не </a:t>
            </a:r>
            <a:r>
              <a:rPr lang="ru-RU" sz="2000" dirty="0" err="1" smtClean="0">
                <a:latin typeface="Segoe Print" pitchFamily="2" charset="0"/>
              </a:rPr>
              <a:t>був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державним</a:t>
            </a:r>
            <a:r>
              <a:rPr lang="ru-RU" sz="2000" dirty="0" smtClean="0">
                <a:latin typeface="Segoe Print" pitchFamily="2" charset="0"/>
              </a:rPr>
              <a:t> святом. У 1996-2002 </a:t>
            </a:r>
            <a:r>
              <a:rPr lang="ru-RU" sz="2000" dirty="0" err="1" smtClean="0">
                <a:latin typeface="Segoe Print" pitchFamily="2" charset="0"/>
              </a:rPr>
              <a:t>рр</a:t>
            </a:r>
            <a:r>
              <a:rPr lang="ru-RU" sz="2000" dirty="0" smtClean="0">
                <a:latin typeface="Segoe Print" pitchFamily="2" charset="0"/>
              </a:rPr>
              <a:t>.. став </a:t>
            </a:r>
            <a:r>
              <a:rPr lang="ru-RU" sz="2000" dirty="0" err="1" smtClean="0">
                <a:latin typeface="Segoe Print" pitchFamily="2" charset="0"/>
              </a:rPr>
              <a:t>державним</a:t>
            </a:r>
            <a:r>
              <a:rPr lang="ru-RU" sz="2000" dirty="0" smtClean="0">
                <a:latin typeface="Segoe Print" pitchFamily="2" charset="0"/>
              </a:rPr>
              <a:t> святом </a:t>
            </a:r>
            <a:r>
              <a:rPr lang="ru-RU" sz="2000" dirty="0" err="1" smtClean="0">
                <a:latin typeface="Segoe Print" pitchFamily="2" charset="0"/>
              </a:rPr>
              <a:t>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святкувався</a:t>
            </a:r>
            <a:r>
              <a:rPr lang="ru-RU" sz="2000" dirty="0" smtClean="0">
                <a:latin typeface="Segoe Print" pitchFamily="2" charset="0"/>
              </a:rPr>
              <a:t> 20 </a:t>
            </a:r>
            <a:r>
              <a:rPr lang="ru-RU" sz="2000" dirty="0" err="1" smtClean="0">
                <a:latin typeface="Segoe Print" pitchFamily="2" charset="0"/>
              </a:rPr>
              <a:t>липня</a:t>
            </a:r>
            <a:r>
              <a:rPr lang="ru-RU" sz="2000" dirty="0" smtClean="0">
                <a:latin typeface="Segoe Print" pitchFamily="2" charset="0"/>
              </a:rPr>
              <a:t>. </a:t>
            </a:r>
            <a:r>
              <a:rPr lang="ru-RU" sz="2000" dirty="0" err="1" smtClean="0">
                <a:latin typeface="Segoe Print" pitchFamily="2" charset="0"/>
              </a:rPr>
              <a:t>Починаючи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з</a:t>
            </a:r>
            <a:r>
              <a:rPr lang="ru-RU" sz="2000" dirty="0" smtClean="0">
                <a:latin typeface="Segoe Print" pitchFamily="2" charset="0"/>
              </a:rPr>
              <a:t> 2003, </a:t>
            </a:r>
            <a:r>
              <a:rPr lang="ru-RU" sz="2000" dirty="0" err="1" smtClean="0">
                <a:latin typeface="Segoe Print" pitchFamily="2" charset="0"/>
              </a:rPr>
              <a:t>згідно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системі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щасливих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понеділків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відзначається</a:t>
            </a:r>
            <a:r>
              <a:rPr lang="ru-RU" sz="2000" dirty="0" smtClean="0">
                <a:latin typeface="Segoe Print" pitchFamily="2" charset="0"/>
              </a:rPr>
              <a:t> в </a:t>
            </a:r>
            <a:r>
              <a:rPr lang="ru-RU" sz="2000" dirty="0" err="1" smtClean="0">
                <a:latin typeface="Segoe Print" pitchFamily="2" charset="0"/>
              </a:rPr>
              <a:t>третій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понеділок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липня</a:t>
            </a:r>
            <a:r>
              <a:rPr lang="ru-RU" sz="2000" dirty="0" smtClean="0">
                <a:latin typeface="Segoe Print" pitchFamily="2" charset="0"/>
              </a:rPr>
              <a:t>. </a:t>
            </a:r>
          </a:p>
          <a:p>
            <a:endParaRPr lang="ru-RU" sz="2000" dirty="0" smtClean="0">
              <a:latin typeface="Segoe Print" pitchFamily="2" charset="0"/>
            </a:endParaRPr>
          </a:p>
          <a:p>
            <a:r>
              <a:rPr lang="ru-RU" sz="2000" dirty="0" smtClean="0">
                <a:latin typeface="Segoe Print" pitchFamily="2" charset="0"/>
              </a:rPr>
              <a:t> З </a:t>
            </a:r>
            <a:r>
              <a:rPr lang="ru-RU" sz="2000" dirty="0" err="1" smtClean="0">
                <a:latin typeface="Segoe Print" pitchFamily="2" charset="0"/>
              </a:rPr>
              <a:t>цього</a:t>
            </a:r>
            <a:r>
              <a:rPr lang="ru-RU" sz="2000" dirty="0" smtClean="0">
                <a:latin typeface="Segoe Print" pitchFamily="2" charset="0"/>
              </a:rPr>
              <a:t> свята </a:t>
            </a:r>
            <a:r>
              <a:rPr lang="ru-RU" sz="2000" dirty="0" err="1" smtClean="0">
                <a:latin typeface="Segoe Print" pitchFamily="2" charset="0"/>
              </a:rPr>
              <a:t>починаються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літні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канікули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купальний</a:t>
            </a:r>
            <a:r>
              <a:rPr lang="ru-RU" sz="2000" dirty="0" smtClean="0">
                <a:latin typeface="Segoe Print" pitchFamily="2" charset="0"/>
              </a:rPr>
              <a:t> сезон, </a:t>
            </a:r>
            <a:r>
              <a:rPr lang="ru-RU" sz="2000" dirty="0" err="1" smtClean="0">
                <a:latin typeface="Segoe Print" pitchFamily="2" charset="0"/>
              </a:rPr>
              <a:t>який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завершується</a:t>
            </a:r>
            <a:r>
              <a:rPr lang="ru-RU" sz="2000" dirty="0" smtClean="0">
                <a:latin typeface="Segoe Print" pitchFamily="2" charset="0"/>
              </a:rPr>
              <a:t> 15 </a:t>
            </a:r>
            <a:r>
              <a:rPr lang="ru-RU" sz="2000" dirty="0" err="1" smtClean="0">
                <a:latin typeface="Segoe Print" pitchFamily="2" charset="0"/>
              </a:rPr>
              <a:t>серпня</a:t>
            </a:r>
            <a:r>
              <a:rPr lang="ru-RU" sz="2000" dirty="0" smtClean="0">
                <a:latin typeface="Segoe Print" pitchFamily="2" charset="0"/>
              </a:rPr>
              <a:t>. До Дня моря вода </a:t>
            </a:r>
            <a:r>
              <a:rPr lang="ru-RU" sz="2000" dirty="0" err="1" smtClean="0">
                <a:latin typeface="Segoe Print" pitchFamily="2" charset="0"/>
              </a:rPr>
              <a:t>вважається</a:t>
            </a:r>
            <a:r>
              <a:rPr lang="ru-RU" sz="2000" dirty="0" smtClean="0">
                <a:latin typeface="Segoe Print" pitchFamily="2" charset="0"/>
              </a:rPr>
              <a:t> холодною, а </a:t>
            </a:r>
            <a:r>
              <a:rPr lang="ru-RU" sz="2000" dirty="0" err="1" smtClean="0">
                <a:latin typeface="Segoe Print" pitchFamily="2" charset="0"/>
              </a:rPr>
              <a:t>після</a:t>
            </a:r>
            <a:r>
              <a:rPr lang="ru-RU" sz="2000" dirty="0" smtClean="0">
                <a:latin typeface="Segoe Print" pitchFamily="2" charset="0"/>
              </a:rPr>
              <a:t> 15 </a:t>
            </a:r>
            <a:r>
              <a:rPr lang="ru-RU" sz="2000" dirty="0" err="1" smtClean="0">
                <a:latin typeface="Segoe Print" pitchFamily="2" charset="0"/>
              </a:rPr>
              <a:t>серпня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купання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неможливо</a:t>
            </a:r>
            <a:r>
              <a:rPr lang="ru-RU" sz="2000" dirty="0" smtClean="0">
                <a:latin typeface="Segoe Print" pitchFamily="2" charset="0"/>
              </a:rPr>
              <a:t> через </a:t>
            </a:r>
            <a:r>
              <a:rPr lang="ru-RU" sz="2000" dirty="0" err="1" smtClean="0">
                <a:latin typeface="Segoe Print" pitchFamily="2" charset="0"/>
              </a:rPr>
              <a:t>появу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отруйних</a:t>
            </a:r>
            <a:r>
              <a:rPr lang="ru-RU" sz="2000" dirty="0" smtClean="0">
                <a:latin typeface="Segoe Print" pitchFamily="2" charset="0"/>
              </a:rPr>
              <a:t> медуз. У </a:t>
            </a:r>
            <a:r>
              <a:rPr lang="ru-RU" sz="2000" dirty="0" err="1" smtClean="0">
                <a:latin typeface="Segoe Print" pitchFamily="2" charset="0"/>
              </a:rPr>
              <a:t>цей</a:t>
            </a:r>
            <a:r>
              <a:rPr lang="ru-RU" sz="2000" dirty="0" smtClean="0">
                <a:latin typeface="Segoe Print" pitchFamily="2" charset="0"/>
              </a:rPr>
              <a:t> день </a:t>
            </a:r>
            <a:r>
              <a:rPr lang="ru-RU" sz="2000" dirty="0" err="1" smtClean="0">
                <a:latin typeface="Segoe Print" pitchFamily="2" charset="0"/>
              </a:rPr>
              <a:t>прийнято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подавати</a:t>
            </a:r>
            <a:r>
              <a:rPr lang="ru-RU" sz="2000" dirty="0" smtClean="0">
                <a:latin typeface="Segoe Print" pitchFamily="2" charset="0"/>
              </a:rPr>
              <a:t> на </a:t>
            </a:r>
            <a:r>
              <a:rPr lang="ru-RU" sz="2000" dirty="0" err="1" smtClean="0">
                <a:latin typeface="Segoe Print" pitchFamily="2" charset="0"/>
              </a:rPr>
              <a:t>стіл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смажену</a:t>
            </a:r>
            <a:r>
              <a:rPr lang="ru-RU" sz="2000" dirty="0" smtClean="0">
                <a:latin typeface="Segoe Print" pitchFamily="2" charset="0"/>
              </a:rPr>
              <a:t> ставриду </a:t>
            </a:r>
            <a:r>
              <a:rPr lang="ru-RU" sz="2000" dirty="0" err="1" smtClean="0">
                <a:latin typeface="Segoe Print" pitchFamily="2" charset="0"/>
              </a:rPr>
              <a:t>адзі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з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кисло-солодким</a:t>
            </a:r>
            <a:r>
              <a:rPr lang="ru-RU" sz="2000" dirty="0" smtClean="0">
                <a:latin typeface="Segoe Print" pitchFamily="2" charset="0"/>
              </a:rPr>
              <a:t> соусом. Свято, </a:t>
            </a:r>
            <a:r>
              <a:rPr lang="ru-RU" sz="2000" dirty="0" err="1" smtClean="0">
                <a:latin typeface="Segoe Print" pitchFamily="2" charset="0"/>
              </a:rPr>
              <a:t>що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з'явилося</a:t>
            </a:r>
            <a:r>
              <a:rPr lang="ru-RU" sz="2000" dirty="0" smtClean="0">
                <a:latin typeface="Segoe Print" pitchFamily="2" charset="0"/>
              </a:rPr>
              <a:t> в </a:t>
            </a:r>
            <a:r>
              <a:rPr lang="ru-RU" sz="2000" dirty="0" err="1" smtClean="0">
                <a:latin typeface="Segoe Print" pitchFamily="2" charset="0"/>
              </a:rPr>
              <a:t>останнє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десятиліття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en-US" sz="2000" dirty="0" smtClean="0">
                <a:latin typeface="Segoe Print" pitchFamily="2" charset="0"/>
              </a:rPr>
              <a:t>XX </a:t>
            </a:r>
            <a:r>
              <a:rPr lang="ru-RU" sz="2000" dirty="0" err="1" smtClean="0">
                <a:latin typeface="Segoe Print" pitchFamily="2" charset="0"/>
              </a:rPr>
              <a:t>століття</a:t>
            </a:r>
            <a:r>
              <a:rPr lang="ru-RU" sz="2000" dirty="0" smtClean="0">
                <a:latin typeface="Segoe Print" pitchFamily="2" charset="0"/>
              </a:rPr>
              <a:t>, не </a:t>
            </a:r>
            <a:r>
              <a:rPr lang="ru-RU" sz="2000" dirty="0" err="1" smtClean="0">
                <a:latin typeface="Segoe Print" pitchFamily="2" charset="0"/>
              </a:rPr>
              <a:t>має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усталених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традицій</a:t>
            </a:r>
            <a:r>
              <a:rPr lang="ru-RU" sz="2000" dirty="0" smtClean="0">
                <a:latin typeface="Segoe Print" pitchFamily="2" charset="0"/>
              </a:rPr>
              <a:t>, </a:t>
            </a:r>
            <a:r>
              <a:rPr lang="ru-RU" sz="2000" dirty="0" err="1" smtClean="0">
                <a:latin typeface="Segoe Print" pitchFamily="2" charset="0"/>
              </a:rPr>
              <a:t>багато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японців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вважають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цей</a:t>
            </a:r>
            <a:r>
              <a:rPr lang="ru-RU" sz="2000" dirty="0" smtClean="0">
                <a:latin typeface="Segoe Print" pitchFamily="2" charset="0"/>
              </a:rPr>
              <a:t> день </a:t>
            </a:r>
            <a:r>
              <a:rPr lang="ru-RU" sz="2000" dirty="0" err="1" smtClean="0">
                <a:latin typeface="Segoe Print" pitchFamily="2" charset="0"/>
              </a:rPr>
              <a:t>додатковим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вихідним</a:t>
            </a:r>
            <a:endParaRPr lang="ru-RU" sz="20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786346" cy="7858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Segoe Print" pitchFamily="2" charset="0"/>
              </a:rPr>
              <a:t>Японська кухня</a:t>
            </a:r>
            <a:endParaRPr lang="uk-UA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274" y="1225689"/>
            <a:ext cx="5500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Segoe Print" pitchFamily="2" charset="0"/>
              </a:rPr>
              <a:t>Головними стравами японської кухні є рис та рисова настойка саке. Решта японських наїдків готуються, як закуски до цих страв, переважно, з овочів і фруктів. До середини 19 сторіччя японці дуже рідко вживали м’ясо, а також тваринні й рослинні жири. Через це багато японських страв мають прісний свіжий смак. Замінником м'яса були різноманітні морепродукти, а замінником жирної їжі — бульйон </a:t>
            </a:r>
            <a:r>
              <a:rPr lang="uk-UA" sz="2000" dirty="0" err="1" smtClean="0">
                <a:latin typeface="Segoe Print" pitchFamily="2" charset="0"/>
              </a:rPr>
              <a:t>дасі</a:t>
            </a:r>
            <a:r>
              <a:rPr lang="uk-UA" sz="2000" dirty="0" smtClean="0">
                <a:latin typeface="Segoe Print" pitchFamily="2" charset="0"/>
              </a:rPr>
              <a:t>, зварений на водоростях ламінаріях та сушеному тунці. З пізнього середньовіччя японці почали вживати як приправи соєвий соус та бобову пасту </a:t>
            </a:r>
            <a:r>
              <a:rPr lang="uk-UA" sz="2000" dirty="0" err="1" smtClean="0">
                <a:latin typeface="Segoe Print" pitchFamily="2" charset="0"/>
              </a:rPr>
              <a:t>місо</a:t>
            </a:r>
            <a:r>
              <a:rPr lang="uk-UA" sz="2000" dirty="0" smtClean="0">
                <a:latin typeface="Segoe Print" pitchFamily="2" charset="0"/>
              </a:rPr>
              <a:t>, які стали невіддільними складовими більшості японських страв.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286148" cy="26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9680" r="12201"/>
          <a:stretch>
            <a:fillRect/>
          </a:stretch>
        </p:blipFill>
        <p:spPr bwMode="auto">
          <a:xfrm>
            <a:off x="285720" y="4000504"/>
            <a:ext cx="3214678" cy="25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l="5208" r="199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378619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Segoe Print" pitchFamily="2" charset="0"/>
              </a:rPr>
              <a:t>Ще одна особливість японської кухні — поцінування зовнішнього вигляду їжі. Її не повинно бути багато і вона мусить гармоніювати з посудом. Страви споживають паличками, тому їжу, здебільшого, подають у вигляді невеликих скибок, щоб їх було зручно брати.</a:t>
            </a:r>
            <a:endParaRPr lang="uk-UA" sz="20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170" y="1500174"/>
            <a:ext cx="42418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5762636" cy="106129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Segoe Print" pitchFamily="2" charset="0"/>
              </a:rPr>
              <a:t>Бойові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мистецтва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4857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Segoe Print" pitchFamily="2" charset="0"/>
              </a:rPr>
              <a:t>Бойові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мистецтва</a:t>
            </a:r>
            <a:r>
              <a:rPr lang="ru-RU" sz="2400" dirty="0" smtClean="0">
                <a:latin typeface="Segoe Print" pitchFamily="2" charset="0"/>
              </a:rPr>
              <a:t>, а </a:t>
            </a:r>
            <a:r>
              <a:rPr lang="ru-RU" sz="2400" dirty="0" err="1" smtClean="0">
                <a:latin typeface="Segoe Print" pitchFamily="2" charset="0"/>
              </a:rPr>
              <a:t>точніше</a:t>
            </a:r>
            <a:r>
              <a:rPr lang="ru-RU" sz="2400" dirty="0" smtClean="0">
                <a:latin typeface="Segoe Print" pitchFamily="2" charset="0"/>
              </a:rPr>
              <a:t> - </a:t>
            </a:r>
            <a:r>
              <a:rPr lang="ru-RU" sz="2400" dirty="0" err="1" smtClean="0">
                <a:latin typeface="Segoe Print" pitchFamily="2" charset="0"/>
              </a:rPr>
              <a:t>військові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мистецтва</a:t>
            </a:r>
            <a:r>
              <a:rPr lang="ru-RU" sz="2400" dirty="0" smtClean="0">
                <a:latin typeface="Segoe Print" pitchFamily="2" charset="0"/>
              </a:rPr>
              <a:t>, по-японски </a:t>
            </a:r>
            <a:r>
              <a:rPr lang="ru-RU" sz="2400" dirty="0" err="1" smtClean="0">
                <a:latin typeface="Segoe Print" pitchFamily="2" charset="0"/>
              </a:rPr>
              <a:t>називаються</a:t>
            </a:r>
            <a:r>
              <a:rPr lang="ru-RU" sz="2400" dirty="0" smtClean="0">
                <a:latin typeface="Segoe Print" pitchFamily="2" charset="0"/>
              </a:rPr>
              <a:t> "</a:t>
            </a:r>
            <a:r>
              <a:rPr lang="ru-RU" sz="2400" dirty="0" err="1" smtClean="0">
                <a:latin typeface="Segoe Print" pitchFamily="2" charset="0"/>
              </a:rPr>
              <a:t>будо</a:t>
            </a:r>
            <a:r>
              <a:rPr lang="ru-RU" sz="2400" dirty="0" smtClean="0">
                <a:latin typeface="Segoe Print" pitchFamily="2" charset="0"/>
              </a:rPr>
              <a:t>" </a:t>
            </a:r>
            <a:r>
              <a:rPr lang="ru-RU" sz="2400" dirty="0" err="1" smtClean="0">
                <a:latin typeface="Segoe Print" pitchFamily="2" charset="0"/>
              </a:rPr>
              <a:t>або</a:t>
            </a:r>
            <a:r>
              <a:rPr lang="ru-RU" sz="2400" dirty="0" smtClean="0">
                <a:latin typeface="Segoe Print" pitchFamily="2" charset="0"/>
              </a:rPr>
              <a:t> "</a:t>
            </a:r>
            <a:r>
              <a:rPr lang="ru-RU" sz="2400" dirty="0" err="1" smtClean="0">
                <a:latin typeface="Segoe Print" pitchFamily="2" charset="0"/>
              </a:rPr>
              <a:t>будзюцу</a:t>
            </a:r>
            <a:r>
              <a:rPr lang="ru-RU" sz="2400" dirty="0" smtClean="0">
                <a:latin typeface="Segoe Print" pitchFamily="2" charset="0"/>
              </a:rPr>
              <a:t>". З </a:t>
            </a:r>
            <a:r>
              <a:rPr lang="ru-RU" sz="2400" dirty="0" err="1" smtClean="0">
                <a:latin typeface="Segoe Print" pitchFamily="2" charset="0"/>
              </a:rPr>
              <a:t>давніх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часів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японці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воювали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і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змагалися</a:t>
            </a:r>
            <a:r>
              <a:rPr lang="ru-RU" sz="2400" dirty="0" smtClean="0">
                <a:latin typeface="Segoe Print" pitchFamily="2" charset="0"/>
              </a:rPr>
              <a:t> в </a:t>
            </a:r>
            <a:r>
              <a:rPr lang="ru-RU" sz="2400" dirty="0" err="1" smtClean="0">
                <a:latin typeface="Segoe Print" pitchFamily="2" charset="0"/>
              </a:rPr>
              <a:t>бойових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мистецтвах</a:t>
            </a:r>
            <a:r>
              <a:rPr lang="ru-RU" sz="2400" dirty="0" smtClean="0">
                <a:latin typeface="Segoe Print" pitchFamily="2" charset="0"/>
              </a:rPr>
              <a:t>, тому зараз практично </a:t>
            </a:r>
            <a:r>
              <a:rPr lang="ru-RU" sz="2400" dirty="0" err="1" smtClean="0">
                <a:latin typeface="Segoe Print" pitchFamily="2" charset="0"/>
              </a:rPr>
              <a:t>неможливо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сказати</a:t>
            </a:r>
            <a:r>
              <a:rPr lang="ru-RU" sz="2400" dirty="0" smtClean="0">
                <a:latin typeface="Segoe Print" pitchFamily="2" charset="0"/>
              </a:rPr>
              <a:t>, яке </a:t>
            </a:r>
            <a:r>
              <a:rPr lang="ru-RU" sz="2400" dirty="0" err="1" smtClean="0">
                <a:latin typeface="Segoe Print" pitchFamily="2" charset="0"/>
              </a:rPr>
              <a:t>із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стародавніх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військових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мистецтв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з'явилося</a:t>
            </a:r>
            <a:r>
              <a:rPr lang="ru-RU" sz="2400" dirty="0" smtClean="0">
                <a:latin typeface="Segoe Print" pitchFamily="2" charset="0"/>
              </a:rPr>
              <a:t> першим.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44291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Segoe Print" pitchFamily="2" charset="0"/>
              </a:rPr>
              <a:t>Сумо</a:t>
            </a:r>
            <a:r>
              <a:rPr lang="uk-UA" sz="2000" dirty="0" smtClean="0">
                <a:latin typeface="Segoe Print" pitchFamily="2" charset="0"/>
              </a:rPr>
              <a:t> — вид єдиноборства, в якому два борці виявляють сильнішого на круглому полі. Цей вид спорту походить з Японії і вважається одним з видів бойових мистецтв. Традиція сумо ведеться з давніх часів, тому кожен поєдинок супроводжується численними ритуалами. Легенда пов'язує із сумо саме існування сучасної японської нації на Японських островах. Так, згідно з цією легендою, бог </a:t>
            </a:r>
            <a:r>
              <a:rPr lang="uk-UA" sz="2000" dirty="0" err="1" smtClean="0">
                <a:latin typeface="Segoe Print" pitchFamily="2" charset="0"/>
              </a:rPr>
              <a:t>Такамикадзуті</a:t>
            </a:r>
            <a:r>
              <a:rPr lang="uk-UA" sz="2000" dirty="0" smtClean="0">
                <a:latin typeface="Segoe Print" pitchFamily="2" charset="0"/>
              </a:rPr>
              <a:t> вступив у двобій з богом варварів. Завдяки його перемозі японці отримали право оселитися на території острова Хонсю.</a:t>
            </a:r>
            <a:endParaRPr lang="uk-UA" sz="2000" dirty="0">
              <a:latin typeface="Segoe Print" pitchFamily="2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142692" cy="27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214810" cy="30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142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latin typeface="Segoe Print" pitchFamily="2" charset="0"/>
              </a:rPr>
              <a:t>Дзю</a:t>
            </a:r>
            <a:r>
              <a:rPr lang="uk-UA" b="1" dirty="0" smtClean="0">
                <a:latin typeface="Segoe Print" pitchFamily="2" charset="0"/>
              </a:rPr>
              <a:t> </a:t>
            </a:r>
            <a:r>
              <a:rPr lang="uk-UA" b="1" dirty="0" err="1" smtClean="0">
                <a:latin typeface="Segoe Print" pitchFamily="2" charset="0"/>
              </a:rPr>
              <a:t>дзюцу</a:t>
            </a:r>
            <a:r>
              <a:rPr lang="uk-UA" dirty="0" smtClean="0">
                <a:latin typeface="Segoe Print" pitchFamily="2" charset="0"/>
              </a:rPr>
              <a:t> - це не єдине мистецтво, а безліч шкіл по всій Японії, практикуючих різні види рукопашного бою. В даний час </a:t>
            </a:r>
            <a:r>
              <a:rPr lang="uk-UA" dirty="0" err="1" smtClean="0">
                <a:latin typeface="Segoe Print" pitchFamily="2" charset="0"/>
              </a:rPr>
              <a:t>дзю</a:t>
            </a:r>
            <a:r>
              <a:rPr lang="uk-UA" dirty="0" smtClean="0">
                <a:latin typeface="Segoe Print" pitchFamily="2" charset="0"/>
              </a:rPr>
              <a:t> </a:t>
            </a:r>
            <a:r>
              <a:rPr lang="uk-UA" dirty="0" err="1" smtClean="0">
                <a:latin typeface="Segoe Print" pitchFamily="2" charset="0"/>
              </a:rPr>
              <a:t>дзюцу</a:t>
            </a:r>
            <a:r>
              <a:rPr lang="uk-UA" dirty="0" smtClean="0">
                <a:latin typeface="Segoe Print" pitchFamily="2" charset="0"/>
              </a:rPr>
              <a:t> частіше зустрічається у фільмах і серіалах, ніж в житті, оскільки лише окремі його види (дзюдо і айкідо) змогли перетворитися в комерційно успішні види спорту.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738589" cy="280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85786" y="4071942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Segoe Print" pitchFamily="2" charset="0"/>
              </a:rPr>
              <a:t>Корені більшості шкіл </a:t>
            </a:r>
            <a:r>
              <a:rPr lang="uk-UA" dirty="0" err="1" smtClean="0">
                <a:latin typeface="Segoe Print" pitchFamily="2" charset="0"/>
              </a:rPr>
              <a:t>дзюдзюцу</a:t>
            </a:r>
            <a:r>
              <a:rPr lang="uk-UA" dirty="0" smtClean="0">
                <a:latin typeface="Segoe Print" pitchFamily="2" charset="0"/>
              </a:rPr>
              <a:t> йдуть в глибоку старовину. Сучасні форми вони придбали за часів правління </a:t>
            </a:r>
            <a:r>
              <a:rPr lang="uk-UA" dirty="0" err="1" smtClean="0">
                <a:latin typeface="Segoe Print" pitchFamily="2" charset="0"/>
              </a:rPr>
              <a:t>Токугава</a:t>
            </a:r>
            <a:r>
              <a:rPr lang="uk-UA" dirty="0" smtClean="0">
                <a:latin typeface="Segoe Print" pitchFamily="2" charset="0"/>
              </a:rPr>
              <a:t>, коли воїни почали заробляти собі на життя викладанням бойових мистецтв</a:t>
            </a:r>
          </a:p>
          <a:p>
            <a:r>
              <a:rPr lang="uk-UA" dirty="0" smtClean="0">
                <a:latin typeface="Segoe Print" pitchFamily="2" charset="0"/>
              </a:rPr>
              <a:t> В свідомості японців </a:t>
            </a:r>
            <a:r>
              <a:rPr lang="uk-UA" dirty="0" err="1" smtClean="0">
                <a:latin typeface="Segoe Print" pitchFamily="2" charset="0"/>
              </a:rPr>
              <a:t>дзю</a:t>
            </a:r>
            <a:r>
              <a:rPr lang="uk-UA" dirty="0" smtClean="0">
                <a:latin typeface="Segoe Print" pitchFamily="2" charset="0"/>
              </a:rPr>
              <a:t> </a:t>
            </a:r>
            <a:r>
              <a:rPr lang="uk-UA" dirty="0" err="1" smtClean="0">
                <a:latin typeface="Segoe Print" pitchFamily="2" charset="0"/>
              </a:rPr>
              <a:t>дзюцу</a:t>
            </a:r>
            <a:r>
              <a:rPr lang="uk-UA" dirty="0" smtClean="0">
                <a:latin typeface="Segoe Print" pitchFamily="2" charset="0"/>
              </a:rPr>
              <a:t> пов'язано також з поняттями "магія" і "чаклунство". Великі воїни старовини вважалися також умілими магами.</a:t>
            </a:r>
            <a:endParaRPr lang="uk-UA" dirty="0">
              <a:latin typeface="Segoe Prin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357166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Дзюдо— японське бойове мистецтво і вид спорту, що виникло на основі дзюдзюцу. Основні правила, принципи тренувань і проведення змагань були сформульовані Кано Дзіґоро. Датою народження вважається день створення Кано першої школи дзюдо в 1882. Починаючи з 2011року, 28 жовтня щорічно відзначатиметься як Всесвітній день дзюдо.</a:t>
            </a:r>
            <a:endParaRPr lang="ru-RU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4572008"/>
            <a:ext cx="5286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Кімоно́ (яп. </a:t>
            </a:r>
            <a:r>
              <a:rPr lang="ja-JP" altLang="en-US" sz="2000" b="1" dirty="0" smtClean="0">
                <a:latin typeface="Segoe Script" pitchFamily="34" charset="0"/>
              </a:rPr>
              <a:t>着物</a:t>
            </a:r>
            <a:r>
              <a:rPr lang="en-US" altLang="ja-JP" sz="2000" b="1" dirty="0" smtClean="0">
                <a:latin typeface="Segoe Script" pitchFamily="34" charset="0"/>
              </a:rPr>
              <a:t>, </a:t>
            </a:r>
            <a:r>
              <a:rPr lang="vi-VN" sz="2000" b="1" dirty="0" smtClean="0"/>
              <a:t>кімоно, «вбрання»; яп. </a:t>
            </a:r>
            <a:r>
              <a:rPr lang="ja-JP" altLang="en-US" sz="2000" b="1" dirty="0" smtClean="0">
                <a:latin typeface="Segoe Script" pitchFamily="34" charset="0"/>
              </a:rPr>
              <a:t>和服</a:t>
            </a:r>
            <a:r>
              <a:rPr lang="en-US" altLang="ja-JP" sz="2000" b="1" dirty="0" smtClean="0">
                <a:latin typeface="Segoe Script" pitchFamily="34" charset="0"/>
              </a:rPr>
              <a:t>, </a:t>
            </a:r>
            <a:r>
              <a:rPr lang="vi-VN" sz="2000" b="1" dirty="0" smtClean="0"/>
              <a:t>вафуку, «японський одяг») — традиційний одяг в Японії. З середини 19 століття вважається японським національним костюмом.</a:t>
            </a:r>
            <a:endParaRPr lang="ru-RU" sz="2000" b="1" dirty="0">
              <a:latin typeface="Segoe Scrip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1644"/>
          <a:stretch>
            <a:fillRect/>
          </a:stretch>
        </p:blipFill>
        <p:spPr bwMode="auto">
          <a:xfrm>
            <a:off x="2928926" y="0"/>
            <a:ext cx="335758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b="1156"/>
          <a:stretch>
            <a:fillRect/>
          </a:stretch>
        </p:blipFill>
        <p:spPr bwMode="auto">
          <a:xfrm>
            <a:off x="0" y="0"/>
            <a:ext cx="294254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 Япония "/>
          <p:cNvPicPr>
            <a:picLocks noChangeAspect="1" noChangeArrowheads="1"/>
          </p:cNvPicPr>
          <p:nvPr/>
        </p:nvPicPr>
        <p:blipFill>
          <a:blip r:embed="rId5"/>
          <a:srcRect r="49438"/>
          <a:stretch>
            <a:fillRect/>
          </a:stretch>
        </p:blipFill>
        <p:spPr bwMode="auto">
          <a:xfrm>
            <a:off x="6286512" y="0"/>
            <a:ext cx="2857488" cy="4019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396" y="0"/>
            <a:ext cx="9171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4786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Оріґамі</a:t>
            </a:r>
            <a:r>
              <a:rPr lang="ru-RU" sz="2000" dirty="0" smtClean="0"/>
              <a:t> (яп. </a:t>
            </a:r>
            <a:r>
              <a:rPr lang="ja-JP" altLang="en-US" sz="2000" dirty="0" smtClean="0"/>
              <a:t>折り紙 </a:t>
            </a:r>
            <a:r>
              <a:rPr lang="ru-RU" sz="2000" dirty="0" err="1" smtClean="0"/>
              <a:t>орі</a:t>
            </a:r>
            <a:r>
              <a:rPr lang="ru-RU" sz="2000" dirty="0" smtClean="0"/>
              <a:t> — «</a:t>
            </a:r>
            <a:r>
              <a:rPr lang="ru-RU" sz="2000" dirty="0" err="1" smtClean="0"/>
              <a:t>складати</a:t>
            </a:r>
            <a:r>
              <a:rPr lang="ru-RU" sz="2000" dirty="0" smtClean="0"/>
              <a:t>», </a:t>
            </a:r>
            <a:r>
              <a:rPr lang="ru-RU" sz="2000" dirty="0" err="1" smtClean="0"/>
              <a:t>камі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папір</a:t>
            </a:r>
            <a:r>
              <a:rPr lang="ru-RU" sz="2000" dirty="0" smtClean="0"/>
              <a:t>»,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«</a:t>
            </a:r>
            <a:r>
              <a:rPr lang="ru-RU" sz="2000" dirty="0" err="1" smtClean="0"/>
              <a:t>складений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папір</a:t>
            </a:r>
            <a:r>
              <a:rPr lang="ru-RU" sz="2000" dirty="0" smtClean="0"/>
              <a:t>»;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, </a:t>
            </a:r>
            <a:r>
              <a:rPr lang="ru-RU" sz="2000" dirty="0" err="1" smtClean="0"/>
              <a:t>ігноруючи</a:t>
            </a:r>
            <a:r>
              <a:rPr lang="ru-RU" sz="2000" dirty="0" smtClean="0"/>
              <a:t> "правило </a:t>
            </a:r>
            <a:r>
              <a:rPr lang="ru-RU" sz="2000" dirty="0" err="1" smtClean="0"/>
              <a:t>дев'ятки</a:t>
            </a:r>
            <a:r>
              <a:rPr lang="ru-RU" sz="2000" dirty="0" smtClean="0"/>
              <a:t>", </a:t>
            </a:r>
            <a:r>
              <a:rPr lang="ru-RU" sz="2000" dirty="0" err="1" smtClean="0"/>
              <a:t>трапляється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оріґамі</a:t>
            </a:r>
            <a:r>
              <a:rPr lang="ru-RU" sz="2000" dirty="0" smtClean="0"/>
              <a:t>) —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паперу</a:t>
            </a:r>
            <a:r>
              <a:rPr lang="ru-RU" sz="2000" dirty="0" smtClean="0"/>
              <a:t>. Метою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витворів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геометричних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згинів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складок.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</a:t>
            </a:r>
            <a:r>
              <a:rPr lang="ru-RU" sz="2000" dirty="0" err="1" smtClean="0"/>
              <a:t>оріґамі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типів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паперу</a:t>
            </a:r>
            <a:r>
              <a:rPr lang="ru-RU" sz="2000" dirty="0" smtClean="0"/>
              <a:t>, а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зразків</a:t>
            </a:r>
            <a:r>
              <a:rPr lang="ru-RU" sz="2000" dirty="0" smtClean="0"/>
              <a:t>.</a:t>
            </a:r>
          </a:p>
        </p:txBody>
      </p:sp>
      <p:pic>
        <p:nvPicPr>
          <p:cNvPr id="5" name="Picture 5" descr="7002"/>
          <p:cNvPicPr>
            <a:picLocks noChangeAspect="1" noChangeArrowheads="1"/>
          </p:cNvPicPr>
          <p:nvPr/>
        </p:nvPicPr>
        <p:blipFill>
          <a:blip r:embed="rId3"/>
          <a:srcRect l="3301" r="2616"/>
          <a:stretch>
            <a:fillRect/>
          </a:stretch>
        </p:blipFill>
        <p:spPr bwMode="auto">
          <a:xfrm rot="20959647">
            <a:off x="5039948" y="-78577"/>
            <a:ext cx="4071966" cy="31194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large_1194437655_Eric-Joisel_010"/>
          <p:cNvPicPr>
            <a:picLocks noChangeAspect="1" noChangeArrowheads="1"/>
          </p:cNvPicPr>
          <p:nvPr/>
        </p:nvPicPr>
        <p:blipFill>
          <a:blip r:embed="rId4"/>
          <a:srcRect l="4510" r="5286"/>
          <a:stretch>
            <a:fillRect/>
          </a:stretch>
        </p:blipFill>
        <p:spPr bwMode="auto">
          <a:xfrm rot="1271498">
            <a:off x="4711348" y="3375824"/>
            <a:ext cx="3837251" cy="30697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origam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71942"/>
            <a:ext cx="3286782" cy="26431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682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Я</vt:lpstr>
      <vt:lpstr>Японська кухня</vt:lpstr>
      <vt:lpstr>Слайд 3</vt:lpstr>
      <vt:lpstr>Бойові мистецтва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23</cp:revision>
  <dcterms:created xsi:type="dcterms:W3CDTF">2013-05-17T17:24:19Z</dcterms:created>
  <dcterms:modified xsi:type="dcterms:W3CDTF">2013-05-18T04:13:30Z</dcterms:modified>
</cp:coreProperties>
</file>