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B0A4F-0643-47B9-BA36-B8430DF3A189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8055-5E6E-48D2-9D81-38A32165D77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B0A4F-0643-47B9-BA36-B8430DF3A189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8055-5E6E-48D2-9D81-38A32165D77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B0A4F-0643-47B9-BA36-B8430DF3A189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8055-5E6E-48D2-9D81-38A32165D77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B0A4F-0643-47B9-BA36-B8430DF3A189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8055-5E6E-48D2-9D81-38A32165D77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B0A4F-0643-47B9-BA36-B8430DF3A189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8055-5E6E-48D2-9D81-38A32165D77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B0A4F-0643-47B9-BA36-B8430DF3A189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8055-5E6E-48D2-9D81-38A32165D77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B0A4F-0643-47B9-BA36-B8430DF3A189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8055-5E6E-48D2-9D81-38A32165D77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B0A4F-0643-47B9-BA36-B8430DF3A189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8055-5E6E-48D2-9D81-38A32165D77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B0A4F-0643-47B9-BA36-B8430DF3A189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8055-5E6E-48D2-9D81-38A32165D77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B0A4F-0643-47B9-BA36-B8430DF3A189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8055-5E6E-48D2-9D81-38A32165D77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B0A4F-0643-47B9-BA36-B8430DF3A189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8055-5E6E-48D2-9D81-38A32165D773}" type="slidenum">
              <a:rPr lang="uk-UA" smtClean="0"/>
              <a:t>‹#›</a:t>
            </a:fld>
            <a:endParaRPr lang="uk-UA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E8B0A4F-0643-47B9-BA36-B8430DF3A189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A7E8055-5E6E-48D2-9D81-38A32165D773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3%D0%B0%D0%B7" TargetMode="External"/><Relationship Id="rId7" Type="http://schemas.openxmlformats.org/officeDocument/2006/relationships/hyperlink" Target="http://uk.wikipedia.org/wiki/%D0%96%D0%BE%D0%B7%D0%B5%D1%84_%D0%A4%D1%83%D1%80%27%D1%94" TargetMode="External"/><Relationship Id="rId2" Type="http://schemas.openxmlformats.org/officeDocument/2006/relationships/hyperlink" Target="http://uk.wikipedia.org/wiki/%D0%90%D1%82%D0%BC%D0%BE%D1%81%D1%84%D0%B5%D1%80%D0%B0_%D0%97%D0%B5%D0%BC%D0%BB%D1%96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1829" TargetMode="External"/><Relationship Id="rId5" Type="http://schemas.openxmlformats.org/officeDocument/2006/relationships/hyperlink" Target="http://uk.wikipedia.org/wiki/%D0%92%D0%B5%D0%BD%D0%B5%D1%80%D0%B0_(%D0%BF%D0%BB%D0%B0%D0%BD%D0%B5%D1%82%D0%B0)" TargetMode="External"/><Relationship Id="rId4" Type="http://schemas.openxmlformats.org/officeDocument/2006/relationships/hyperlink" Target="http://uk.wikipedia.org/wiki/%D0%9C%D0%B0%D1%80%D1%81_(%D0%BF%D0%BB%D0%B0%D0%BD%D0%B5%D1%82%D0%B0)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72816"/>
            <a:ext cx="8640960" cy="1656184"/>
          </a:xfrm>
        </p:spPr>
        <p:txBody>
          <a:bodyPr/>
          <a:lstStyle/>
          <a:p>
            <a:r>
              <a:rPr lang="uk-UA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Парниковий ефект</a:t>
            </a:r>
            <a:endParaRPr lang="uk-UA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60007" dir="1500000" sy="-30000" kx="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3193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Tm="4000">
        <p14:warp dir="in"/>
      </p:transition>
    </mc:Choice>
    <mc:Fallback>
      <p:transition spd="slow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600" y="980728"/>
            <a:ext cx="7117178" cy="5184576"/>
          </a:xfrm>
        </p:spPr>
        <p:txBody>
          <a:bodyPr>
            <a:normAutofit/>
          </a:bodyPr>
          <a:lstStyle/>
          <a:p>
            <a:r>
              <a:rPr lang="ru-RU" sz="2000" b="1" dirty="0" err="1"/>
              <a:t>Парнико́вий</a:t>
            </a:r>
            <a:r>
              <a:rPr lang="ru-RU" sz="2000" b="1" dirty="0"/>
              <a:t> </a:t>
            </a:r>
            <a:r>
              <a:rPr lang="ru-RU" sz="2000" b="1" dirty="0" err="1"/>
              <a:t>ефе́кт</a:t>
            </a:r>
            <a:r>
              <a:rPr lang="ru-RU" sz="2000" dirty="0"/>
              <a:t> — </a:t>
            </a:r>
            <a:r>
              <a:rPr lang="ru-RU" sz="2000" dirty="0" err="1"/>
              <a:t>явище</a:t>
            </a:r>
            <a:r>
              <a:rPr lang="ru-RU" sz="2000" dirty="0"/>
              <a:t> в </a:t>
            </a:r>
            <a:r>
              <a:rPr lang="ru-RU" sz="2000" dirty="0" err="1">
                <a:hlinkClick r:id="rId2" tooltip="Атмосфера Землі"/>
              </a:rPr>
              <a:t>атмосфері</a:t>
            </a:r>
            <a:r>
              <a:rPr lang="ru-RU" sz="2000" dirty="0">
                <a:hlinkClick r:id="rId2" tooltip="Атмосфера Землі"/>
              </a:rPr>
              <a:t> </a:t>
            </a:r>
            <a:r>
              <a:rPr lang="ru-RU" sz="2000" dirty="0" err="1">
                <a:hlinkClick r:id="rId2" tooltip="Атмосфера Землі"/>
              </a:rPr>
              <a:t>Землі</a:t>
            </a:r>
            <a:r>
              <a:rPr lang="ru-RU" sz="2000" dirty="0"/>
              <a:t> та </a:t>
            </a:r>
            <a:r>
              <a:rPr lang="ru-RU" sz="2000" dirty="0" err="1"/>
              <a:t>інших</a:t>
            </a:r>
            <a:r>
              <a:rPr lang="ru-RU" sz="2000" dirty="0"/>
              <a:t> планет, при </a:t>
            </a:r>
            <a:r>
              <a:rPr lang="ru-RU" sz="2000" dirty="0" err="1"/>
              <a:t>якому</a:t>
            </a:r>
            <a:r>
              <a:rPr lang="ru-RU" sz="2000" dirty="0"/>
              <a:t> </a:t>
            </a:r>
            <a:r>
              <a:rPr lang="ru-RU" sz="2000" dirty="0" err="1"/>
              <a:t>енергія</a:t>
            </a:r>
            <a:r>
              <a:rPr lang="ru-RU" sz="2000" dirty="0"/>
              <a:t> </a:t>
            </a:r>
            <a:r>
              <a:rPr lang="ru-RU" sz="2000" dirty="0" err="1"/>
              <a:t>сонячних</a:t>
            </a:r>
            <a:r>
              <a:rPr lang="ru-RU" sz="2000" dirty="0"/>
              <a:t> </a:t>
            </a:r>
            <a:r>
              <a:rPr lang="ru-RU" sz="2000" dirty="0" err="1"/>
              <a:t>променів</a:t>
            </a:r>
            <a:r>
              <a:rPr lang="ru-RU" sz="2000" dirty="0"/>
              <a:t>, </a:t>
            </a:r>
            <a:r>
              <a:rPr lang="ru-RU" sz="2000" dirty="0" err="1"/>
              <a:t>відбиваючись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поверхні</a:t>
            </a:r>
            <a:r>
              <a:rPr lang="ru-RU" sz="2000" dirty="0"/>
              <a:t>, не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повернутися</a:t>
            </a:r>
            <a:r>
              <a:rPr lang="ru-RU" sz="2000" dirty="0"/>
              <a:t> в космос, </a:t>
            </a:r>
            <a:r>
              <a:rPr lang="ru-RU" sz="2000" dirty="0" err="1"/>
              <a:t>оскільки</a:t>
            </a:r>
            <a:r>
              <a:rPr lang="ru-RU" sz="2000" dirty="0"/>
              <a:t> </a:t>
            </a:r>
            <a:r>
              <a:rPr lang="ru-RU" sz="2000" dirty="0" err="1"/>
              <a:t>затримується</a:t>
            </a:r>
            <a:r>
              <a:rPr lang="ru-RU" sz="2000" dirty="0"/>
              <a:t> молекулами </a:t>
            </a:r>
            <a:r>
              <a:rPr lang="ru-RU" sz="2000" dirty="0" err="1"/>
              <a:t>різних</a:t>
            </a:r>
            <a:r>
              <a:rPr lang="ru-RU" sz="2000" dirty="0"/>
              <a:t> </a:t>
            </a:r>
            <a:r>
              <a:rPr lang="ru-RU" sz="2000" dirty="0" err="1">
                <a:hlinkClick r:id="rId3" tooltip="Газ"/>
              </a:rPr>
              <a:t>газів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призводить</a:t>
            </a:r>
            <a:r>
              <a:rPr lang="ru-RU" sz="2000" dirty="0"/>
              <a:t> до </a:t>
            </a:r>
            <a:r>
              <a:rPr lang="ru-RU" sz="2000" dirty="0" err="1"/>
              <a:t>підвищення</a:t>
            </a:r>
            <a:r>
              <a:rPr lang="ru-RU" sz="2000" dirty="0"/>
              <a:t> </a:t>
            </a:r>
            <a:r>
              <a:rPr lang="ru-RU" sz="2000" dirty="0" err="1"/>
              <a:t>температури</a:t>
            </a:r>
            <a:r>
              <a:rPr lang="ru-RU" sz="2000" dirty="0"/>
              <a:t> </a:t>
            </a:r>
            <a:r>
              <a:rPr lang="ru-RU" sz="2000" dirty="0" err="1"/>
              <a:t>поверхні</a:t>
            </a:r>
            <a:r>
              <a:rPr lang="ru-RU" sz="2000" dirty="0"/>
              <a:t>. Без парникового </a:t>
            </a:r>
            <a:r>
              <a:rPr lang="ru-RU" sz="2000" dirty="0" err="1"/>
              <a:t>ефекту</a:t>
            </a:r>
            <a:r>
              <a:rPr lang="ru-RU" sz="2000" dirty="0"/>
              <a:t> температура </a:t>
            </a:r>
            <a:r>
              <a:rPr lang="ru-RU" sz="2000" dirty="0" err="1"/>
              <a:t>поверхні</a:t>
            </a:r>
            <a:r>
              <a:rPr lang="ru-RU" sz="2000" dirty="0"/>
              <a:t> </a:t>
            </a:r>
            <a:r>
              <a:rPr lang="ru-RU" sz="2000" dirty="0" err="1"/>
              <a:t>Землі</a:t>
            </a:r>
            <a:r>
              <a:rPr lang="ru-RU" sz="2000" dirty="0"/>
              <a:t> за </a:t>
            </a:r>
            <a:r>
              <a:rPr lang="ru-RU" sz="2000" dirty="0" err="1"/>
              <a:t>оцінками</a:t>
            </a:r>
            <a:r>
              <a:rPr lang="ru-RU" sz="2000" dirty="0"/>
              <a:t> </a:t>
            </a:r>
            <a:r>
              <a:rPr lang="ru-RU" sz="2000" dirty="0" err="1"/>
              <a:t>була</a:t>
            </a:r>
            <a:r>
              <a:rPr lang="ru-RU" sz="2000" dirty="0"/>
              <a:t> б </a:t>
            </a:r>
            <a:r>
              <a:rPr lang="ru-RU" sz="2000" dirty="0" err="1"/>
              <a:t>приблизно</a:t>
            </a:r>
            <a:r>
              <a:rPr lang="ru-RU" sz="2000" dirty="0"/>
              <a:t> на 33° </a:t>
            </a:r>
            <a:r>
              <a:rPr lang="ru-RU" sz="2000" dirty="0" err="1"/>
              <a:t>нижчою</a:t>
            </a:r>
            <a:r>
              <a:rPr lang="ru-RU" sz="2000" dirty="0"/>
              <a:t>, </a:t>
            </a:r>
            <a:r>
              <a:rPr lang="ru-RU" sz="2000" dirty="0" err="1"/>
              <a:t>ніж</a:t>
            </a:r>
            <a:r>
              <a:rPr lang="ru-RU" sz="2000" dirty="0"/>
              <a:t> є </a:t>
            </a:r>
            <a:r>
              <a:rPr lang="ru-RU" sz="2000" dirty="0" err="1"/>
              <a:t>насправді</a:t>
            </a:r>
            <a:r>
              <a:rPr lang="ru-RU" sz="2000" dirty="0"/>
              <a:t>, і становила б -18 °</a:t>
            </a:r>
            <a:r>
              <a:rPr lang="ru-RU" sz="2000" dirty="0" smtClean="0"/>
              <a:t>C. </a:t>
            </a:r>
            <a:r>
              <a:rPr lang="ru-RU" sz="2000" dirty="0" err="1"/>
              <a:t>Парниковий</a:t>
            </a:r>
            <a:r>
              <a:rPr lang="ru-RU" sz="2000" dirty="0"/>
              <a:t> </a:t>
            </a:r>
            <a:r>
              <a:rPr lang="ru-RU" sz="2000" dirty="0" err="1"/>
              <a:t>ефект</a:t>
            </a:r>
            <a:r>
              <a:rPr lang="ru-RU" sz="2000" dirty="0"/>
              <a:t> </a:t>
            </a:r>
            <a:r>
              <a:rPr lang="ru-RU" sz="2000" dirty="0" err="1"/>
              <a:t>суттєвий</a:t>
            </a:r>
            <a:r>
              <a:rPr lang="ru-RU" sz="2000" dirty="0"/>
              <a:t> </a:t>
            </a:r>
            <a:r>
              <a:rPr lang="ru-RU" sz="2000" dirty="0" err="1"/>
              <a:t>також</a:t>
            </a:r>
            <a:r>
              <a:rPr lang="ru-RU" sz="2000" dirty="0"/>
              <a:t> на </a:t>
            </a:r>
            <a:r>
              <a:rPr lang="ru-RU" sz="2000" dirty="0" err="1">
                <a:hlinkClick r:id="rId4" tooltip="Марс (планета)"/>
              </a:rPr>
              <a:t>Марсі</a:t>
            </a:r>
            <a:r>
              <a:rPr lang="ru-RU" sz="2000" dirty="0"/>
              <a:t> та, особливо, на </a:t>
            </a:r>
            <a:r>
              <a:rPr lang="ru-RU" sz="2000" dirty="0" err="1">
                <a:hlinkClick r:id="rId5" tooltip="Венера (планета)"/>
              </a:rPr>
              <a:t>Венері</a:t>
            </a:r>
            <a:r>
              <a:rPr lang="ru-RU" sz="2000" dirty="0"/>
              <a:t>.</a:t>
            </a:r>
          </a:p>
          <a:p>
            <a:r>
              <a:rPr lang="ru-RU" sz="2000" dirty="0" err="1"/>
              <a:t>Парниковий</a:t>
            </a:r>
            <a:r>
              <a:rPr lang="ru-RU" sz="2000" dirty="0"/>
              <a:t> </a:t>
            </a:r>
            <a:r>
              <a:rPr lang="ru-RU" sz="2000" dirty="0" err="1"/>
              <a:t>ефект</a:t>
            </a:r>
            <a:r>
              <a:rPr lang="ru-RU" sz="2000" dirty="0"/>
              <a:t> </a:t>
            </a:r>
            <a:r>
              <a:rPr lang="ru-RU" sz="2000" dirty="0" err="1"/>
              <a:t>відкрив</a:t>
            </a:r>
            <a:r>
              <a:rPr lang="ru-RU" sz="2000" dirty="0"/>
              <a:t> у </a:t>
            </a:r>
            <a:r>
              <a:rPr lang="ru-RU" sz="2000" dirty="0">
                <a:hlinkClick r:id="rId6" tooltip="1829"/>
              </a:rPr>
              <a:t>1829</a:t>
            </a:r>
            <a:r>
              <a:rPr lang="ru-RU" sz="2000" dirty="0"/>
              <a:t> </a:t>
            </a:r>
            <a:r>
              <a:rPr lang="ru-RU" sz="2000" dirty="0">
                <a:hlinkClick r:id="rId7" tooltip="Жозеф Фур'є"/>
              </a:rPr>
              <a:t>Жозеф </a:t>
            </a:r>
            <a:r>
              <a:rPr lang="ru-RU" sz="2000" dirty="0" err="1">
                <a:hlinkClick r:id="rId7" tooltip="Жозеф Фур'є"/>
              </a:rPr>
              <a:t>Фур'є</a:t>
            </a:r>
            <a:r>
              <a:rPr lang="ru-RU" sz="2000" dirty="0"/>
              <a:t>.</a:t>
            </a: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935449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Tm="40000">
        <p14:honeycomb/>
      </p:transition>
    </mc:Choice>
    <mc:Fallback>
      <p:transition spd="slow" advTm="4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айл:Greenhouse Effect uk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84" y="-1"/>
            <a:ext cx="9165983" cy="694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3091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0">
        <p14:ripple/>
      </p:transition>
    </mc:Choice>
    <mc:Fallback>
      <p:transition spd="slow" advTm="3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blogs.plos.org/onscienceblogs/files/2013/08/climate-chan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-68134"/>
            <a:ext cx="7920880" cy="69573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8422189"/>
      </p:ext>
    </p:extLst>
  </p:cSld>
  <p:clrMapOvr>
    <a:masterClrMapping/>
  </p:clrMapOvr>
  <p:transition spd="slow" advTm="10000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4" name="Picture 2" descr="http://3.bp.blogspot.com/-C_of-yd8fiw/Ue7WlFnkhrI/AAAAAAAAB8g/uPQGyn96mHU/s1600/Antarktida_t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9" y="404664"/>
            <a:ext cx="9136661" cy="57332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5640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10000">
        <p14:prism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098" name="Picture 2" descr="http://1.bp.blogspot.com/-mtzItQnixyY/UUWicooe-GI/AAAAAAAABrs/gZjLC-paFOc/s1600/sm0450_royalty_free_rf_clipart_illustr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05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0550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29</TotalTime>
  <Words>4</Words>
  <Application>Microsoft Office PowerPoint</Application>
  <PresentationFormat>Экран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Spring</vt:lpstr>
      <vt:lpstr>Парниковий ефект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Парниковий ефект</dc:title>
  <dc:creator>Алексей</dc:creator>
  <cp:lastModifiedBy>Алексей</cp:lastModifiedBy>
  <cp:revision>4</cp:revision>
  <dcterms:created xsi:type="dcterms:W3CDTF">2014-03-31T17:22:50Z</dcterms:created>
  <dcterms:modified xsi:type="dcterms:W3CDTF">2014-03-31T17:52:15Z</dcterms:modified>
</cp:coreProperties>
</file>