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93%D0%BE%D1%81%D0%BF%D0%BE%D0%B4%D0%B0%D1%80" TargetMode="External"/><Relationship Id="rId2" Type="http://schemas.openxmlformats.org/officeDocument/2006/relationships/hyperlink" Target="http://ua-referat.com/%D0%9A%D1%80%D0%B0%D1%97%D0%BD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ua-referat.com/%D0%9A%D0%B8%D1%82%D0%B0%D0%B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a-referat.com/%D0%9A%D0%B8%D1%82%D0%B0%D0%B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645024"/>
            <a:ext cx="6080720" cy="1821378"/>
          </a:xfrm>
        </p:spPr>
        <p:txBody>
          <a:bodyPr>
            <a:normAutofit lnSpcReduction="10000"/>
          </a:bodyPr>
          <a:lstStyle/>
          <a:p>
            <a:r>
              <a:rPr lang="uk-UA" b="1" i="1" dirty="0">
                <a:solidFill>
                  <a:schemeClr val="accent3">
                    <a:lumMod val="50000"/>
                  </a:schemeClr>
                </a:solidFill>
                <a:effectLst/>
              </a:rPr>
              <a:t>Китай за останнє 20-річчя вийшов на провідні позиції майже в усіх галузях економіки та за обсягами ВВП</a:t>
            </a: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.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Чи </a:t>
            </a:r>
            <a:r>
              <a:rPr lang="uk-UA" b="1" i="1" dirty="0">
                <a:solidFill>
                  <a:schemeClr val="accent3">
                    <a:lumMod val="50000"/>
                  </a:schemeClr>
                </a:solidFill>
                <a:effectLst/>
              </a:rPr>
              <a:t>можна країну відносити до розвинутих чи </a:t>
            </a: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високо розвинутих </a:t>
            </a:r>
            <a:r>
              <a:rPr lang="uk-UA" b="1" i="1" dirty="0">
                <a:solidFill>
                  <a:schemeClr val="accent3">
                    <a:lumMod val="50000"/>
                  </a:schemeClr>
                </a:solidFill>
                <a:effectLst/>
              </a:rPr>
              <a:t>країн світу?</a:t>
            </a:r>
          </a:p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87624" y="1556792"/>
            <a:ext cx="6777318" cy="1731982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25400" dist="12700" dir="14220000" rotWithShape="0">
                    <a:schemeClr val="bg1">
                      <a:alpha val="50000"/>
                    </a:schemeClr>
                  </a:outerShdw>
                </a:effectLst>
              </a:rPr>
              <a:t>Китай</a:t>
            </a:r>
            <a:endParaRPr lang="uk-UA" b="1" dirty="0">
              <a:solidFill>
                <a:schemeClr val="accent3">
                  <a:lumMod val="75000"/>
                </a:schemeClr>
              </a:solidFill>
              <a:effectLst>
                <a:outerShdw blurRad="25400" dist="12700" dir="14220000" rotWithShape="0">
                  <a:schemeClr val="bg1">
                    <a:alpha val="50000"/>
                  </a:schemeClr>
                </a:outerShdw>
              </a:effectLst>
            </a:endParaRPr>
          </a:p>
        </p:txBody>
      </p:sp>
      <p:pic>
        <p:nvPicPr>
          <p:cNvPr id="1026" name="Picture 2" descr="http://mandarin-tours.com.ua/sites/default/files/galery/2011/10/k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440"/>
            <a:ext cx="3096344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tau.com.ua/storage/gallery/images/countries/371/3715eaaf79d88a254e95a4b68c68a9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995" y="263440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vit.my-vision.info/site_foto/velikaya-kitayskaya-stena-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72" y="204886"/>
            <a:ext cx="2738300" cy="20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92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34652"/>
            <a:ext cx="7128792" cy="397031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chemeClr val="bg1"/>
                </a:solidFill>
              </a:rPr>
              <a:t>Особливості сучасного світового розвитку пов'язані з процесами, що відбуваються в </a:t>
            </a:r>
            <a:r>
              <a:rPr lang="uk-UA" sz="2800" b="1" i="1" u="sng" dirty="0">
                <a:solidFill>
                  <a:schemeClr val="bg1"/>
                </a:solidFill>
                <a:hlinkClick r:id="rId2" tooltip="Країна"/>
              </a:rPr>
              <a:t>країнах</a:t>
            </a:r>
            <a:r>
              <a:rPr lang="uk-UA" sz="2800" b="1" i="1" dirty="0">
                <a:solidFill>
                  <a:schemeClr val="bg1"/>
                </a:solidFill>
              </a:rPr>
              <a:t>, що розвиваються, які становлять більшість держав світу. Центром економічного зростання в світовому </a:t>
            </a:r>
            <a:r>
              <a:rPr lang="uk-UA" sz="2800" b="1" i="1" u="sng" dirty="0">
                <a:solidFill>
                  <a:schemeClr val="bg1"/>
                </a:solidFill>
                <a:hlinkClick r:id="rId3" tooltip="Господар"/>
              </a:rPr>
              <a:t>господарстві</a:t>
            </a:r>
            <a:r>
              <a:rPr lang="uk-UA" sz="2800" b="1" i="1" dirty="0">
                <a:solidFill>
                  <a:schemeClr val="bg1"/>
                </a:solidFill>
              </a:rPr>
              <a:t> стала Східна Азія. У число найбільших економічних держав світу входить </a:t>
            </a:r>
            <a:r>
              <a:rPr lang="uk-UA" sz="2800" b="1" i="1" u="sng" dirty="0" smtClean="0">
                <a:solidFill>
                  <a:schemeClr val="bg1"/>
                </a:solidFill>
                <a:hlinkClick r:id="rId4" tooltip="Китай"/>
              </a:rPr>
              <a:t>Китай</a:t>
            </a:r>
            <a:r>
              <a:rPr lang="en-US" sz="2800" b="1" i="1" u="sng" dirty="0">
                <a:solidFill>
                  <a:schemeClr val="bg1"/>
                </a:solidFill>
              </a:rPr>
              <a:t> </a:t>
            </a:r>
            <a:r>
              <a:rPr lang="ru-RU" sz="2800" b="1" i="1" u="sng" dirty="0" smtClean="0">
                <a:solidFill>
                  <a:schemeClr val="bg1"/>
                </a:solidFill>
              </a:rPr>
              <a:t>.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jettravel.ru/upload/iblock/f22/59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4970"/>
            <a:ext cx="2940460" cy="22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webpark.ru/uploads53/090810/China_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18" y="4504970"/>
            <a:ext cx="4185066" cy="220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67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4572000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uk-UA" sz="2000" b="1" i="1" dirty="0" smtClean="0"/>
              <a:t>Китай-</a:t>
            </a:r>
            <a:r>
              <a:rPr lang="uk-UA" sz="2000" b="1" i="1" dirty="0" smtClean="0"/>
              <a:t> </a:t>
            </a:r>
            <a:r>
              <a:rPr lang="uk-UA" sz="2000" b="1" i="1" dirty="0"/>
              <a:t>одна з найбільших держав світу. На його території проживає понад 21% населення всього світу.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44670" y="1628800"/>
            <a:ext cx="45720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uk-UA" sz="2000" b="1" i="1" dirty="0" smtClean="0"/>
              <a:t>Китай, </a:t>
            </a:r>
            <a:r>
              <a:rPr lang="uk-UA" sz="2000" b="1" i="1" dirty="0"/>
              <a:t>ВВП якого в 80-90-ті роки збільшувався щорічно на 10%.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483895"/>
            <a:ext cx="4572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uk-UA" sz="2000" b="1" i="1" dirty="0"/>
              <a:t>На </a:t>
            </a:r>
            <a:r>
              <a:rPr lang="uk-UA" sz="2000" b="1" i="1" dirty="0" smtClean="0"/>
              <a:t>території </a:t>
            </a:r>
            <a:r>
              <a:rPr lang="uk-UA" sz="2000" b="1" i="1" dirty="0"/>
              <a:t>проживає понад 21% населення всього світу.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10000" y="3573016"/>
            <a:ext cx="4572000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uk-UA" b="1" i="1" dirty="0"/>
              <a:t>Усередині валовий продукт Китаю в 90-х роках цією досяг американського рівня і за підрахунками Світового банку в 201</a:t>
            </a:r>
            <a:r>
              <a:rPr lang="ru-RU" b="1" i="1" dirty="0"/>
              <a:t>5</a:t>
            </a:r>
            <a:r>
              <a:rPr lang="uk-UA" b="1" i="1" dirty="0"/>
              <a:t> р . вийде на перше місце в світі.</a:t>
            </a:r>
            <a:r>
              <a:rPr lang="uk-UA" b="1" i="1" u="sng" dirty="0">
                <a:hlinkClick r:id="rId2" tooltip="Китай"/>
              </a:rPr>
              <a:t> </a:t>
            </a:r>
            <a:endParaRPr lang="uk-UA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085184"/>
            <a:ext cx="4572000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uk-UA" sz="2000" b="1" i="1" dirty="0"/>
              <a:t>Займає одне з провідних місць у світовій торгівлі. </a:t>
            </a:r>
          </a:p>
        </p:txBody>
      </p:sp>
      <p:pic>
        <p:nvPicPr>
          <p:cNvPr id="2050" name="Picture 2" descr="http://static.euronews.com/images_news/img_pod_chinese-new-year-shangai-celebrations-pod-23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906" y="4773345"/>
            <a:ext cx="281940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ile.mobilmusic.ru/71/fe/23/7723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05954"/>
            <a:ext cx="3270448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43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6286" y="530384"/>
            <a:ext cx="5423866" cy="452431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uk-UA" sz="3200" b="1" i="1" dirty="0"/>
              <a:t>Середньорічний темп приросту перевищував 9%, що було вище показників попередніх трьох десятиліть . За темпами економічного зростання перевершувала всі країни, що розвиваються в два-три рази.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4869160"/>
            <a:ext cx="396044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i="1" dirty="0" smtClean="0"/>
              <a:t>Китай-потужна</a:t>
            </a:r>
            <a:r>
              <a:rPr lang="uk-UA" sz="2400" b="1" i="1" dirty="0" smtClean="0"/>
              <a:t> </a:t>
            </a:r>
            <a:r>
              <a:rPr lang="uk-UA" sz="2400" b="1" i="1" dirty="0"/>
              <a:t>аграрно-індустріальна країна. </a:t>
            </a:r>
          </a:p>
        </p:txBody>
      </p:sp>
    </p:spTree>
    <p:extLst>
      <p:ext uri="{BB962C8B-B14F-4D97-AF65-F5344CB8AC3E}">
        <p14:creationId xmlns:p14="http://schemas.microsoft.com/office/powerpoint/2010/main" val="279350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1048" y="1066233"/>
            <a:ext cx="5415002" cy="34163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i="1" dirty="0"/>
              <a:t>Розвиваються традиційні галузі промисловості — текстильна, вугільна, чорна металургія, фосфорно-фаянсове виробництво, також створені нові галузі — нафтопереробна, газова, хімічна, авіаційна, космічна, електронна, машинобудування, приладобудування</a:t>
            </a:r>
            <a:r>
              <a:rPr lang="uk-UA" dirty="0"/>
              <a:t>.</a:t>
            </a:r>
          </a:p>
        </p:txBody>
      </p:sp>
      <p:pic>
        <p:nvPicPr>
          <p:cNvPr id="3074" name="Picture 2" descr="http://odensa-sama.ru/wp-content/uploads/2010/12/domashniy_TEXT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97823"/>
            <a:ext cx="306350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.galya.ru/galya.ru/Pictures3/catalog_diary/2010/10/22/t4_2170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56869"/>
            <a:ext cx="3081942" cy="144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vkurse.ua/i/2012-09/budet-postavlyat-ugol-v-efiopiy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82553"/>
            <a:ext cx="2592288" cy="202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vkurse.ua/i/2009-05/v-zone-turbulentnost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7542"/>
            <a:ext cx="3081942" cy="175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bm.img.com.ua/berlin/storage/600x500/6/61/ba6207bd57aff986bf30716f00c8b6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048" y="4482553"/>
            <a:ext cx="3280265" cy="227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9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5"/>
            <a:ext cx="4392488" cy="563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i="1" dirty="0"/>
              <a:t>Китай займає провідні позиції у світі з видобутку вугілля, цементу, виробництва мінеральних добрив, сталі, електроенергії. Розвинені сучасні види транспорту. Розвинуті морські порти: Шанхай, Тяньцзінь з </a:t>
            </a:r>
            <a:r>
              <a:rPr lang="uk-UA" sz="2400" b="1" i="1" dirty="0"/>
              <a:t>Сіньганом</a:t>
            </a:r>
            <a:r>
              <a:rPr lang="uk-UA" sz="2400" b="1" i="1" dirty="0"/>
              <a:t>, Далянь, Гуанчжоу з </a:t>
            </a:r>
            <a:r>
              <a:rPr lang="uk-UA" sz="2400" b="1" i="1" dirty="0"/>
              <a:t>Хуанпу</a:t>
            </a:r>
            <a:r>
              <a:rPr lang="uk-UA" sz="2400" b="1" i="1" dirty="0"/>
              <a:t>, </a:t>
            </a:r>
            <a:r>
              <a:rPr lang="uk-UA" sz="2400" b="1" i="1" dirty="0"/>
              <a:t>Чжаньцзян</a:t>
            </a:r>
            <a:r>
              <a:rPr lang="uk-UA" sz="2400" b="1" i="1" dirty="0"/>
              <a:t>, </a:t>
            </a:r>
            <a:r>
              <a:rPr lang="uk-UA" sz="2400" b="1" i="1" dirty="0"/>
              <a:t>Ціньхуандао</a:t>
            </a:r>
            <a:r>
              <a:rPr lang="uk-UA" sz="2400" b="1" i="1" dirty="0"/>
              <a:t>, </a:t>
            </a:r>
            <a:r>
              <a:rPr lang="uk-UA" sz="2400" b="1" i="1" dirty="0"/>
              <a:t>Ціндао</a:t>
            </a:r>
            <a:r>
              <a:rPr lang="uk-UA" sz="2400" b="1" i="1" dirty="0"/>
              <a:t>. В країні діють </a:t>
            </a:r>
            <a:r>
              <a:rPr lang="uk-UA" sz="2400" b="1" i="1" dirty="0"/>
              <a:t>бл</a:t>
            </a:r>
            <a:r>
              <a:rPr lang="uk-UA" sz="2400" b="1" i="1" dirty="0"/>
              <a:t>. 500 внутрішніх і 60 міжнародних авіаліній.</a:t>
            </a:r>
          </a:p>
        </p:txBody>
      </p:sp>
      <p:pic>
        <p:nvPicPr>
          <p:cNvPr id="4098" name="Picture 2" descr="http://topwar.ru/uploads/posts/2012-03/1330662219_chin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85293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3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4572000" cy="3416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uk-UA" sz="2400" b="1" i="1" dirty="0" smtClean="0"/>
              <a:t>Займає </a:t>
            </a:r>
            <a:r>
              <a:rPr lang="uk-UA" sz="2400" b="1" i="1" dirty="0"/>
              <a:t>третє місце в світі за територією, поступаючись Росії та Канаді. На 2010 рік економіка КНР займає 2 місце у світі за величиною номінального ВВП, обігнавши Японію, і 2 місце по ВВП, розрахованим за паритетом купівельної спроможності.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3717032"/>
            <a:ext cx="457200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uk-UA" sz="2400" b="1" i="1" dirty="0" smtClean="0"/>
              <a:t>За </a:t>
            </a:r>
            <a:r>
              <a:rPr lang="uk-UA" sz="2400" b="1" i="1" dirty="0"/>
              <a:t>абсолютними розмірами 26 видів продукції, в основному низької і середньої технології, </a:t>
            </a:r>
            <a:r>
              <a:rPr lang="uk-UA" sz="2400" b="1" i="1" dirty="0" smtClean="0"/>
              <a:t>країна входить </a:t>
            </a:r>
            <a:r>
              <a:rPr lang="uk-UA" sz="2400" b="1" i="1" dirty="0"/>
              <a:t>в число 10 найбільших виробників світу</a:t>
            </a:r>
            <a:r>
              <a:rPr lang="uk-UA" dirty="0"/>
              <a:t>.</a:t>
            </a:r>
          </a:p>
        </p:txBody>
      </p:sp>
      <p:pic>
        <p:nvPicPr>
          <p:cNvPr id="5122" name="Picture 2" descr="http://www.china-visa.ru/img/footer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53723"/>
            <a:ext cx="3838972" cy="287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lingua-source.com/wp-content/uploads/2011/05/137-pagoda-suzhou-garden-china-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59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4968552" cy="4154984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ru-RU" sz="2400" b="1" i="1" dirty="0"/>
              <a:t>П</a:t>
            </a:r>
            <a:r>
              <a:rPr lang="uk-UA" sz="2400" b="1" i="1" dirty="0"/>
              <a:t>осідає перше місце у світі з виробництва продовольства, бавовни, вугілля, сталі, цементу, скла, бавовняних тканин, порцеляни, фаянсу. Отримали розвиток, верстатобудування, суднобудування, виробництво конторського обладнання, атомна і аерокосмічна промисловість.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4076675"/>
            <a:ext cx="5298341" cy="26776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i="1" dirty="0"/>
              <a:t>Головна галузь сільського господарства - рослинництво. Китай займає 1-е місце в світі за різноманітністю вирощуваних культур: понад 50 видів польових, близько 80 видів городніх і 60 видів садових культур.</a:t>
            </a:r>
          </a:p>
        </p:txBody>
      </p:sp>
      <p:pic>
        <p:nvPicPr>
          <p:cNvPr id="6146" name="Picture 2" descr="http://ukrmap.su/program2009/g10/r_4/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1572647"/>
            <a:ext cx="3323855" cy="221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ccagr.com/images/stories/ccagr/china%20agricul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8" y="4415632"/>
            <a:ext cx="3240360" cy="231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07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5688632" cy="353943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uk-UA" sz="3200" b="1" i="1" dirty="0"/>
              <a:t>Тому можу зробити такі </a:t>
            </a:r>
            <a:r>
              <a:rPr lang="uk-UA" sz="3200" b="1" i="1" dirty="0"/>
              <a:t>висновкі</a:t>
            </a:r>
            <a:r>
              <a:rPr lang="uk-UA" sz="3200" b="1" i="1" dirty="0"/>
              <a:t> :Китай на сьогоднішній день далеко не остання країна в світі,яка розвивається,і в деяк</a:t>
            </a:r>
            <a:r>
              <a:rPr lang="ru-RU" sz="3200" b="1" i="1" dirty="0"/>
              <a:t>и</a:t>
            </a:r>
            <a:r>
              <a:rPr lang="uk-UA" sz="3200" b="1" i="1" dirty="0"/>
              <a:t>х галузях-займає провідні місця</a:t>
            </a:r>
            <a:r>
              <a:rPr lang="uk-UA" sz="2000" dirty="0"/>
              <a:t>.</a:t>
            </a:r>
          </a:p>
        </p:txBody>
      </p:sp>
      <p:pic>
        <p:nvPicPr>
          <p:cNvPr id="7172" name="Picture 4" descr="http://100dorog.ru/upload/contents/434/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36" y="3573016"/>
            <a:ext cx="3872086" cy="273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i.obozrevatel.com/8/1194436/4032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3546684" cy="23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t1.gstatic.com/images?q=tbn:ANd9GcT0bZkdjsH-m6HQzDrUPoENu92d23DgQ3LlSsvweN4-9u39ehgdT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2656"/>
            <a:ext cx="2915816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02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147</TotalTime>
  <Words>411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Твердый переплет</vt:lpstr>
      <vt:lpstr>Китай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Китай</dc:title>
  <dc:creator>Марійка</dc:creator>
  <cp:lastModifiedBy>Марійка</cp:lastModifiedBy>
  <cp:revision>12</cp:revision>
  <dcterms:created xsi:type="dcterms:W3CDTF">2013-05-17T14:15:42Z</dcterms:created>
  <dcterms:modified xsi:type="dcterms:W3CDTF">2013-05-17T19:59:40Z</dcterms:modified>
</cp:coreProperties>
</file>