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79" r:id="rId27"/>
    <p:sldId id="283" r:id="rId28"/>
    <p:sldId id="284" r:id="rId29"/>
    <p:sldId id="286" r:id="rId30"/>
    <p:sldId id="287" r:id="rId31"/>
    <p:sldId id="285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424D-9FD2-404A-B192-0783FA3E98C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A62B-B3EC-4FF6-BC72-816793979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5A62B-B3EC-4FF6-BC72-816793979C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39B495-2631-4480-A9D1-A33750751A55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F7DE10-DB09-4A03-B7E8-43199EBCF6A5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mtClean="0"/>
              <a:t>Анімація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B64CBB-8378-466F-AEDC-793941A1122E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mtClean="0"/>
              <a:t>Бонсай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0779B1-A5EE-4E6B-9DDB-FB0520A14FC2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mtClean="0"/>
              <a:t>Анімація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C03670-DD75-4E18-98EB-2DA485D5AE63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297F7F-6DFC-4269-A4CA-DD717119D8AC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43203E-F4E8-4D9D-A525-8E59E832CF62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2493-FCFB-4DEA-80D1-BB59A2343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5EF4-E696-4DFC-922B-9BD395E815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chool.xvatit.com/index.php?title=%D0%A4%D0%B0%D0%B9%D0%BB:Pict12.12-0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.xvatit.com/index.php?title=%D0%A4%D0%B0%D0%B9%D0%BB:Pict12.12-0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chool.xvatit.com/index.php?title=%D0%A4%D0%B0%D0%B9%D0%BB:Pict12.12-0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.xvatit.com/index.php?title=%D0%A4%D0%B0%D0%B9%D0%BB:Pict12.12-0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chool.xvatit.com/index.php?title=%D0%A4%D0%B0%D0%B9%D0%BB:Pict12.12-0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hool.xvatit.com/index.php?title=%D0%A4%D0%B0%D0%B9%D0%BB:Pict12.12-06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.xvatit.com/index.php?title=%D0%A4%D0%B0%D0%B9%D0%BB:Pict12.12-0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hool.xvatit.com/index.php?title=%D0%A4%D0%B0%D0%B9%D0%BB:Pict12.12-0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3"/>
            <a:ext cx="9144000" cy="68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FreesiaUPC" pitchFamily="34" charset="-34"/>
              </a:rPr>
              <a:t>Японія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FreesiaUPC" pitchFamily="34" charset="-3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00164" y="4857760"/>
            <a:ext cx="7715304" cy="1898653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О, країно! Далека й така таємнича,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Де сонце щодня виринає з пітьми,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           Де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сакура</a:t>
            </a:r>
            <a:r>
              <a:rPr lang="uk-UA" sz="2400" b="1" i="1" dirty="0" smtClean="0">
                <a:solidFill>
                  <a:schemeClr val="bg1"/>
                </a:solidFill>
              </a:rPr>
              <a:t> квітне поблизу гір мальовничих,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Сьогодні до тебе звертаємось ми…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Мацуо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Басьо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Земельні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В </a:t>
            </a:r>
            <a:r>
              <a:rPr lang="ru-RU" sz="2400" b="1" dirty="0" err="1" smtClean="0"/>
              <a:t>Японії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слабопідзолисті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торфяні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бурі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лісові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грунти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червоноземи</a:t>
            </a:r>
            <a:r>
              <a:rPr lang="ru-RU" sz="2400" b="1" dirty="0" smtClean="0"/>
              <a:t>. </a:t>
            </a:r>
          </a:p>
          <a:p>
            <a:pPr>
              <a:buNone/>
            </a:pPr>
            <a:r>
              <a:rPr lang="uk-UA" sz="2400" b="1" dirty="0" smtClean="0"/>
              <a:t>  </a:t>
            </a:r>
            <a:endParaRPr lang="ru-RU" sz="24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28616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2286016" cy="26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Лісові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Ліси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займають</a:t>
            </a:r>
            <a:r>
              <a:rPr lang="ru-RU" sz="2400" b="1" dirty="0" smtClean="0"/>
              <a:t> 2/3 </a:t>
            </a:r>
            <a:r>
              <a:rPr lang="ru-RU" sz="2400" b="1" dirty="0" err="1" smtClean="0"/>
              <a:t>территорії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задовольняють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1/3 потреб </a:t>
            </a:r>
            <a:r>
              <a:rPr lang="ru-RU" sz="2400" b="1" dirty="0" err="1" smtClean="0"/>
              <a:t>країни</a:t>
            </a:r>
            <a:r>
              <a:rPr lang="ru-RU" sz="2400" b="1" dirty="0" smtClean="0"/>
              <a:t>. </a:t>
            </a:r>
          </a:p>
          <a:p>
            <a:pPr>
              <a:buNone/>
            </a:pPr>
            <a:r>
              <a:rPr lang="uk-UA" sz="2400" b="1" dirty="0" smtClean="0"/>
              <a:t>  </a:t>
            </a:r>
          </a:p>
          <a:p>
            <a:pPr>
              <a:buNone/>
            </a:pPr>
            <a:endParaRPr lang="ru-RU" sz="24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0"/>
            <a:ext cx="56051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Природні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 </a:t>
            </a:r>
            <a:r>
              <a:rPr lang="ru-RU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умови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: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</a:br>
            <a:r>
              <a:rPr lang="ru-RU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Рельєф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>
                <a:latin typeface="Comic Sans MS" pitchFamily="66" charset="0"/>
              </a:rPr>
              <a:t>Японія</a:t>
            </a:r>
            <a:r>
              <a:rPr lang="uk-UA" altLang="ru-RU" dirty="0" smtClean="0">
                <a:latin typeface="Comic Sans MS" pitchFamily="66" charset="0"/>
              </a:rPr>
              <a:t> – гірська країна, розташована у </a:t>
            </a:r>
            <a:r>
              <a:rPr lang="ru-RU" altLang="ru-RU" dirty="0" err="1" smtClean="0">
                <a:latin typeface="Comic Sans MS" pitchFamily="66" charset="0"/>
              </a:rPr>
              <a:t>сейсмiчному</a:t>
            </a:r>
            <a:r>
              <a:rPr lang="ru-RU" altLang="ru-RU" dirty="0" smtClean="0">
                <a:latin typeface="Comic Sans MS" pitchFamily="66" charset="0"/>
              </a:rPr>
              <a:t> </a:t>
            </a:r>
            <a:r>
              <a:rPr lang="ru-RU" altLang="ru-RU" dirty="0" err="1" smtClean="0">
                <a:latin typeface="Comic Sans MS" pitchFamily="66" charset="0"/>
              </a:rPr>
              <a:t>районi</a:t>
            </a:r>
            <a:r>
              <a:rPr lang="ru-RU" altLang="ru-RU" dirty="0" smtClean="0">
                <a:latin typeface="Comic Sans MS" pitchFamily="66" charset="0"/>
              </a:rPr>
              <a:t>, де </a:t>
            </a:r>
            <a:r>
              <a:rPr lang="ru-RU" altLang="ru-RU" dirty="0" err="1" smtClean="0">
                <a:latin typeface="Comic Sans MS" pitchFamily="66" charset="0"/>
              </a:rPr>
              <a:t>частi</a:t>
            </a:r>
            <a:r>
              <a:rPr lang="ru-RU" altLang="ru-RU" dirty="0" smtClean="0">
                <a:latin typeface="Comic Sans MS" pitchFamily="66" charset="0"/>
              </a:rPr>
              <a:t> </a:t>
            </a:r>
            <a:r>
              <a:rPr lang="ru-RU" altLang="ru-RU" dirty="0" err="1" smtClean="0">
                <a:latin typeface="Comic Sans MS" pitchFamily="66" charset="0"/>
              </a:rPr>
              <a:t>землетруси</a:t>
            </a:r>
            <a:r>
              <a:rPr lang="ru-RU" altLang="ru-RU" dirty="0" smtClean="0">
                <a:latin typeface="Comic Sans MS" pitchFamily="66" charset="0"/>
              </a:rPr>
              <a:t>.</a:t>
            </a:r>
            <a:r>
              <a:rPr lang="uk-UA" altLang="ru-RU" dirty="0" smtClean="0">
                <a:latin typeface="Comic Sans MS" pitchFamily="66" charset="0"/>
              </a:rPr>
              <a:t> </a:t>
            </a:r>
            <a:r>
              <a:rPr lang="ru-RU" altLang="ru-RU" dirty="0" smtClean="0">
                <a:latin typeface="Comic Sans MS" pitchFamily="66" charset="0"/>
              </a:rPr>
              <a:t>75% </a:t>
            </a:r>
            <a:r>
              <a:rPr lang="ru-RU" altLang="ru-RU" dirty="0" err="1" smtClean="0">
                <a:latin typeface="Comic Sans MS" pitchFamily="66" charset="0"/>
              </a:rPr>
              <a:t>площі</a:t>
            </a:r>
            <a:r>
              <a:rPr lang="ru-RU" altLang="ru-RU" dirty="0" smtClean="0">
                <a:latin typeface="Comic Sans MS" pitchFamily="66" charset="0"/>
              </a:rPr>
              <a:t> – </a:t>
            </a:r>
            <a:r>
              <a:rPr lang="ru-RU" altLang="ru-RU" dirty="0" err="1" smtClean="0">
                <a:latin typeface="Comic Sans MS" pitchFamily="66" charset="0"/>
              </a:rPr>
              <a:t>займають</a:t>
            </a:r>
            <a:r>
              <a:rPr lang="ru-RU" altLang="ru-RU" dirty="0" smtClean="0">
                <a:latin typeface="Comic Sans MS" pitchFamily="66" charset="0"/>
              </a:rPr>
              <a:t> гори. </a:t>
            </a:r>
            <a:r>
              <a:rPr lang="ru-RU" altLang="ru-RU" dirty="0" err="1" smtClean="0">
                <a:latin typeface="Comic Sans MS" pitchFamily="66" charset="0"/>
              </a:rPr>
              <a:t>Найвища</a:t>
            </a:r>
            <a:r>
              <a:rPr lang="ru-RU" altLang="ru-RU" dirty="0" smtClean="0">
                <a:latin typeface="Comic Sans MS" pitchFamily="66" charset="0"/>
              </a:rPr>
              <a:t> вершина – </a:t>
            </a:r>
            <a:r>
              <a:rPr lang="ru-RU" altLang="ru-RU" dirty="0" err="1" smtClean="0">
                <a:latin typeface="Comic Sans MS" pitchFamily="66" charset="0"/>
              </a:rPr>
              <a:t>Фудзіяма</a:t>
            </a:r>
            <a:r>
              <a:rPr lang="ru-RU" altLang="ru-RU" dirty="0" smtClean="0">
                <a:latin typeface="Comic Sans MS" pitchFamily="66" charset="0"/>
              </a:rPr>
              <a:t>  (3776м). </a:t>
            </a:r>
            <a:r>
              <a:rPr lang="uk-UA" altLang="ru-RU" dirty="0" smtClean="0">
                <a:latin typeface="Comic Sans MS" pitchFamily="66" charset="0"/>
              </a:rPr>
              <a:t>На</a:t>
            </a:r>
            <a:r>
              <a:rPr lang="ru-RU" altLang="ru-RU" dirty="0" smtClean="0">
                <a:latin typeface="Comic Sans MS" pitchFamily="66" charset="0"/>
              </a:rPr>
              <a:t> островах</a:t>
            </a:r>
            <a:r>
              <a:rPr lang="uk-UA" altLang="ru-RU" dirty="0" smtClean="0">
                <a:latin typeface="Comic Sans MS" pitchFamily="66" charset="0"/>
              </a:rPr>
              <a:t> понад</a:t>
            </a:r>
            <a:r>
              <a:rPr lang="ru-RU" altLang="ru-RU" dirty="0" smtClean="0">
                <a:latin typeface="Comic Sans MS" pitchFamily="66" charset="0"/>
              </a:rPr>
              <a:t> 200</a:t>
            </a:r>
            <a:r>
              <a:rPr lang="uk-UA" altLang="ru-RU" dirty="0" smtClean="0">
                <a:latin typeface="Comic Sans MS" pitchFamily="66" charset="0"/>
              </a:rPr>
              <a:t> вулканів</a:t>
            </a:r>
            <a:r>
              <a:rPr lang="ru-RU" altLang="ru-RU" dirty="0" smtClean="0">
                <a:latin typeface="Comic Sans MS" pitchFamily="66" charset="0"/>
              </a:rPr>
              <a:t>,</a:t>
            </a:r>
            <a:r>
              <a:rPr lang="uk-UA" altLang="ru-RU" dirty="0" smtClean="0">
                <a:latin typeface="Comic Sans MS" pitchFamily="66" charset="0"/>
              </a:rPr>
              <a:t> серед</a:t>
            </a:r>
            <a:r>
              <a:rPr lang="ru-RU" altLang="ru-RU" dirty="0" smtClean="0">
                <a:latin typeface="Comic Sans MS" pitchFamily="66" charset="0"/>
              </a:rPr>
              <a:t> них — 40</a:t>
            </a:r>
            <a:r>
              <a:rPr lang="uk-UA" altLang="ru-RU" dirty="0" smtClean="0">
                <a:latin typeface="Comic Sans MS" pitchFamily="66" charset="0"/>
              </a:rPr>
              <a:t> діючих. </a:t>
            </a:r>
            <a:r>
              <a:rPr lang="ru-RU" altLang="ru-RU" dirty="0" err="1" smtClean="0">
                <a:latin typeface="Comic Sans MS" pitchFamily="66" charset="0"/>
              </a:rPr>
              <a:t>Найбільша</a:t>
            </a:r>
            <a:r>
              <a:rPr lang="ru-RU" altLang="ru-RU" dirty="0" smtClean="0">
                <a:latin typeface="Comic Sans MS" pitchFamily="66" charset="0"/>
              </a:rPr>
              <a:t> </a:t>
            </a:r>
            <a:r>
              <a:rPr lang="ru-RU" altLang="ru-RU" dirty="0" err="1" smtClean="0">
                <a:latin typeface="Comic Sans MS" pitchFamily="66" charset="0"/>
              </a:rPr>
              <a:t>рівнина</a:t>
            </a:r>
            <a:r>
              <a:rPr lang="ru-RU" altLang="ru-RU" dirty="0" smtClean="0">
                <a:latin typeface="Comic Sans MS" pitchFamily="66" charset="0"/>
              </a:rPr>
              <a:t> – </a:t>
            </a:r>
            <a:r>
              <a:rPr lang="ru-RU" altLang="ru-RU" dirty="0" err="1" smtClean="0">
                <a:latin typeface="Comic Sans MS" pitchFamily="66" charset="0"/>
              </a:rPr>
              <a:t>Канто</a:t>
            </a:r>
            <a:r>
              <a:rPr lang="ru-RU" altLang="ru-RU" dirty="0" smtClean="0">
                <a:latin typeface="Comic Sans MS" pitchFamily="66" charset="0"/>
              </a:rPr>
              <a:t>.</a:t>
            </a:r>
            <a:r>
              <a:rPr lang="uk-UA" altLang="ru-RU" sz="1050" dirty="0" smtClean="0">
                <a:latin typeface="Comic Sans MS" pitchFamily="66" charset="0"/>
              </a:rPr>
              <a:t>.</a:t>
            </a:r>
            <a:r>
              <a:rPr lang="uk-UA" altLang="ru-RU" sz="900" dirty="0" smtClean="0">
                <a:latin typeface="Comic Sans MS" pitchFamily="66" charset="0"/>
              </a:rPr>
              <a:t/>
            </a:r>
            <a:br>
              <a:rPr lang="uk-UA" altLang="ru-RU" sz="900" dirty="0" smtClean="0">
                <a:latin typeface="Comic Sans MS" pitchFamily="66" charset="0"/>
              </a:rPr>
            </a:br>
            <a:r>
              <a:rPr lang="uk-UA" altLang="ru-RU" dirty="0" smtClean="0">
                <a:latin typeface="Comic Sans MS" pitchFamily="66" charset="0"/>
              </a:rPr>
              <a:t>	</a:t>
            </a:r>
            <a:r>
              <a:rPr lang="ru-RU" altLang="ru-RU" dirty="0" smtClean="0">
                <a:latin typeface="Comic Sans MS" pitchFamily="66" charset="0"/>
              </a:rPr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Клімат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altLang="ru-RU" dirty="0" smtClean="0">
                <a:latin typeface="Comic Sans MS" pitchFamily="66" charset="0"/>
              </a:rPr>
              <a:t>Клімат морський. На півночі країни </a:t>
            </a:r>
            <a:r>
              <a:rPr lang="uk-UA" altLang="ru-RU" dirty="0" err="1" smtClean="0">
                <a:latin typeface="Comic Sans MS" pitchFamily="66" charset="0"/>
              </a:rPr>
              <a:t>-помірний</a:t>
            </a:r>
            <a:r>
              <a:rPr lang="uk-UA" altLang="ru-RU" dirty="0" smtClean="0">
                <a:latin typeface="Comic Sans MS" pitchFamily="66" charset="0"/>
              </a:rPr>
              <a:t>, а на півдні – субтропічний і тропічний мусонний. Літо достатньо жарке: від +30</a:t>
            </a:r>
            <a:r>
              <a:rPr lang="en-US" altLang="ru-RU" dirty="0" smtClean="0">
                <a:latin typeface="Comic Sans MS" pitchFamily="66" charset="0"/>
              </a:rPr>
              <a:t>°</a:t>
            </a:r>
            <a:r>
              <a:rPr lang="uk-UA" altLang="ru-RU" dirty="0" smtClean="0">
                <a:latin typeface="Comic Sans MS" pitchFamily="66" charset="0"/>
              </a:rPr>
              <a:t>С на півночі до +38</a:t>
            </a:r>
            <a:r>
              <a:rPr lang="en-US" altLang="ru-RU" dirty="0" smtClean="0">
                <a:latin typeface="Comic Sans MS" pitchFamily="66" charset="0"/>
              </a:rPr>
              <a:t>°</a:t>
            </a:r>
            <a:r>
              <a:rPr lang="uk-UA" altLang="ru-RU" dirty="0" smtClean="0">
                <a:latin typeface="Comic Sans MS" pitchFamily="66" charset="0"/>
              </a:rPr>
              <a:t>С на півдні. Влітку випадає максимальна кількість опадів – від 700мм на півночі до 1200мм – на півдні,  часті тайфуни. Середня температура взимку достатньо низька – від -15</a:t>
            </a:r>
            <a:r>
              <a:rPr lang="en-US" altLang="ru-RU" dirty="0" smtClean="0">
                <a:latin typeface="Comic Sans MS" pitchFamily="66" charset="0"/>
              </a:rPr>
              <a:t>°</a:t>
            </a:r>
            <a:r>
              <a:rPr lang="uk-UA" altLang="ru-RU" dirty="0" smtClean="0">
                <a:latin typeface="Comic Sans MS" pitchFamily="66" charset="0"/>
              </a:rPr>
              <a:t>С на о. Хоккайдо, до -5</a:t>
            </a:r>
            <a:r>
              <a:rPr lang="en-US" altLang="ru-RU" dirty="0" smtClean="0">
                <a:latin typeface="Comic Sans MS" pitchFamily="66" charset="0"/>
              </a:rPr>
              <a:t>°</a:t>
            </a:r>
            <a:r>
              <a:rPr lang="uk-UA" altLang="ru-RU" dirty="0" smtClean="0">
                <a:latin typeface="Comic Sans MS" pitchFamily="66" charset="0"/>
              </a:rPr>
              <a:t>С на о. Хонсю і до +16</a:t>
            </a:r>
            <a:r>
              <a:rPr lang="en-US" altLang="ru-RU" dirty="0" smtClean="0">
                <a:latin typeface="Comic Sans MS" pitchFamily="66" charset="0"/>
              </a:rPr>
              <a:t>°</a:t>
            </a:r>
            <a:r>
              <a:rPr lang="uk-UA" altLang="ru-RU" dirty="0" smtClean="0">
                <a:latin typeface="Comic Sans MS" pitchFamily="66" charset="0"/>
              </a:rPr>
              <a:t>С на архіпелазі </a:t>
            </a:r>
            <a:r>
              <a:rPr lang="uk-UA" altLang="ru-RU" dirty="0" err="1" smtClean="0">
                <a:latin typeface="Comic Sans MS" pitchFamily="66" charset="0"/>
              </a:rPr>
              <a:t>Рюкю</a:t>
            </a:r>
            <a:r>
              <a:rPr lang="uk-UA" altLang="ru-RU" dirty="0" smtClean="0">
                <a:latin typeface="Comic Sans MS" pitchFamily="66" charset="0"/>
              </a:rPr>
              <a:t>. При цьому випадає достатньо велика кількість снігу.</a:t>
            </a:r>
            <a:endParaRPr lang="ru-RU" alt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altLang="ru-RU" sz="2400" dirty="0" err="1" smtClean="0">
                <a:latin typeface="Comic Sans MS" pitchFamily="66" charset="0"/>
              </a:rPr>
              <a:t>Дощi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живлять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численнi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рiчки</a:t>
            </a:r>
            <a:r>
              <a:rPr lang="ru-RU" altLang="ru-RU" sz="2400" dirty="0" smtClean="0">
                <a:latin typeface="Comic Sans MS" pitchFamily="66" charset="0"/>
              </a:rPr>
              <a:t>, </a:t>
            </a:r>
            <a:r>
              <a:rPr lang="ru-RU" altLang="ru-RU" sz="2400" dirty="0" err="1" smtClean="0">
                <a:latin typeface="Comic Sans MS" pitchFamily="66" charset="0"/>
              </a:rPr>
              <a:t>що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мають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значний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енергетичний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потенцiал</a:t>
            </a:r>
            <a:r>
              <a:rPr lang="ru-RU" altLang="ru-RU" sz="2400" dirty="0" smtClean="0">
                <a:latin typeface="Comic Sans MS" pitchFamily="66" charset="0"/>
              </a:rPr>
              <a:t>, воду </a:t>
            </a:r>
            <a:r>
              <a:rPr lang="uk-UA" altLang="ru-RU" sz="2400" dirty="0" smtClean="0">
                <a:latin typeface="Comic Sans MS" pitchFamily="66" charset="0"/>
              </a:rPr>
              <a:t>ї</a:t>
            </a:r>
            <a:r>
              <a:rPr lang="ru-RU" altLang="ru-RU" sz="2400" dirty="0" err="1" smtClean="0">
                <a:latin typeface="Comic Sans MS" pitchFamily="66" charset="0"/>
              </a:rPr>
              <a:t>х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використовують</a:t>
            </a:r>
            <a:r>
              <a:rPr lang="ru-RU" altLang="ru-RU" sz="2400" dirty="0" smtClean="0">
                <a:latin typeface="Comic Sans MS" pitchFamily="66" charset="0"/>
              </a:rPr>
              <a:t> для </a:t>
            </a:r>
            <a:r>
              <a:rPr lang="ru-RU" altLang="ru-RU" sz="2400" dirty="0" err="1" smtClean="0">
                <a:latin typeface="Comic Sans MS" pitchFamily="66" charset="0"/>
              </a:rPr>
              <a:t>зро</a:t>
            </a:r>
            <a:r>
              <a:rPr lang="uk-UA" altLang="ru-RU" sz="2400" dirty="0" smtClean="0">
                <a:latin typeface="Comic Sans MS" pitchFamily="66" charset="0"/>
              </a:rPr>
              <a:t>ш</a:t>
            </a:r>
            <a:r>
              <a:rPr lang="ru-RU" altLang="ru-RU" sz="2400" dirty="0" err="1" smtClean="0">
                <a:latin typeface="Comic Sans MS" pitchFamily="66" charset="0"/>
              </a:rPr>
              <a:t>ення</a:t>
            </a:r>
            <a:r>
              <a:rPr lang="uk-UA" altLang="ru-RU" sz="2400" dirty="0" smtClean="0">
                <a:latin typeface="Comic Sans MS" pitchFamily="66" charset="0"/>
              </a:rPr>
              <a:t>.</a:t>
            </a:r>
            <a:r>
              <a:rPr lang="ru-RU" altLang="ru-RU" sz="2400" dirty="0" smtClean="0">
                <a:latin typeface="Comic Sans MS" pitchFamily="66" charset="0"/>
              </a:rPr>
              <a:t/>
            </a:r>
            <a:br>
              <a:rPr lang="ru-RU" altLang="ru-RU" sz="2400" dirty="0" smtClean="0">
                <a:latin typeface="Comic Sans MS" pitchFamily="66" charset="0"/>
              </a:rPr>
            </a:br>
            <a:r>
              <a:rPr lang="ru-RU" altLang="ru-RU" sz="2400" dirty="0" smtClean="0">
                <a:latin typeface="Comic Sans MS" pitchFamily="66" charset="0"/>
              </a:rPr>
              <a:t/>
            </a:r>
            <a:br>
              <a:rPr lang="ru-RU" altLang="ru-RU" sz="2400" dirty="0" smtClean="0">
                <a:latin typeface="Comic Sans MS" pitchFamily="66" charset="0"/>
              </a:rPr>
            </a:br>
            <a:r>
              <a:rPr lang="ru-RU" altLang="ru-RU" sz="2400" dirty="0" smtClean="0">
                <a:latin typeface="Comic Sans MS" pitchFamily="66" charset="0"/>
              </a:rPr>
              <a:t>	</a:t>
            </a:r>
            <a:r>
              <a:rPr lang="ru-RU" altLang="ru-RU" sz="2400" dirty="0" err="1" smtClean="0">
                <a:latin typeface="Comic Sans MS" pitchFamily="66" charset="0"/>
              </a:rPr>
              <a:t>Японiя</a:t>
            </a:r>
            <a:r>
              <a:rPr lang="ru-RU" altLang="ru-RU" sz="2400" dirty="0" smtClean="0">
                <a:latin typeface="Comic Sans MS" pitchFamily="66" charset="0"/>
              </a:rPr>
              <a:t> — зелена </a:t>
            </a:r>
            <a:r>
              <a:rPr lang="ru-RU" altLang="ru-RU" sz="2400" dirty="0" err="1" smtClean="0">
                <a:latin typeface="Comic Sans MS" pitchFamily="66" charset="0"/>
              </a:rPr>
              <a:t>кра</a:t>
            </a:r>
            <a:r>
              <a:rPr lang="uk-UA" altLang="ru-RU" sz="2400" dirty="0" smtClean="0">
                <a:latin typeface="Comic Sans MS" pitchFamily="66" charset="0"/>
              </a:rPr>
              <a:t>ї</a:t>
            </a:r>
            <a:r>
              <a:rPr lang="ru-RU" altLang="ru-RU" sz="2400" dirty="0" smtClean="0">
                <a:latin typeface="Comic Sans MS" pitchFamily="66" charset="0"/>
              </a:rPr>
              <a:t>на. </a:t>
            </a:r>
            <a:r>
              <a:rPr lang="uk-UA" altLang="ru-RU" sz="2400" dirty="0" smtClean="0">
                <a:latin typeface="Comic Sans MS" pitchFamily="66" charset="0"/>
              </a:rPr>
              <a:t>Її</a:t>
            </a:r>
            <a:r>
              <a:rPr lang="ru-RU" altLang="ru-RU" sz="2400" dirty="0" smtClean="0">
                <a:latin typeface="Comic Sans MS" pitchFamily="66" charset="0"/>
              </a:rPr>
              <a:t> гори на </a:t>
            </a:r>
            <a:r>
              <a:rPr lang="ru-RU" altLang="ru-RU" sz="2400" dirty="0" err="1" smtClean="0">
                <a:latin typeface="Comic Sans MS" pitchFamily="66" charset="0"/>
              </a:rPr>
              <a:t>пiвднi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вкритi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субтропiчними</a:t>
            </a:r>
            <a:r>
              <a:rPr lang="uk-UA" altLang="ru-RU" sz="2400" dirty="0" smtClean="0">
                <a:latin typeface="Comic Sans MS" pitchFamily="66" charset="0"/>
              </a:rPr>
              <a:t>, </a:t>
            </a:r>
            <a:r>
              <a:rPr lang="ru-RU" altLang="ru-RU" sz="2400" dirty="0" smtClean="0">
                <a:latin typeface="Comic Sans MS" pitchFamily="66" charset="0"/>
              </a:rPr>
              <a:t>в </a:t>
            </a:r>
            <a:r>
              <a:rPr lang="ru-RU" altLang="ru-RU" sz="2400" dirty="0" err="1" smtClean="0">
                <a:latin typeface="Comic Sans MS" pitchFamily="66" charset="0"/>
              </a:rPr>
              <a:t>центральнiй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частинi</a:t>
            </a:r>
            <a:r>
              <a:rPr lang="ru-RU" altLang="ru-RU" sz="2400" dirty="0" smtClean="0">
                <a:latin typeface="Comic Sans MS" pitchFamily="66" charset="0"/>
              </a:rPr>
              <a:t> - </a:t>
            </a:r>
            <a:r>
              <a:rPr lang="ru-RU" altLang="ru-RU" sz="2400" dirty="0" err="1" smtClean="0">
                <a:latin typeface="Comic Sans MS" pitchFamily="66" charset="0"/>
              </a:rPr>
              <a:t>мiшаними</a:t>
            </a:r>
            <a:r>
              <a:rPr lang="ru-RU" altLang="ru-RU" sz="2400" dirty="0" smtClean="0">
                <a:latin typeface="Comic Sans MS" pitchFamily="66" charset="0"/>
              </a:rPr>
              <a:t>, а на </a:t>
            </a:r>
            <a:r>
              <a:rPr lang="ru-RU" altLang="ru-RU" sz="2400" dirty="0" err="1" smtClean="0">
                <a:latin typeface="Comic Sans MS" pitchFamily="66" charset="0"/>
              </a:rPr>
              <a:t>пiвночi</a:t>
            </a:r>
            <a:r>
              <a:rPr lang="ru-RU" altLang="ru-RU" sz="2400" dirty="0" smtClean="0">
                <a:latin typeface="Comic Sans MS" pitchFamily="66" charset="0"/>
              </a:rPr>
              <a:t> -</a:t>
            </a:r>
            <a:r>
              <a:rPr lang="ru-RU" altLang="ru-RU" sz="2400" dirty="0" err="1" smtClean="0">
                <a:latin typeface="Comic Sans MS" pitchFamily="66" charset="0"/>
              </a:rPr>
              <a:t>хвойними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лiсами</a:t>
            </a:r>
            <a:r>
              <a:rPr lang="ru-RU" altLang="ru-RU" sz="2400" dirty="0" smtClean="0">
                <a:latin typeface="Comic Sans MS" pitchFamily="66" charset="0"/>
              </a:rPr>
              <a:t>. </a:t>
            </a:r>
            <a:r>
              <a:rPr lang="ru-RU" altLang="ru-RU" sz="2400" dirty="0" err="1" smtClean="0">
                <a:latin typeface="Comic Sans MS" pitchFamily="66" charset="0"/>
              </a:rPr>
              <a:t>Проте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бiльшiсть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лiсiв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кра</a:t>
            </a:r>
            <a:r>
              <a:rPr lang="uk-UA" altLang="ru-RU" sz="2400" dirty="0" smtClean="0">
                <a:latin typeface="Comic Sans MS" pitchFamily="66" charset="0"/>
              </a:rPr>
              <a:t>ї</a:t>
            </a:r>
            <a:r>
              <a:rPr lang="ru-RU" altLang="ru-RU" sz="2400" dirty="0" smtClean="0">
                <a:latin typeface="Comic Sans MS" pitchFamily="66" charset="0"/>
              </a:rPr>
              <a:t>ни</a:t>
            </a:r>
            <a:r>
              <a:rPr lang="uk-UA" altLang="ru-RU" sz="2400" dirty="0" smtClean="0">
                <a:latin typeface="Comic Sans MS" pitchFamily="66" charset="0"/>
              </a:rPr>
              <a:t> — </a:t>
            </a:r>
            <a:r>
              <a:rPr lang="ru-RU" altLang="ru-RU" sz="2400" dirty="0" err="1" smtClean="0">
                <a:latin typeface="Comic Sans MS" pitchFamily="66" charset="0"/>
              </a:rPr>
              <a:t>штучнi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насадження</a:t>
            </a:r>
            <a:r>
              <a:rPr lang="ru-RU" altLang="ru-RU" sz="2400" dirty="0" smtClean="0">
                <a:latin typeface="Comic Sans MS" pitchFamily="66" charset="0"/>
              </a:rPr>
              <a:t>, а  </a:t>
            </a:r>
            <a:r>
              <a:rPr lang="ru-RU" altLang="ru-RU" sz="2400" dirty="0" err="1" smtClean="0">
                <a:latin typeface="Comic Sans MS" pitchFamily="66" charset="0"/>
              </a:rPr>
              <a:t>ландшафти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дуже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змінені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діяьністю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людини</a:t>
            </a:r>
            <a:r>
              <a:rPr lang="ru-RU" altLang="ru-RU" sz="2400" dirty="0" smtClean="0">
                <a:latin typeface="Comic Sans MS" pitchFamily="66" charset="0"/>
              </a:rPr>
              <a:t>.</a:t>
            </a:r>
            <a:br>
              <a:rPr lang="ru-RU" altLang="ru-RU" sz="2400" dirty="0" smtClean="0">
                <a:latin typeface="Comic Sans MS" pitchFamily="66" charset="0"/>
              </a:rPr>
            </a:br>
            <a:r>
              <a:rPr lang="ru-RU" altLang="ru-RU" sz="2400" dirty="0" smtClean="0">
                <a:latin typeface="Comic Sans MS" pitchFamily="66" charset="0"/>
              </a:rPr>
              <a:t/>
            </a:r>
            <a:br>
              <a:rPr lang="ru-RU" altLang="ru-RU" sz="2400" dirty="0" smtClean="0">
                <a:latin typeface="Comic Sans MS" pitchFamily="66" charset="0"/>
              </a:rPr>
            </a:br>
            <a:r>
              <a:rPr lang="ru-RU" altLang="ru-RU" sz="2400" dirty="0" smtClean="0">
                <a:latin typeface="Comic Sans MS" pitchFamily="66" charset="0"/>
              </a:rPr>
              <a:t>	</a:t>
            </a:r>
            <a:r>
              <a:rPr lang="ru-RU" altLang="ru-RU" sz="2400" dirty="0" err="1" smtClean="0">
                <a:latin typeface="Comic Sans MS" pitchFamily="66" charset="0"/>
              </a:rPr>
              <a:t>Стихійні</a:t>
            </a:r>
            <a:r>
              <a:rPr lang="ru-RU" altLang="ru-RU" sz="2400" dirty="0" smtClean="0">
                <a:latin typeface="Comic Sans MS" pitchFamily="66" charset="0"/>
              </a:rPr>
              <a:t> лиха – </a:t>
            </a:r>
            <a:r>
              <a:rPr lang="ru-RU" altLang="ru-RU" sz="2400" dirty="0" err="1" smtClean="0">
                <a:latin typeface="Comic Sans MS" pitchFamily="66" charset="0"/>
              </a:rPr>
              <a:t>хвилі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цунамі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від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моретрусів</a:t>
            </a:r>
            <a:r>
              <a:rPr lang="ru-RU" altLang="ru-RU" sz="2400" dirty="0" smtClean="0">
                <a:latin typeface="Comic Sans MS" pitchFamily="66" charset="0"/>
              </a:rPr>
              <a:t>, </a:t>
            </a:r>
            <a:r>
              <a:rPr lang="ru-RU" altLang="ru-RU" sz="2400" dirty="0" err="1" smtClean="0">
                <a:latin typeface="Comic Sans MS" pitchFamily="66" charset="0"/>
              </a:rPr>
              <a:t>тропічні</a:t>
            </a:r>
            <a:r>
              <a:rPr lang="ru-RU" altLang="ru-RU" sz="2400" dirty="0" smtClean="0">
                <a:latin typeface="Comic Sans MS" pitchFamily="66" charset="0"/>
              </a:rPr>
              <a:t> шторми – </a:t>
            </a:r>
            <a:r>
              <a:rPr lang="ru-RU" altLang="ru-RU" sz="2400" dirty="0" err="1" smtClean="0">
                <a:latin typeface="Comic Sans MS" pitchFamily="66" charset="0"/>
              </a:rPr>
              <a:t>тайфуни</a:t>
            </a:r>
            <a:r>
              <a:rPr lang="ru-RU" altLang="ru-RU" sz="2400" dirty="0" smtClean="0">
                <a:latin typeface="Comic Sans MS" pitchFamily="66" charset="0"/>
              </a:rPr>
              <a:t> (</a:t>
            </a:r>
            <a:r>
              <a:rPr lang="ru-RU" altLang="ru-RU" sz="2400" dirty="0" err="1" smtClean="0">
                <a:latin typeface="Comic Sans MS" pitchFamily="66" charset="0"/>
              </a:rPr>
              <a:t>влітку</a:t>
            </a: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400" dirty="0" err="1" smtClean="0">
                <a:latin typeface="Comic Sans MS" pitchFamily="66" charset="0"/>
              </a:rPr>
              <a:t>чи</a:t>
            </a:r>
            <a:r>
              <a:rPr lang="ru-RU" altLang="ru-RU" sz="2400" dirty="0" smtClean="0">
                <a:latin typeface="Comic Sans MS" pitchFamily="66" charset="0"/>
              </a:rPr>
              <a:t> на початку </a:t>
            </a:r>
            <a:r>
              <a:rPr lang="ru-RU" altLang="ru-RU" sz="2400" dirty="0" err="1" smtClean="0">
                <a:latin typeface="Comic Sans MS" pitchFamily="66" charset="0"/>
              </a:rPr>
              <a:t>осені</a:t>
            </a:r>
            <a:r>
              <a:rPr lang="ru-RU" altLang="ru-RU" sz="2400" dirty="0" smtClean="0">
                <a:latin typeface="Comic Sans MS" pitchFamily="66" charset="0"/>
              </a:rPr>
              <a:t>), </a:t>
            </a:r>
            <a:r>
              <a:rPr lang="ru-RU" altLang="ru-RU" sz="2400" dirty="0" err="1" smtClean="0">
                <a:latin typeface="Comic Sans MS" pitchFamily="66" charset="0"/>
              </a:rPr>
              <a:t>зливи</a:t>
            </a:r>
            <a:r>
              <a:rPr lang="ru-RU" altLang="ru-RU" sz="2400" dirty="0" smtClean="0">
                <a:latin typeface="Comic Sans MS" pitchFamily="66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Японії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err="1" smtClean="0"/>
              <a:t>Населеня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127 млн.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 З них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в </a:t>
            </a:r>
            <a:r>
              <a:rPr lang="ru-RU" sz="2400" dirty="0" err="1" smtClean="0"/>
              <a:t>Токіо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мешкає</a:t>
            </a:r>
            <a:r>
              <a:rPr lang="ru-RU" sz="2400" dirty="0" smtClean="0"/>
              <a:t> 14,6 млн.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, а в </a:t>
            </a:r>
            <a:r>
              <a:rPr lang="ru-RU" sz="2400" dirty="0" err="1" smtClean="0"/>
              <a:t>префектурі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Токіо</a:t>
            </a:r>
            <a:r>
              <a:rPr lang="ru-RU" sz="2400" dirty="0" smtClean="0"/>
              <a:t> - 35 млн.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Йокогама - 3,6 млн. </a:t>
            </a:r>
            <a:r>
              <a:rPr lang="ru-RU" sz="2400" i="1" dirty="0" err="1" smtClean="0"/>
              <a:t>жителів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Осака - 2,6 млн. </a:t>
            </a:r>
            <a:r>
              <a:rPr lang="ru-RU" sz="2400" i="1" dirty="0" err="1" smtClean="0"/>
              <a:t>жителів</a:t>
            </a:r>
            <a:r>
              <a:rPr lang="ru-RU" sz="2400" i="1" dirty="0" smtClean="0"/>
              <a:t> </a:t>
            </a:r>
          </a:p>
          <a:p>
            <a:r>
              <a:rPr lang="ru-RU" sz="2400" i="1" dirty="0" err="1" smtClean="0"/>
              <a:t>Нагоя</a:t>
            </a:r>
            <a:r>
              <a:rPr lang="ru-RU" sz="2400" i="1" dirty="0" smtClean="0"/>
              <a:t> - 2,2 млн. </a:t>
            </a:r>
            <a:r>
              <a:rPr lang="ru-RU" sz="2400" i="1" dirty="0" err="1" smtClean="0"/>
              <a:t>жителів</a:t>
            </a:r>
            <a:r>
              <a:rPr lang="ru-RU" sz="2400" i="1" dirty="0" smtClean="0"/>
              <a:t> </a:t>
            </a:r>
          </a:p>
          <a:p>
            <a:r>
              <a:rPr lang="ru-RU" sz="2400" dirty="0" smtClean="0"/>
              <a:t>За </a:t>
            </a:r>
            <a:r>
              <a:rPr lang="ru-RU" sz="2400" dirty="0" err="1" smtClean="0"/>
              <a:t>чисельністю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випереджає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Німеччина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Великобританія</a:t>
            </a:r>
            <a:r>
              <a:rPr lang="ru-RU" sz="2400" dirty="0" smtClean="0"/>
              <a:t>, </a:t>
            </a:r>
            <a:r>
              <a:rPr lang="ru-RU" sz="2400" dirty="0" err="1" smtClean="0"/>
              <a:t>Італія</a:t>
            </a:r>
            <a:r>
              <a:rPr lang="ru-RU" sz="2400" dirty="0" smtClean="0"/>
              <a:t>. Станом на 2010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у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налічувалося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127,5 млн.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7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Китаю,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, США, </a:t>
            </a:r>
            <a:r>
              <a:rPr lang="ru-RU" sz="2400" dirty="0" err="1" smtClean="0"/>
              <a:t>Індонезії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Бразилії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Демографічна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инаміка населення Японії, 1950 - 2100рр.">
            <a:hlinkClick r:id="rId2" tooltip="&quot;Динаміка населення Японії, 1950 - 2100рр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786454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57290" y="6000768"/>
            <a:ext cx="728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Японії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1950 - 2100рр.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ікова структура населення Японії, 1950 - 2050рр.">
            <a:hlinkClick r:id="rId2" tooltip="&quot;Вікова структура населення Японії, 1950 - 2050рр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85794"/>
            <a:ext cx="6119837" cy="343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42976" y="5072074"/>
            <a:ext cx="6887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Вікова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структура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Японії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1950 - 2050рр.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Ще</a:t>
            </a:r>
            <a:r>
              <a:rPr lang="ru-RU" sz="2000" dirty="0" smtClean="0"/>
              <a:t> не так давно </a:t>
            </a:r>
            <a:r>
              <a:rPr lang="ru-RU" sz="2000" dirty="0" err="1" smtClean="0"/>
              <a:t>демографічна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 в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природним</a:t>
            </a:r>
            <a:r>
              <a:rPr lang="ru-RU" sz="2000" dirty="0" smtClean="0"/>
              <a:t> приростом. Але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70-х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демографічної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спрямована</a:t>
            </a:r>
            <a:r>
              <a:rPr lang="ru-RU" sz="2000" dirty="0" smtClean="0"/>
              <a:t> на зниження </a:t>
            </a:r>
            <a:r>
              <a:rPr lang="ru-RU" sz="2000" dirty="0" err="1" smtClean="0"/>
              <a:t>народжуваності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показники</a:t>
            </a:r>
            <a:r>
              <a:rPr lang="ru-RU" sz="2000" dirty="0" smtClean="0"/>
              <a:t> природного приросту </a:t>
            </a:r>
            <a:r>
              <a:rPr lang="ru-RU" sz="2000" dirty="0" err="1" smtClean="0"/>
              <a:t>різко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зменшилися</a:t>
            </a:r>
            <a:r>
              <a:rPr lang="ru-RU" sz="2000" dirty="0" smtClean="0"/>
              <a:t>. </a:t>
            </a:r>
            <a:r>
              <a:rPr lang="ru-RU" sz="2000" dirty="0" err="1" smtClean="0"/>
              <a:t>Знизилися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поліпшення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Японія</a:t>
            </a:r>
            <a:r>
              <a:rPr lang="ru-RU" sz="2000" dirty="0" smtClean="0"/>
              <a:t> - одна </a:t>
            </a:r>
            <a:r>
              <a:rPr lang="ru-RU" sz="2000" dirty="0" err="1" smtClean="0"/>
              <a:t>із</a:t>
            </a:r>
            <a:r>
              <a:rPr lang="ru-RU" sz="2000" dirty="0" smtClean="0"/>
              <a:t> перших держав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перешли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другого (</a:t>
            </a:r>
            <a:r>
              <a:rPr lang="ru-RU" sz="2000" dirty="0" err="1" smtClean="0"/>
              <a:t>розширеного</a:t>
            </a:r>
            <a:r>
              <a:rPr lang="ru-RU" sz="2000" dirty="0" smtClean="0"/>
              <a:t>) до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(</a:t>
            </a:r>
            <a:r>
              <a:rPr lang="ru-RU" sz="2000" dirty="0" err="1" smtClean="0"/>
              <a:t>звуженого</a:t>
            </a:r>
            <a:r>
              <a:rPr lang="ru-RU" sz="2000" dirty="0" smtClean="0"/>
              <a:t>) типу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</a:t>
            </a:r>
          </a:p>
        </p:txBody>
      </p:sp>
      <p:pic>
        <p:nvPicPr>
          <p:cNvPr id="4" name="Рисунок 3" descr="Народжуваність і смертність населення">
            <a:hlinkClick r:id="rId2" tooltip="&quot;Народжуваність і смертність населенн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14620"/>
            <a:ext cx="4643469" cy="34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70" y="6215082"/>
            <a:ext cx="5627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Народжуваність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смертність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429024" cy="18700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uk-UA" sz="4400" dirty="0" smtClean="0"/>
              <a:t>Господарство Японії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357430"/>
            <a:ext cx="3929090" cy="3786214"/>
          </a:xfrm>
        </p:spPr>
        <p:txBody>
          <a:bodyPr/>
          <a:lstStyle/>
          <a:p>
            <a:r>
              <a:rPr lang="ru-RU" sz="1600" dirty="0" err="1" smtClean="0"/>
              <a:t>Японія</a:t>
            </a:r>
            <a:r>
              <a:rPr lang="ru-RU" sz="1600" dirty="0" smtClean="0"/>
              <a:t> - </a:t>
            </a:r>
            <a:r>
              <a:rPr lang="ru-RU" sz="1600" dirty="0" err="1" smtClean="0"/>
              <a:t>високорозвинена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постіндустрійна</a:t>
            </a:r>
            <a:r>
              <a:rPr lang="ru-RU" sz="1600" dirty="0" smtClean="0"/>
              <a:t> держава, </a:t>
            </a:r>
            <a:r>
              <a:rPr lang="ru-RU" sz="1600" dirty="0" err="1" smtClean="0"/>
              <a:t>займає</a:t>
            </a:r>
            <a:r>
              <a:rPr lang="ru-RU" sz="1600" dirty="0" smtClean="0"/>
              <a:t> 2-е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 по </a:t>
            </a:r>
            <a:r>
              <a:rPr lang="ru-RU" sz="1600" dirty="0" err="1" smtClean="0"/>
              <a:t>економічній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силі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ВНП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становить 14% </a:t>
            </a:r>
            <a:r>
              <a:rPr lang="ru-RU" sz="1600" dirty="0" err="1" smtClean="0"/>
              <a:t>світового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об'єму</a:t>
            </a:r>
            <a:r>
              <a:rPr lang="ru-RU" sz="1600" dirty="0" smtClean="0"/>
              <a:t> ВНП на душу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(32350 дол.) вона </a:t>
            </a:r>
            <a:r>
              <a:rPr lang="ru-RU" sz="1600" dirty="0" err="1" smtClean="0"/>
              <a:t>випередила</a:t>
            </a:r>
            <a:r>
              <a:rPr lang="ru-RU" sz="1600" dirty="0" smtClean="0"/>
              <a:t> США. </a:t>
            </a:r>
          </a:p>
          <a:p>
            <a:endParaRPr lang="ru-RU" dirty="0" smtClean="0"/>
          </a:p>
          <a:p>
            <a:r>
              <a:rPr lang="ru-RU" sz="1600" dirty="0" err="1" smtClean="0"/>
              <a:t>Господарство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високоінтенсивне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(</a:t>
            </a:r>
            <a:r>
              <a:rPr lang="ru-RU" sz="1600" dirty="0" err="1" smtClean="0"/>
              <a:t>енерго</a:t>
            </a:r>
            <a:r>
              <a:rPr lang="ru-RU" sz="1600" dirty="0" smtClean="0"/>
              <a:t>- та </a:t>
            </a:r>
            <a:r>
              <a:rPr lang="ru-RU" sz="1600" dirty="0" err="1" smtClean="0"/>
              <a:t>ресурсозберігаючі</a:t>
            </a:r>
            <a:r>
              <a:rPr lang="ru-RU" sz="1600" dirty="0" smtClean="0"/>
              <a:t>, </a:t>
            </a:r>
            <a:r>
              <a:rPr lang="ru-RU" sz="1600" dirty="0" err="1" smtClean="0"/>
              <a:t>котрі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базуються</a:t>
            </a:r>
            <a:r>
              <a:rPr lang="ru-RU" sz="1600" dirty="0" smtClean="0"/>
              <a:t> на "</a:t>
            </a:r>
            <a:r>
              <a:rPr lang="ru-RU" sz="1600" dirty="0" err="1" smtClean="0"/>
              <a:t>високих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технологіях</a:t>
            </a:r>
            <a:r>
              <a:rPr lang="ru-RU" sz="1600" dirty="0" smtClean="0"/>
              <a:t>") та на </a:t>
            </a:r>
            <a:r>
              <a:rPr lang="ru-RU" sz="1600" dirty="0" err="1" smtClean="0"/>
              <a:t>виробничу</a:t>
            </a:r>
            <a:r>
              <a:rPr lang="ru-RU" sz="1600" dirty="0" smtClean="0"/>
              <a:t> сферу, </a:t>
            </a:r>
            <a:r>
              <a:rPr lang="ru-RU" sz="1600" dirty="0" err="1" smtClean="0"/>
              <a:t>орієнтовану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світові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стандарти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. </a:t>
            </a:r>
          </a:p>
          <a:p>
            <a:endParaRPr lang="ru-RU" dirty="0"/>
          </a:p>
        </p:txBody>
      </p:sp>
      <p:pic>
        <p:nvPicPr>
          <p:cNvPr id="5" name="Picture 2" descr="SWScan00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4113174" cy="62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/>
              <a:t>Положення Японії</a:t>
            </a:r>
            <a:endParaRPr lang="ru-RU" b="1" dirty="0"/>
          </a:p>
        </p:txBody>
      </p:sp>
      <p:pic>
        <p:nvPicPr>
          <p:cNvPr id="4" name="Содержимое 3" descr="Японія">
            <a:hlinkClick r:id="rId2" tooltip="&quot;Японія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57864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-6930515"/>
            <a:ext cx="5206875" cy="140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Площа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- 372,8 тис.км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(60-е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держав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- 126,0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.(9-е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ВВП (2000р.)- 2961,2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млрд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дол. (3-е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ВВП на душу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- 23400 дол.(10-е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устрій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парламентська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монархія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унітарна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держава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Промисловість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38" y="1600200"/>
            <a:ext cx="7850127" cy="47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Сільське господарство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uk-UA" altLang="ru-RU" sz="2000" dirty="0" smtClean="0">
                <a:latin typeface="Comic Sans MS" pitchFamily="66" charset="0"/>
              </a:rPr>
              <a:t>Дрібне селянське землеволодіння;</a:t>
            </a:r>
          </a:p>
          <a:p>
            <a:r>
              <a:rPr lang="uk-UA" altLang="ru-RU" sz="2000" dirty="0" smtClean="0">
                <a:latin typeface="Comic Sans MS" pitchFamily="66" charset="0"/>
              </a:rPr>
              <a:t> Земель, придатних для землеробства вкрай мало (11%);   </a:t>
            </a:r>
          </a:p>
          <a:p>
            <a:r>
              <a:rPr lang="uk-UA" altLang="ru-RU" sz="2000" dirty="0" smtClean="0">
                <a:latin typeface="Comic Sans MS" pitchFamily="66" charset="0"/>
              </a:rPr>
              <a:t> Забезпечує власні потреби на 75%; </a:t>
            </a:r>
          </a:p>
          <a:p>
            <a:r>
              <a:rPr lang="uk-UA" altLang="ru-RU" sz="2000" dirty="0" smtClean="0">
                <a:latin typeface="Comic Sans MS" pitchFamily="66" charset="0"/>
              </a:rPr>
              <a:t> Найбільший імпортер сільськогосподарської продукції у світі;</a:t>
            </a:r>
          </a:p>
          <a:p>
            <a:r>
              <a:rPr lang="uk-UA" altLang="ru-RU" sz="2000" dirty="0" smtClean="0">
                <a:latin typeface="Comic Sans MS" pitchFamily="66" charset="0"/>
              </a:rPr>
              <a:t>Провідна галузь – рослинництво;	</a:t>
            </a:r>
            <a:br>
              <a:rPr lang="uk-UA" altLang="ru-RU" sz="2000" dirty="0" smtClean="0">
                <a:latin typeface="Comic Sans MS" pitchFamily="66" charset="0"/>
              </a:rPr>
            </a:br>
            <a:r>
              <a:rPr lang="uk-UA" altLang="ru-RU" sz="2000" dirty="0" smtClean="0">
                <a:latin typeface="Comic Sans MS" pitchFamily="66" charset="0"/>
              </a:rPr>
              <a:t>Виділяється три галузі спеціалізації: рисосіяння, плодоовочівництво, тваринництво.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8715436" cy="25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err="1" smtClean="0"/>
              <a:t>Фактори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забезпечують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високі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темпи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розвитку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економіки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Японії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зросту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технологічної</a:t>
            </a:r>
            <a:r>
              <a:rPr lang="ru-RU" dirty="0" smtClean="0"/>
              <a:t> </a:t>
            </a:r>
            <a:r>
              <a:rPr lang="ru-RU" dirty="0" err="1" smtClean="0"/>
              <a:t>забеспеченності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;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науково-виробничих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зон (</a:t>
            </a:r>
            <a:r>
              <a:rPr lang="ru-RU" dirty="0" err="1" smtClean="0"/>
              <a:t>технополісів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особливо в </a:t>
            </a:r>
            <a:r>
              <a:rPr lang="ru-RU" dirty="0" err="1" smtClean="0"/>
              <a:t>перспективні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(НИС, Китай) </a:t>
            </a:r>
          </a:p>
          <a:p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та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</a:t>
            </a:r>
            <a:r>
              <a:rPr lang="ru-RU" dirty="0" err="1" smtClean="0"/>
              <a:t>високоякісної</a:t>
            </a:r>
            <a:r>
              <a:rPr lang="ru-RU" dirty="0" smtClean="0"/>
              <a:t> </a:t>
            </a:r>
            <a:r>
              <a:rPr lang="ru-RU" dirty="0" err="1" smtClean="0"/>
              <a:t>конкурентноздібної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 Транспорт </a:t>
            </a:r>
            <a:r>
              <a:rPr lang="ru-RU" b="1" dirty="0" err="1" smtClean="0"/>
              <a:t>Японії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/>
          </a:bodyPr>
          <a:lstStyle/>
          <a:p>
            <a:pPr lvl="0"/>
            <a:r>
              <a:rPr lang="ru-RU" sz="2400" dirty="0" err="1" smtClean="0"/>
              <a:t>Внутрішні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перевезення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Автомобільний</a:t>
            </a:r>
            <a:r>
              <a:rPr lang="ru-RU" sz="2400" dirty="0" smtClean="0"/>
              <a:t> </a:t>
            </a:r>
            <a:r>
              <a:rPr lang="ru-RU" sz="2400" dirty="0" smtClean="0"/>
              <a:t>(52% </a:t>
            </a:r>
            <a:r>
              <a:rPr lang="ru-RU" sz="2400" dirty="0" err="1" smtClean="0"/>
              <a:t>грузів</a:t>
            </a:r>
            <a:r>
              <a:rPr lang="ru-RU" sz="2400" dirty="0" smtClean="0"/>
              <a:t>, 60% </a:t>
            </a:r>
            <a:r>
              <a:rPr lang="ru-RU" sz="2400" dirty="0" err="1" smtClean="0"/>
              <a:t>пасажирів</a:t>
            </a:r>
            <a:r>
              <a:rPr lang="ru-RU" sz="2400" dirty="0" smtClean="0"/>
              <a:t>) </a:t>
            </a:r>
          </a:p>
          <a:p>
            <a:r>
              <a:rPr lang="ru-RU" sz="2400" dirty="0" err="1" smtClean="0"/>
              <a:t>Залізничний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err="1" smtClean="0"/>
              <a:t>Морський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каботажний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err="1" smtClean="0"/>
              <a:t>Зовнішні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перевезення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Морський</a:t>
            </a:r>
            <a:r>
              <a:rPr lang="ru-RU" sz="2400" dirty="0" smtClean="0"/>
              <a:t> </a:t>
            </a:r>
            <a:r>
              <a:rPr lang="ru-RU" sz="2400" dirty="0" smtClean="0"/>
              <a:t>(2-е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за тоннажем) </a:t>
            </a:r>
          </a:p>
          <a:p>
            <a:r>
              <a:rPr lang="ru-RU" sz="2400" dirty="0" err="1" smtClean="0"/>
              <a:t>Повітряний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Монорейкова дорога в Осаці">
            <a:hlinkClick r:id="rId2" tooltip="&quot;Монорейкова дорога в Осаці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3143272" cy="21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61929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6256"/>
            <a:ext cx="1766870" cy="229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43000"/>
            <a:ext cx="8458200" cy="11430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292 млрд.</a:t>
            </a:r>
            <a:r>
              <a:rPr lang="en-US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 $</a:t>
            </a:r>
            <a:r>
              <a:rPr lang="uk-UA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 США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           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                        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          </a:t>
            </a:r>
            <a:r>
              <a:rPr lang="uk-UA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383 </a:t>
            </a:r>
            <a:r>
              <a:rPr lang="uk-UA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млрд. </a:t>
            </a:r>
            <a:r>
              <a:rPr lang="en-US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altLang="ru-RU" sz="2400" b="1" dirty="0" smtClean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на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душу населення –                  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                                       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на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душу населення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2288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США                                 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                                               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3002 </a:t>
            </a:r>
            <a:r>
              <a:rPr lang="en-US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altLang="ru-RU" sz="2400" dirty="0" smtClean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dirty="0" smtClean="0">
              <a:solidFill>
                <a:srgbClr val="02280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dirty="0" smtClean="0">
              <a:solidFill>
                <a:srgbClr val="02280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600" dirty="0" smtClean="0">
                <a:solidFill>
                  <a:srgbClr val="022806"/>
                </a:solidFill>
                <a:latin typeface="Comic Sans MS" pitchFamily="66" charset="0"/>
              </a:rPr>
              <a:t>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600" dirty="0" smtClean="0">
                <a:solidFill>
                  <a:srgbClr val="022806"/>
                </a:solidFill>
                <a:latin typeface="Comic Sans MS" pitchFamily="66" charset="0"/>
              </a:rPr>
              <a:t>                                                                    </a:t>
            </a:r>
            <a:endParaRPr lang="uk-UA" altLang="ru-RU" sz="1400" dirty="0" smtClean="0">
              <a:solidFill>
                <a:srgbClr val="02280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1400" dirty="0" smtClean="0">
              <a:solidFill>
                <a:srgbClr val="02280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600" dirty="0" smtClean="0">
              <a:solidFill>
                <a:srgbClr val="022806"/>
              </a:solidFill>
              <a:latin typeface="Comic Sans MS" pitchFamily="66" charset="0"/>
            </a:endParaRPr>
          </a:p>
        </p:txBody>
      </p:sp>
      <p:sp>
        <p:nvSpPr>
          <p:cNvPr id="129030" name="WordArt 6"/>
          <p:cNvSpPr>
            <a:spLocks noChangeArrowheads="1" noChangeShapeType="1" noTextEdit="1"/>
          </p:cNvSpPr>
          <p:nvPr/>
        </p:nvSpPr>
        <p:spPr bwMode="auto">
          <a:xfrm>
            <a:off x="1724025" y="457200"/>
            <a:ext cx="5543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Зовнішня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торгівля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  <p:graphicFrame>
        <p:nvGraphicFramePr>
          <p:cNvPr id="129141" name="Group 117"/>
          <p:cNvGraphicFramePr>
            <a:graphicFrameLocks noGrp="1"/>
          </p:cNvGraphicFramePr>
          <p:nvPr>
            <p:ph sz="half" idx="2"/>
          </p:nvPr>
        </p:nvGraphicFramePr>
        <p:xfrm>
          <a:off x="0" y="3429000"/>
          <a:ext cx="9274175" cy="3602700"/>
        </p:xfrm>
        <a:graphic>
          <a:graphicData uri="http://schemas.openxmlformats.org/drawingml/2006/table">
            <a:tbl>
              <a:tblPr/>
              <a:tblGrid>
                <a:gridCol w="4419600"/>
                <a:gridCol w="4854575"/>
              </a:tblGrid>
              <a:tr h="3602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Машини, устаткування,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хімічні товари, текстиль,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продовольчі товари,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фосфати, боксити,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вугілля, нафта, залізна руда,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 ліс, вовна, бавовна.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США (18%)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Китай (17%)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Південна Корея (5%)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Індонезія (4%)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Австралія (4%)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судна, автомобілі,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компютери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, годинники, фотоапарати, копіювальна техніка,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теле-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uk-UA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відео-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, радіоапаратура, калькулятори, верстати, сталь, хімічні продукти, текстиль, напівпровідники, офісне устаткування, хімічні товари, метали, інвестиції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США (29%)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Китай (10%)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Південна Корея (7%)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Тайвань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Comic Sans MS" pitchFamily="66" charset="0"/>
                        </a:rPr>
                        <a:t>Сянган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99" name="WordArt 75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</a:p>
        </p:txBody>
      </p:sp>
      <p:sp>
        <p:nvSpPr>
          <p:cNvPr id="129100" name="WordArt 76"/>
          <p:cNvSpPr>
            <a:spLocks noChangeArrowheads="1" noChangeShapeType="1" noTextEdit="1"/>
          </p:cNvSpPr>
          <p:nvPr/>
        </p:nvSpPr>
        <p:spPr bwMode="auto">
          <a:xfrm>
            <a:off x="61722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</a:p>
        </p:txBody>
      </p:sp>
      <p:sp>
        <p:nvSpPr>
          <p:cNvPr id="129102" name="AutoShape 78"/>
          <p:cNvSpPr>
            <a:spLocks noChangeArrowheads="1"/>
          </p:cNvSpPr>
          <p:nvPr/>
        </p:nvSpPr>
        <p:spPr bwMode="auto">
          <a:xfrm>
            <a:off x="57912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9103" name="AutoShape 79"/>
          <p:cNvSpPr>
            <a:spLocks noChangeArrowheads="1"/>
          </p:cNvSpPr>
          <p:nvPr/>
        </p:nvSpPr>
        <p:spPr bwMode="auto">
          <a:xfrm>
            <a:off x="6096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29142" name="Picture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2433638"/>
            <a:ext cx="16002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44" name="WordArt 120"/>
          <p:cNvSpPr>
            <a:spLocks noChangeArrowheads="1" noChangeShapeType="1" noTextEdit="1"/>
          </p:cNvSpPr>
          <p:nvPr/>
        </p:nvSpPr>
        <p:spPr bwMode="auto">
          <a:xfrm>
            <a:off x="3352800" y="2133600"/>
            <a:ext cx="2362200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86154"/>
              </a:avLst>
            </a:prstTxWarp>
          </a:bodyPr>
          <a:lstStyle/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Японія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2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2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30" grpId="0" animBg="1"/>
      <p:bldP spid="129099" grpId="0" animBg="1"/>
      <p:bldP spid="129100" grpId="0" animBg="1"/>
      <p:bldP spid="129102" grpId="0" animBg="1"/>
      <p:bldP spid="129103" grpId="0" animBg="1"/>
      <p:bldP spid="1291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11000" b="1" i="1" smtClean="0">
              <a:latin typeface="Comic Sans MS" pitchFamily="66" charset="0"/>
            </a:endParaRPr>
          </a:p>
        </p:txBody>
      </p:sp>
      <p:pic>
        <p:nvPicPr>
          <p:cNvPr id="58371" name="Picture 3" descr="SKY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33488" y="2133600"/>
            <a:ext cx="6677025" cy="339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Культура</a:t>
            </a:r>
          </a:p>
          <a:p>
            <a:r>
              <a:rPr lang="ru-RU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і</a:t>
            </a:r>
            <a:r>
              <a:rPr lang="ru-RU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</a:t>
            </a:r>
            <a:r>
              <a:rPr lang="ru-RU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традиції</a:t>
            </a:r>
            <a:endParaRPr lang="ru-RU" sz="9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Культура і традиції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err="1" smtClean="0"/>
              <a:t>Орігамі</a:t>
            </a:r>
            <a:r>
              <a:rPr lang="uk-UA" dirty="0" smtClean="0"/>
              <a:t> </a:t>
            </a:r>
          </a:p>
          <a:p>
            <a:r>
              <a:rPr lang="uk-UA" dirty="0" smtClean="0"/>
              <a:t>І</a:t>
            </a:r>
            <a:r>
              <a:rPr lang="uk-UA" dirty="0" smtClean="0"/>
              <a:t>кебана</a:t>
            </a:r>
          </a:p>
          <a:p>
            <a:r>
              <a:rPr lang="uk-UA" dirty="0" smtClean="0"/>
              <a:t>Мистецтво </a:t>
            </a:r>
            <a:r>
              <a:rPr lang="uk-UA" dirty="0" err="1" smtClean="0"/>
              <a:t>бонсай</a:t>
            </a:r>
            <a:endParaRPr lang="uk-UA" dirty="0" smtClean="0"/>
          </a:p>
          <a:p>
            <a:r>
              <a:rPr lang="uk-UA" dirty="0" smtClean="0"/>
              <a:t>Чайна </a:t>
            </a:r>
            <a:r>
              <a:rPr lang="uk-UA" dirty="0" err="1" smtClean="0"/>
              <a:t>церимонія</a:t>
            </a:r>
            <a:r>
              <a:rPr lang="uk-UA" dirty="0" smtClean="0"/>
              <a:t> </a:t>
            </a:r>
          </a:p>
          <a:p>
            <a:r>
              <a:rPr lang="uk-UA" dirty="0" smtClean="0"/>
              <a:t>Бойові мистецтва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495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2707" name="Picture 3" descr="ориг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236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Comic Sans MS"/>
              </a:rPr>
              <a:t>Орігамі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FF"/>
              </a:solidFill>
              <a:latin typeface="Comic Sans M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048000" y="304800"/>
            <a:ext cx="6324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altLang="ru-RU" sz="3200" b="1">
                <a:latin typeface="Comic Sans MS" pitchFamily="66" charset="0"/>
              </a:rPr>
              <a:t>- </a:t>
            </a:r>
            <a:r>
              <a:rPr lang="uk-UA" altLang="ru-RU" sz="3000" b="1">
                <a:latin typeface="Comic Sans MS" pitchFamily="66" charset="0"/>
              </a:rPr>
              <a:t>складання фігурок із паперу</a:t>
            </a:r>
            <a:endParaRPr lang="ru-RU" altLang="ru-RU" sz="3000" b="1">
              <a:latin typeface="Comic Sans MS" pitchFamily="66" charset="0"/>
            </a:endParaRPr>
          </a:p>
        </p:txBody>
      </p:sp>
      <p:pic>
        <p:nvPicPr>
          <p:cNvPr id="72710" name="Picture 6" descr="ориг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7d79af9449ddfda2b61d24362e2352cb-9d14494e6cebdd624f4d072413cb4f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5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6085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7" descr="2ode8n-t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3733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WordArt 8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236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Ікебана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Копия bonsai_azal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WordArt 5"/>
          <p:cNvSpPr>
            <a:spLocks noChangeArrowheads="1" noChangeShapeType="1" noTextEdit="1"/>
          </p:cNvSpPr>
          <p:nvPr/>
        </p:nvSpPr>
        <p:spPr bwMode="auto">
          <a:xfrm>
            <a:off x="1203325" y="1655763"/>
            <a:ext cx="6735763" cy="3544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Бонсай</a:t>
            </a:r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-</a:t>
            </a:r>
          </a:p>
          <a:p>
            <a:r>
              <a:rPr lang="ru-RU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вирощування</a:t>
            </a:r>
            <a:endParaRPr lang="ru-RU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  <a:p>
            <a:r>
              <a:rPr lang="ru-RU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карликивих</a:t>
            </a:r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дерев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понія">
            <a:hlinkClick r:id="rId2" tooltip="&quot;Японія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4929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4714884"/>
            <a:ext cx="4812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Офіційна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Японська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Держава.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Розташована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Японському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архіпелазі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північно-західній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частині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Тихого океану.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47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адміністративних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префектур.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Столиця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Токіо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технологічно-розвинених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Bonsai 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Содержимое 2"/>
          <p:cNvSpPr>
            <a:spLocks noGrp="1"/>
          </p:cNvSpPr>
          <p:nvPr>
            <p:ph idx="4294967295"/>
          </p:nvPr>
        </p:nvSpPr>
        <p:spPr>
          <a:xfrm>
            <a:off x="685800" y="5486400"/>
            <a:ext cx="7924800" cy="10509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uk-UA" altLang="ru-RU" sz="2400" dirty="0" smtClean="0"/>
              <a:t>Чайна </a:t>
            </a:r>
            <a:r>
              <a:rPr lang="uk-UA" altLang="ru-RU" sz="2400" dirty="0" smtClean="0"/>
              <a:t>церемонія: відпочинок душі, краса горнятка, смак чаю, тиха музика, легкі невимушені розмови. </a:t>
            </a:r>
          </a:p>
        </p:txBody>
      </p:sp>
      <p:pic>
        <p:nvPicPr>
          <p:cNvPr id="63491" name="Picture 3" descr="56577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184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3493" name="WordArt 9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Тяною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щоденна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чайна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церемонія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айки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1371600" y="5562600"/>
            <a:ext cx="2133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Айкідо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  <p:pic>
        <p:nvPicPr>
          <p:cNvPr id="73732" name="Picture 4" descr="дзюд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5943600" y="5562600"/>
            <a:ext cx="2133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Дзюдо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448629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Бойові мистецтва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9" descr="sum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657600"/>
            <a:ext cx="3597275" cy="2338388"/>
          </a:xfrm>
          <a:noFill/>
        </p:spPr>
      </p:pic>
      <p:sp>
        <p:nvSpPr>
          <p:cNvPr id="74755" name="Rectangle 20"/>
          <p:cNvSpPr>
            <a:spLocks noChangeArrowheads="1"/>
          </p:cNvSpPr>
          <p:nvPr/>
        </p:nvSpPr>
        <p:spPr bwMode="auto">
          <a:xfrm>
            <a:off x="4495800" y="16002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altLang="ru-RU" sz="2400">
              <a:solidFill>
                <a:schemeClr val="tx1"/>
              </a:solidFill>
            </a:endParaRPr>
          </a:p>
        </p:txBody>
      </p:sp>
      <p:pic>
        <p:nvPicPr>
          <p:cNvPr id="74756" name="Picture 24" descr="0207-yponia-bol-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241425"/>
            <a:ext cx="3505200" cy="2187575"/>
          </a:xfrm>
          <a:noFill/>
        </p:spPr>
      </p:pic>
      <p:pic>
        <p:nvPicPr>
          <p:cNvPr id="74757" name="Picture 28" descr="кенд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430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WordArt 29"/>
          <p:cNvSpPr>
            <a:spLocks noChangeArrowheads="1" noChangeShapeType="1" noTextEdit="1"/>
          </p:cNvSpPr>
          <p:nvPr/>
        </p:nvSpPr>
        <p:spPr bwMode="auto">
          <a:xfrm>
            <a:off x="6324600" y="6019800"/>
            <a:ext cx="121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Сумо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74759" name="WordArt 31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Кендо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Comic Sans M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Головні особливості ЕГП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err="1" smtClean="0"/>
              <a:t>Розташована</a:t>
            </a:r>
            <a:r>
              <a:rPr lang="ru-RU" b="1" dirty="0" smtClean="0"/>
              <a:t> </a:t>
            </a:r>
            <a:r>
              <a:rPr lang="ru-RU" b="1" dirty="0" err="1" smtClean="0"/>
              <a:t>Японія</a:t>
            </a:r>
            <a:r>
              <a:rPr lang="ru-RU" b="1" dirty="0" smtClean="0"/>
              <a:t> в </a:t>
            </a:r>
            <a:r>
              <a:rPr lang="ru-RU" b="1" dirty="0" err="1" smtClean="0"/>
              <a:t>Східній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, на </a:t>
            </a:r>
            <a:r>
              <a:rPr lang="ru-RU" b="1" dirty="0" err="1" smtClean="0"/>
              <a:t>Японських</a:t>
            </a:r>
            <a:r>
              <a:rPr lang="ru-RU" b="1" dirty="0" smtClean="0"/>
              <a:t> островах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архіпелазі</a:t>
            </a:r>
            <a:r>
              <a:rPr lang="ru-RU" b="1" dirty="0" smtClean="0"/>
              <a:t> </a:t>
            </a:r>
            <a:r>
              <a:rPr lang="ru-RU" b="1" dirty="0" err="1" smtClean="0"/>
              <a:t>Рюкю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err="1" smtClean="0"/>
              <a:t>Лежить</a:t>
            </a:r>
            <a:r>
              <a:rPr lang="ru-RU" b="1" dirty="0" smtClean="0"/>
              <a:t> в </a:t>
            </a:r>
            <a:r>
              <a:rPr lang="ru-RU" b="1" dirty="0" err="1" smtClean="0"/>
              <a:t>центрі</a:t>
            </a:r>
            <a:r>
              <a:rPr lang="ru-RU" b="1" dirty="0" smtClean="0"/>
              <a:t> </a:t>
            </a:r>
            <a:r>
              <a:rPr lang="ru-RU" b="1" dirty="0" err="1" smtClean="0"/>
              <a:t>Азійсько-Тихоокеанського</a:t>
            </a:r>
            <a:r>
              <a:rPr lang="ru-RU" b="1" dirty="0" smtClean="0"/>
              <a:t> </a:t>
            </a:r>
            <a:r>
              <a:rPr lang="ru-RU" b="1" dirty="0" err="1" smtClean="0"/>
              <a:t>регіону</a:t>
            </a:r>
            <a:r>
              <a:rPr lang="ru-RU" b="1" dirty="0" smtClean="0"/>
              <a:t> на </a:t>
            </a:r>
            <a:r>
              <a:rPr lang="ru-RU" b="1" dirty="0" err="1" smtClean="0"/>
              <a:t>перехресті</a:t>
            </a:r>
            <a:r>
              <a:rPr lang="ru-RU" b="1" dirty="0" smtClean="0"/>
              <a:t> </a:t>
            </a:r>
            <a:r>
              <a:rPr lang="ru-RU" b="1" dirty="0" err="1" smtClean="0"/>
              <a:t>морських</a:t>
            </a:r>
            <a:r>
              <a:rPr lang="ru-RU" b="1" dirty="0" smtClean="0"/>
              <a:t> </a:t>
            </a:r>
            <a:r>
              <a:rPr lang="ru-RU" b="1" dirty="0" err="1" smtClean="0"/>
              <a:t>шляхів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Азією</a:t>
            </a:r>
            <a:r>
              <a:rPr lang="ru-RU" b="1" dirty="0" smtClean="0"/>
              <a:t>, </a:t>
            </a:r>
            <a:r>
              <a:rPr lang="ru-RU" b="1" dirty="0" err="1" smtClean="0"/>
              <a:t>Австралією</a:t>
            </a:r>
            <a:r>
              <a:rPr lang="ru-RU" b="1" dirty="0" smtClean="0"/>
              <a:t>, Америкою </a:t>
            </a:r>
          </a:p>
          <a:p>
            <a:pPr lvl="0"/>
            <a:r>
              <a:rPr lang="ru-RU" b="1" dirty="0" err="1" smtClean="0"/>
              <a:t>Омивається</a:t>
            </a:r>
            <a:r>
              <a:rPr lang="ru-RU" b="1" dirty="0" smtClean="0"/>
              <a:t>  водами Тихого океану, </a:t>
            </a:r>
            <a:r>
              <a:rPr lang="ru-RU" b="1" dirty="0" err="1" smtClean="0"/>
              <a:t>найблищі</a:t>
            </a:r>
            <a:r>
              <a:rPr lang="ru-RU" b="1" dirty="0" smtClean="0"/>
              <a:t> </a:t>
            </a:r>
            <a:r>
              <a:rPr lang="ru-RU" b="1" dirty="0" err="1" smtClean="0"/>
              <a:t>сусіди</a:t>
            </a:r>
            <a:r>
              <a:rPr lang="ru-RU" b="1" dirty="0" smtClean="0"/>
              <a:t>: </a:t>
            </a:r>
            <a:r>
              <a:rPr lang="ru-RU" b="1" dirty="0" err="1" smtClean="0"/>
              <a:t>Росія</a:t>
            </a:r>
            <a:r>
              <a:rPr lang="ru-RU" b="1" dirty="0" smtClean="0"/>
              <a:t>,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 Корея, </a:t>
            </a:r>
            <a:r>
              <a:rPr lang="ru-RU" b="1" dirty="0" err="1" smtClean="0"/>
              <a:t>Північна</a:t>
            </a:r>
            <a:r>
              <a:rPr lang="ru-RU" b="1" dirty="0" smtClean="0"/>
              <a:t> Корея, Китай</a:t>
            </a:r>
          </a:p>
          <a:p>
            <a:pPr lvl="0"/>
            <a:r>
              <a:rPr lang="ru-RU" b="1" dirty="0" err="1" smtClean="0"/>
              <a:t>Розташована</a:t>
            </a:r>
            <a:r>
              <a:rPr lang="ru-RU" b="1" dirty="0" smtClean="0"/>
              <a:t> в </a:t>
            </a:r>
            <a:r>
              <a:rPr lang="ru-RU" b="1" dirty="0" err="1" smtClean="0"/>
              <a:t>помірному</a:t>
            </a:r>
            <a:r>
              <a:rPr lang="ru-RU" b="1" dirty="0" smtClean="0"/>
              <a:t> та </a:t>
            </a:r>
            <a:r>
              <a:rPr lang="ru-RU" b="1" dirty="0" err="1" smtClean="0"/>
              <a:t>субтропічному</a:t>
            </a:r>
            <a:r>
              <a:rPr lang="ru-RU" b="1" dirty="0" smtClean="0"/>
              <a:t> </a:t>
            </a:r>
            <a:r>
              <a:rPr lang="ru-RU" b="1" dirty="0" err="1" smtClean="0"/>
              <a:t>кліматичних</a:t>
            </a:r>
            <a:r>
              <a:rPr lang="ru-RU" b="1" dirty="0" smtClean="0"/>
              <a:t> поясах,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муссонного </a:t>
            </a:r>
            <a:r>
              <a:rPr lang="ru-RU" b="1" dirty="0" err="1" smtClean="0"/>
              <a:t>клімату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территоріальні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претензії</a:t>
            </a:r>
            <a:r>
              <a:rPr lang="ru-RU" b="1" dirty="0" smtClean="0"/>
              <a:t> до </a:t>
            </a:r>
            <a:r>
              <a:rPr lang="ru-RU" b="1" dirty="0" err="1" smtClean="0"/>
              <a:t>Росії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Курильських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 та </a:t>
            </a:r>
            <a:r>
              <a:rPr lang="ru-RU" b="1" dirty="0" err="1" smtClean="0"/>
              <a:t>Півдня</a:t>
            </a:r>
            <a:r>
              <a:rPr lang="ru-RU" b="1" dirty="0" smtClean="0"/>
              <a:t> </a:t>
            </a:r>
            <a:r>
              <a:rPr lang="ru-RU" b="1" dirty="0" err="1" smtClean="0"/>
              <a:t>Сахаліну</a:t>
            </a:r>
            <a:r>
              <a:rPr lang="ru-RU" b="1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Адміністративний поділ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</a:t>
            </a:r>
            <a:endParaRPr lang="ru-RU" dirty="0"/>
          </a:p>
        </p:txBody>
      </p:sp>
      <p:pic>
        <p:nvPicPr>
          <p:cNvPr id="4" name="Рисунок 3" descr="Адміністративний поділ">
            <a:hlinkClick r:id="rId2" tooltip="&quot;Адміністративний поділ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572164" cy="47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Рівень забезпеченості мінеральними ресурсами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4000" dirty="0" err="1" smtClean="0"/>
              <a:t>Мінеральні</a:t>
            </a:r>
            <a:r>
              <a:rPr lang="ru-RU" sz="4000" dirty="0" smtClean="0"/>
              <a:t> </a:t>
            </a:r>
          </a:p>
          <a:p>
            <a:pPr lvl="0"/>
            <a:r>
              <a:rPr lang="ru-RU" sz="4000" dirty="0" err="1" smtClean="0"/>
              <a:t>Рекреакційні</a:t>
            </a:r>
            <a:r>
              <a:rPr lang="ru-RU" sz="4000" dirty="0" smtClean="0"/>
              <a:t> </a:t>
            </a:r>
          </a:p>
          <a:p>
            <a:pPr lvl="0"/>
            <a:r>
              <a:rPr lang="ru-RU" sz="4000" dirty="0" err="1" smtClean="0"/>
              <a:t>Водні</a:t>
            </a:r>
            <a:r>
              <a:rPr lang="ru-RU" sz="4000" dirty="0" smtClean="0"/>
              <a:t> </a:t>
            </a:r>
          </a:p>
          <a:p>
            <a:pPr lvl="0"/>
            <a:r>
              <a:rPr lang="ru-RU" sz="4000" dirty="0" err="1" smtClean="0"/>
              <a:t>Земельні</a:t>
            </a:r>
            <a:r>
              <a:rPr lang="ru-RU" sz="4000" dirty="0" smtClean="0"/>
              <a:t> </a:t>
            </a:r>
          </a:p>
          <a:p>
            <a:pPr lvl="0"/>
            <a:r>
              <a:rPr lang="ru-RU" sz="4000" dirty="0" err="1" smtClean="0"/>
              <a:t>Лісові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Мінеральні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Низькокалорійне</a:t>
            </a:r>
            <a:r>
              <a:rPr lang="ru-RU" dirty="0" smtClean="0"/>
              <a:t> </a:t>
            </a: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незначні</a:t>
            </a:r>
            <a:r>
              <a:rPr lang="ru-RU" dirty="0" smtClean="0"/>
              <a:t> запаси газу та </a:t>
            </a:r>
            <a:r>
              <a:rPr lang="ru-RU" dirty="0" err="1" smtClean="0"/>
              <a:t>нафти</a:t>
            </a:r>
            <a:r>
              <a:rPr lang="ru-RU" dirty="0" smtClean="0"/>
              <a:t>, </a:t>
            </a:r>
            <a:r>
              <a:rPr lang="ru-RU" dirty="0" err="1" smtClean="0"/>
              <a:t>сірка</a:t>
            </a:r>
            <a:r>
              <a:rPr lang="ru-RU" dirty="0" smtClean="0"/>
              <a:t>, </a:t>
            </a:r>
            <a:r>
              <a:rPr lang="ru-RU" dirty="0" err="1" smtClean="0"/>
              <a:t>вапняк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076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2771777" cy="20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643446"/>
            <a:ext cx="2000264" cy="204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Рекреаційні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Історико-культурного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направлення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храми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палаци</a:t>
            </a:r>
            <a:r>
              <a:rPr lang="ru-RU" sz="2400" b="1" dirty="0" smtClean="0"/>
              <a:t>, замки, </a:t>
            </a:r>
            <a:r>
              <a:rPr lang="ru-RU" sz="2400" b="1" dirty="0" err="1" smtClean="0"/>
              <a:t>вісім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об'єктів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переліку</a:t>
            </a:r>
            <a:r>
              <a:rPr lang="ru-RU" sz="2400" b="1" dirty="0" smtClean="0"/>
              <a:t> ЮНЕСКО) 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Екологічного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направлення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живописні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ландшафти</a:t>
            </a:r>
            <a:r>
              <a:rPr lang="ru-RU" sz="2400" b="1" dirty="0" smtClean="0"/>
              <a:t>)</a:t>
            </a:r>
          </a:p>
          <a:p>
            <a:r>
              <a:rPr lang="ru-RU" sz="2400" b="1" dirty="0" err="1" smtClean="0"/>
              <a:t>Гірськолижного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направлення</a:t>
            </a:r>
            <a:r>
              <a:rPr lang="ru-RU" sz="2400" b="1" dirty="0" smtClean="0"/>
              <a:t> (Нагано, Саппоро)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13" descr="japan_himeidji_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4071942"/>
            <a:ext cx="3143240" cy="2174074"/>
          </a:xfrm>
          <a:prstGeom prst="rect">
            <a:avLst/>
          </a:prstGeom>
          <a:noFill/>
        </p:spPr>
      </p:pic>
      <p:pic>
        <p:nvPicPr>
          <p:cNvPr id="6" name="Picture 5" descr="j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Водні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Багаточисельні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річки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найбільша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Синано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багато</a:t>
            </a:r>
            <a:r>
              <a:rPr lang="ru-RU" sz="2400" b="1" dirty="0" smtClean="0"/>
              <a:t> озер, </a:t>
            </a:r>
            <a:r>
              <a:rPr lang="ru-RU" sz="2400" b="1" dirty="0" err="1" smtClean="0"/>
              <a:t>найбільше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Товада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uk-UA" sz="2400" b="1" dirty="0" smtClean="0"/>
              <a:t>  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Рисунок 3" descr="Острова Огасавара (Японія)">
            <a:hlinkClick r:id="rId2" tooltip="&quot;Острова Огасавара (Японія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86058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1058</Words>
  <Application>Microsoft Office PowerPoint</Application>
  <PresentationFormat>Экран (4:3)</PresentationFormat>
  <Paragraphs>208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О, країно! Далека й така таємнича, Де сонце щодня виринає з пітьми,            Де сакура квітне поблизу гір мальовничих, Сьогодні до тебе звертаємось ми…                                                              Мацуо Басьо</vt:lpstr>
      <vt:lpstr>Положення Японії</vt:lpstr>
      <vt:lpstr>Слайд 3</vt:lpstr>
      <vt:lpstr>Головні особливості ЕГП</vt:lpstr>
      <vt:lpstr>Адміністративний поділ</vt:lpstr>
      <vt:lpstr>Рівень забезпеченості мінеральними ресурсами</vt:lpstr>
      <vt:lpstr>Мінеральні</vt:lpstr>
      <vt:lpstr>Рекреаційні</vt:lpstr>
      <vt:lpstr>Водні</vt:lpstr>
      <vt:lpstr>Земельні</vt:lpstr>
      <vt:lpstr>Лісові</vt:lpstr>
      <vt:lpstr>Природні умови: Рельєф </vt:lpstr>
      <vt:lpstr>Клімат</vt:lpstr>
      <vt:lpstr>Слайд 14</vt:lpstr>
      <vt:lpstr> Особливості населення Японії  </vt:lpstr>
      <vt:lpstr> Демографічна ситуація  </vt:lpstr>
      <vt:lpstr>Слайд 17</vt:lpstr>
      <vt:lpstr>Слайд 18</vt:lpstr>
      <vt:lpstr> Господарство Японії</vt:lpstr>
      <vt:lpstr>Промисловість</vt:lpstr>
      <vt:lpstr>Сільське господарство</vt:lpstr>
      <vt:lpstr> Фактори, які забезпечують високі темпи розвитку економіки Японії  </vt:lpstr>
      <vt:lpstr> Транспорт Японії: </vt:lpstr>
      <vt:lpstr>Слайд 24</vt:lpstr>
      <vt:lpstr>Слайд 25</vt:lpstr>
      <vt:lpstr> Культура і традиції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Яопзор</dc:title>
  <dc:creator>Аня</dc:creator>
  <cp:lastModifiedBy>Аня</cp:lastModifiedBy>
  <cp:revision>57</cp:revision>
  <dcterms:created xsi:type="dcterms:W3CDTF">2015-02-22T18:03:33Z</dcterms:created>
  <dcterms:modified xsi:type="dcterms:W3CDTF">2015-02-22T21:36:23Z</dcterms:modified>
</cp:coreProperties>
</file>