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477CC09-D170-4A61-BA8D-44A3F58215D5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0C753E4-6971-45E6-9DA2-B5FB9F9568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87416" cy="2738735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Сучасна Італія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805264"/>
            <a:ext cx="2831232" cy="84732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57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 smtClean="0"/>
              <a:t>Архітектура</a:t>
            </a:r>
            <a:endParaRPr lang="uk-UA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7" y="1268760"/>
            <a:ext cx="5568618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4968552" cy="4176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2" y="2672916"/>
            <a:ext cx="5328592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36" y="1652972"/>
            <a:ext cx="5629124" cy="3792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04195" cy="45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3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>Деякі відомості</a:t>
            </a:r>
            <a:endParaRPr lang="uk-UA" sz="7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1412776"/>
            <a:ext cx="8640959" cy="5256584"/>
          </a:xfrm>
        </p:spPr>
        <p:txBody>
          <a:bodyPr>
            <a:normAutofit fontScale="92500" lnSpcReduction="10000"/>
          </a:bodyPr>
          <a:lstStyle/>
          <a:p>
            <a:r>
              <a:rPr lang="vi-VN" sz="2800" b="1" dirty="0" smtClean="0"/>
              <a:t>Італі́йська Респу́бліка</a:t>
            </a:r>
            <a:r>
              <a:rPr lang="en-US" sz="2800" dirty="0"/>
              <a:t> — </a:t>
            </a:r>
            <a:r>
              <a:rPr lang="vi-VN" sz="2800" dirty="0"/>
              <a:t>держава на півдні </a:t>
            </a:r>
            <a:r>
              <a:rPr lang="vi-VN" sz="2800" dirty="0" smtClean="0"/>
              <a:t>Європи</a:t>
            </a:r>
            <a:r>
              <a:rPr lang="uk-UA" sz="2800" dirty="0"/>
              <a:t>,</a:t>
            </a:r>
            <a:r>
              <a:rPr lang="vi-VN" sz="2800" dirty="0" smtClean="0"/>
              <a:t> </a:t>
            </a:r>
            <a:r>
              <a:rPr lang="vi-VN" sz="2800" dirty="0"/>
              <a:t>в Середземномор'ї. Займає </a:t>
            </a:r>
            <a:r>
              <a:rPr lang="vi-VN" sz="2800" dirty="0" smtClean="0"/>
              <a:t>Апеннінськи</a:t>
            </a:r>
            <a:r>
              <a:rPr lang="uk-UA" sz="2800" dirty="0"/>
              <a:t>й</a:t>
            </a:r>
            <a:r>
              <a:rPr lang="vi-VN" sz="2800" dirty="0" smtClean="0"/>
              <a:t> </a:t>
            </a:r>
            <a:r>
              <a:rPr lang="vi-VN" sz="2800" dirty="0"/>
              <a:t>півострів, Паданську рівнину, південні схили </a:t>
            </a:r>
            <a:r>
              <a:rPr lang="vi-VN" sz="2800" dirty="0" smtClean="0"/>
              <a:t>Аль</a:t>
            </a:r>
            <a:r>
              <a:rPr lang="uk-UA" sz="2800" dirty="0"/>
              <a:t>п</a:t>
            </a:r>
            <a:r>
              <a:rPr lang="vi-VN" sz="2800" dirty="0" smtClean="0"/>
              <a:t>, </a:t>
            </a:r>
            <a:r>
              <a:rPr lang="vi-VN" sz="2800" dirty="0"/>
              <a:t>острови Сицилія, Сардинія тощо. На суходолі Італія межує з Францією на північному заході, зі Швейцарією й Австрією на півночі та Словенією на північному сході</a:t>
            </a:r>
            <a:r>
              <a:rPr lang="vi-VN" sz="2800" dirty="0" smtClean="0"/>
              <a:t>.</a:t>
            </a:r>
            <a:endParaRPr lang="uk-UA" sz="2800" dirty="0" smtClean="0"/>
          </a:p>
          <a:p>
            <a:r>
              <a:rPr lang="uk-UA" sz="2800" dirty="0" smtClean="0"/>
              <a:t>Столиця: Рим</a:t>
            </a:r>
          </a:p>
          <a:p>
            <a:r>
              <a:rPr lang="uk-UA" sz="2800" dirty="0" smtClean="0"/>
              <a:t>Є членом: </a:t>
            </a:r>
            <a:r>
              <a:rPr lang="uk-UA" sz="2800" dirty="0"/>
              <a:t>ООН, НАТО, </a:t>
            </a:r>
            <a:r>
              <a:rPr lang="uk-UA" sz="2800" dirty="0" smtClean="0"/>
              <a:t>ЄС.</a:t>
            </a:r>
          </a:p>
          <a:p>
            <a:r>
              <a:rPr lang="ru-RU" sz="2800" dirty="0" err="1"/>
              <a:t>Площа</a:t>
            </a:r>
            <a:r>
              <a:rPr lang="ru-RU" sz="2800" dirty="0"/>
              <a:t> </a:t>
            </a:r>
            <a:r>
              <a:rPr lang="ru-RU" sz="2800" dirty="0" err="1"/>
              <a:t>території</a:t>
            </a:r>
            <a:r>
              <a:rPr lang="ru-RU" sz="2800" dirty="0"/>
              <a:t> </a:t>
            </a:r>
            <a:r>
              <a:rPr lang="ru-RU" sz="2800" dirty="0" smtClean="0"/>
              <a:t>: </a:t>
            </a:r>
            <a:r>
              <a:rPr lang="ru-RU" sz="2800" dirty="0"/>
              <a:t>301 308 км²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Державний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устрій</a:t>
            </a:r>
            <a:r>
              <a:rPr lang="ru-RU" sz="2800" dirty="0" smtClean="0"/>
              <a:t>: </a:t>
            </a:r>
            <a:r>
              <a:rPr lang="ru-RU" sz="2800" dirty="0" err="1" smtClean="0"/>
              <a:t>республіка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Мова</a:t>
            </a:r>
            <a:r>
              <a:rPr lang="ru-RU" sz="2800" dirty="0" smtClean="0"/>
              <a:t>: </a:t>
            </a:r>
            <a:r>
              <a:rPr lang="ru-RU" sz="2800" dirty="0" err="1" smtClean="0"/>
              <a:t>італійська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90012"/>
            <a:ext cx="2952327" cy="28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3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000" dirty="0" smtClean="0"/>
              <a:t>Президент </a:t>
            </a:r>
            <a:endParaRPr lang="uk-UA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97152"/>
          </a:xfrm>
        </p:spPr>
        <p:txBody>
          <a:bodyPr>
            <a:normAutofit lnSpcReduction="10000"/>
          </a:bodyPr>
          <a:lstStyle/>
          <a:p>
            <a:r>
              <a:rPr lang="uk-UA" b="1" dirty="0" err="1"/>
              <a:t>Джорджо</a:t>
            </a:r>
            <a:r>
              <a:rPr lang="uk-UA" b="1" dirty="0"/>
              <a:t> </a:t>
            </a:r>
            <a:r>
              <a:rPr lang="uk-UA" b="1" dirty="0" smtClean="0"/>
              <a:t>Наполітано</a:t>
            </a:r>
            <a:r>
              <a:rPr lang="uk-UA" dirty="0"/>
              <a:t> — 11-й президент </a:t>
            </a:r>
            <a:r>
              <a:rPr lang="uk-UA" dirty="0" smtClean="0"/>
              <a:t>Італійської республіки</a:t>
            </a:r>
            <a:r>
              <a:rPr lang="uk-UA" dirty="0"/>
              <a:t>. Колишній активіст Італійської комуністичної партії (потім партії Лівих демократів), учасник Руху Опору. </a:t>
            </a:r>
            <a:r>
              <a:rPr lang="uk-UA" dirty="0" smtClean="0"/>
              <a:t>Довічний сенатор</a:t>
            </a:r>
            <a:r>
              <a:rPr lang="uk-UA" dirty="0"/>
              <a:t>. </a:t>
            </a:r>
            <a:r>
              <a:rPr lang="uk-UA" dirty="0" err="1"/>
              <a:t>Ви</a:t>
            </a:r>
            <a:r>
              <a:rPr lang="uk-UA" dirty="0"/>
              <a:t>браний 10 травня 2006 в 4-му турі голосування, вступив на посаду 15 травня. 20 квітня 2013 року переобраний на другий термін, що є безпрецедентним випадком в історії Італії, оскільки раніше одна й та сама особа не займала цей пост більш ніж один термін.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3137982" cy="41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dirty="0" smtClean="0"/>
              <a:t>Економіка</a:t>
            </a:r>
            <a:endParaRPr lang="uk-UA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400600"/>
          </a:xfrm>
        </p:spPr>
        <p:txBody>
          <a:bodyPr>
            <a:noAutofit/>
          </a:bodyPr>
          <a:lstStyle/>
          <a:p>
            <a:r>
              <a:rPr lang="uk-UA" sz="2600" dirty="0"/>
              <a:t>Італія — високорозвинена індустріально-аграрна країна, яка за обсягом промислового виробництва на межі ХХ-</a:t>
            </a:r>
            <a:r>
              <a:rPr lang="en-US" sz="2600" dirty="0"/>
              <a:t>XXI </a:t>
            </a:r>
            <a:r>
              <a:rPr lang="uk-UA" sz="2600" dirty="0"/>
              <a:t>ст. входить у число 10 найрозвиненіших країн світу. </a:t>
            </a:r>
          </a:p>
          <a:p>
            <a:r>
              <a:rPr lang="uk-UA" sz="2600" dirty="0" smtClean="0"/>
              <a:t>Основні </a:t>
            </a:r>
            <a:r>
              <a:rPr lang="uk-UA" sz="2600" dirty="0"/>
              <a:t>галузі промисловості: машинобудівна, текстильна і швейна, </a:t>
            </a:r>
            <a:r>
              <a:rPr lang="uk-UA" sz="2600" dirty="0" err="1"/>
              <a:t>залізо-</a:t>
            </a:r>
            <a:r>
              <a:rPr lang="uk-UA" sz="2600" dirty="0"/>
              <a:t> і сталеливарна, хімічна, харчова, моторобудівна, </a:t>
            </a:r>
            <a:r>
              <a:rPr lang="uk-UA" sz="2600" dirty="0" smtClean="0"/>
              <a:t>туризм.</a:t>
            </a:r>
          </a:p>
          <a:p>
            <a:r>
              <a:rPr lang="uk-UA" sz="2600" dirty="0" smtClean="0"/>
              <a:t>Найважливіший </a:t>
            </a:r>
            <a:r>
              <a:rPr lang="uk-UA" sz="2600" dirty="0"/>
              <a:t>сектор економіки Італії — обробна промисловість. </a:t>
            </a:r>
            <a:endParaRPr lang="uk-UA" sz="2600" dirty="0" smtClean="0"/>
          </a:p>
          <a:p>
            <a:r>
              <a:rPr lang="uk-UA" sz="2600" dirty="0" smtClean="0"/>
              <a:t>Транспорт</a:t>
            </a:r>
            <a:r>
              <a:rPr lang="uk-UA" sz="2600" dirty="0"/>
              <a:t> — залізничний, автомобільний, морський, повітряний. </a:t>
            </a:r>
            <a:endParaRPr lang="uk-UA" sz="2600" dirty="0" smtClean="0"/>
          </a:p>
          <a:p>
            <a:r>
              <a:rPr lang="uk-UA" sz="2600" dirty="0" smtClean="0"/>
              <a:t>Гол</a:t>
            </a:r>
            <a:r>
              <a:rPr lang="uk-UA" sz="2600" dirty="0"/>
              <a:t>. морські порти: Генуя, Трієст, Венеція, Неаполь. </a:t>
            </a:r>
            <a:endParaRPr lang="uk-UA" sz="2600" dirty="0" smtClean="0"/>
          </a:p>
          <a:p>
            <a:r>
              <a:rPr lang="uk-UA" sz="2600" dirty="0" smtClean="0"/>
              <a:t>Головна </a:t>
            </a:r>
            <a:r>
              <a:rPr lang="uk-UA" sz="2600" dirty="0"/>
              <a:t>авіакомпанія Італії — «</a:t>
            </a:r>
            <a:r>
              <a:rPr lang="uk-UA" sz="2600" dirty="0" err="1"/>
              <a:t>АльІталія</a:t>
            </a:r>
            <a:r>
              <a:rPr lang="uk-UA" sz="2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6221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770984" cy="6264696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Італія виплавляє 25 млн т сталі і 250 тис. т алюмінію на </a:t>
            </a:r>
            <a:r>
              <a:rPr lang="uk-UA" dirty="0" smtClean="0"/>
              <a:t>рік. Найбільшими </a:t>
            </a:r>
            <a:r>
              <a:rPr lang="uk-UA" dirty="0"/>
              <a:t>центрами чорної металургії стали агломерації </a:t>
            </a:r>
            <a:r>
              <a:rPr lang="uk-UA" dirty="0" err="1"/>
              <a:t>Ґенуї</a:t>
            </a:r>
            <a:r>
              <a:rPr lang="uk-UA" dirty="0"/>
              <a:t>, Неаполя, міста </a:t>
            </a:r>
            <a:r>
              <a:rPr lang="uk-UA" dirty="0" err="1"/>
              <a:t>Пйомбіно</a:t>
            </a:r>
            <a:r>
              <a:rPr lang="uk-UA" dirty="0"/>
              <a:t> </a:t>
            </a:r>
            <a:r>
              <a:rPr lang="uk-UA" dirty="0" smtClean="0"/>
              <a:t>і </a:t>
            </a:r>
            <a:r>
              <a:rPr lang="uk-UA" dirty="0" err="1" smtClean="0"/>
              <a:t>Таранто</a:t>
            </a:r>
            <a:r>
              <a:rPr lang="uk-UA" dirty="0" smtClean="0"/>
              <a:t>. Ще </a:t>
            </a:r>
            <a:r>
              <a:rPr lang="uk-UA" dirty="0"/>
              <a:t>не так давно в металообробці і машинобудуванні домінували Мілан, </a:t>
            </a:r>
            <a:r>
              <a:rPr lang="uk-UA" dirty="0" err="1"/>
              <a:t>Турин</a:t>
            </a:r>
            <a:r>
              <a:rPr lang="uk-UA" dirty="0"/>
              <a:t> і </a:t>
            </a:r>
            <a:r>
              <a:rPr lang="uk-UA" dirty="0" err="1"/>
              <a:t>Ґенуя</a:t>
            </a:r>
            <a:r>
              <a:rPr lang="uk-UA" dirty="0"/>
              <a:t>. Поступово ці галузі поширились на північний схід, а тепер і в Центр. Значними машинобудівними центрами стали </a:t>
            </a:r>
            <a:r>
              <a:rPr lang="uk-UA" dirty="0" err="1"/>
              <a:t>Брешіа</a:t>
            </a:r>
            <a:r>
              <a:rPr lang="uk-UA" dirty="0"/>
              <a:t>, Венеція, Трієст, Болонья, Флоренція і навіть Рим і </a:t>
            </a:r>
            <a:r>
              <a:rPr lang="uk-UA" dirty="0" smtClean="0"/>
              <a:t>Неаполь.</a:t>
            </a:r>
          </a:p>
          <a:p>
            <a:r>
              <a:rPr lang="uk-UA" dirty="0" smtClean="0"/>
              <a:t>Автомобільна </a:t>
            </a:r>
            <a:r>
              <a:rPr lang="uk-UA" dirty="0"/>
              <a:t>промисловість Італії відома автомашинами «ФІАТ</a:t>
            </a:r>
            <a:r>
              <a:rPr lang="uk-UA" dirty="0" smtClean="0"/>
              <a:t>», </a:t>
            </a:r>
            <a:r>
              <a:rPr lang="uk-UA" dirty="0"/>
              <a:t>гоночними машинами, моторолерами і мопедами. </a:t>
            </a:r>
            <a:endParaRPr lang="uk-UA" dirty="0" smtClean="0"/>
          </a:p>
          <a:p>
            <a:r>
              <a:rPr lang="uk-UA" dirty="0" smtClean="0"/>
              <a:t>Хімічна </a:t>
            </a:r>
            <a:r>
              <a:rPr lang="uk-UA" dirty="0"/>
              <a:t>промисловість Італії зародилась у Ломбардії, і нині там знаходиться чимало її підприємств. </a:t>
            </a:r>
            <a:endParaRPr lang="uk-UA" dirty="0" smtClean="0"/>
          </a:p>
          <a:p>
            <a:r>
              <a:rPr lang="uk-UA" dirty="0" smtClean="0"/>
              <a:t>Виробництво </a:t>
            </a:r>
            <a:r>
              <a:rPr lang="uk-UA" dirty="0"/>
              <a:t>синтетичних волокон стало важливою галуззю. </a:t>
            </a:r>
            <a:endParaRPr lang="uk-UA" dirty="0" smtClean="0"/>
          </a:p>
          <a:p>
            <a:r>
              <a:rPr lang="uk-UA" dirty="0" smtClean="0"/>
              <a:t>Модні </a:t>
            </a:r>
            <a:r>
              <a:rPr lang="uk-UA" dirty="0"/>
              <a:t>вироби (одяг, взуття, меблі) є невеликою, але престижною частиною італійської промисловості.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72" y="657223"/>
            <a:ext cx="2835253" cy="233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72" y="3573016"/>
            <a:ext cx="2769096" cy="2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97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6200" dirty="0"/>
              <a:t>Сільське </a:t>
            </a:r>
            <a:r>
              <a:rPr lang="uk-UA" sz="6200" dirty="0" smtClean="0"/>
              <a:t>господарство</a:t>
            </a:r>
            <a:endParaRPr lang="uk-UA" sz="6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579296" cy="4853136"/>
          </a:xfrm>
        </p:spPr>
        <p:txBody>
          <a:bodyPr>
            <a:normAutofit/>
          </a:bodyPr>
          <a:lstStyle/>
          <a:p>
            <a:r>
              <a:rPr lang="ru-RU" dirty="0"/>
              <a:t>За стандартами ЄС,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ефективне</a:t>
            </a:r>
            <a:r>
              <a:rPr lang="ru-RU" dirty="0" smtClean="0"/>
              <a:t>.</a:t>
            </a:r>
            <a:r>
              <a:rPr lang="ru-RU" dirty="0"/>
              <a:t>  До </a:t>
            </a:r>
            <a:r>
              <a:rPr lang="ru-RU" dirty="0" err="1"/>
              <a:t>багатих</a:t>
            </a:r>
            <a:r>
              <a:rPr lang="ru-RU" dirty="0"/>
              <a:t> і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err="1"/>
              <a:t>Паданську</a:t>
            </a:r>
            <a:r>
              <a:rPr lang="ru-RU" dirty="0"/>
              <a:t> </a:t>
            </a:r>
            <a:r>
              <a:rPr lang="ru-RU" dirty="0" err="1"/>
              <a:t>низовину</a:t>
            </a:r>
            <a:r>
              <a:rPr lang="ru-RU" dirty="0"/>
              <a:t> та </a:t>
            </a:r>
            <a:r>
              <a:rPr lang="ru-RU" dirty="0" err="1"/>
              <a:t>західне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Ліворно</a:t>
            </a:r>
            <a:r>
              <a:rPr lang="ru-RU" dirty="0"/>
              <a:t> і Неаполем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продуктами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для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дефіцитна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6194581" cy="31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42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0645"/>
            <a:ext cx="5050904" cy="6408712"/>
          </a:xfrm>
        </p:spPr>
        <p:txBody>
          <a:bodyPr>
            <a:normAutofit fontScale="92500"/>
          </a:bodyPr>
          <a:lstStyle/>
          <a:p>
            <a:r>
              <a:rPr lang="uk-UA" dirty="0"/>
              <a:t>На відміну від Північно-Західної Європи, в сільському господарстві Італії домінує рослинництво. На першому місці за вартістю в ньому стоять так звані «середземноморські продукти». Природне середовище для них сприятливе саме на півострові й островах. </a:t>
            </a:r>
            <a:endParaRPr lang="uk-UA" dirty="0" smtClean="0"/>
          </a:p>
          <a:p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культура </a:t>
            </a:r>
            <a:r>
              <a:rPr lang="ru-RU" dirty="0" err="1"/>
              <a:t>томатів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Разом </a:t>
            </a:r>
            <a:r>
              <a:rPr lang="ru-RU" dirty="0"/>
              <a:t>з </a:t>
            </a:r>
            <a:r>
              <a:rPr lang="ru-RU" dirty="0" err="1"/>
              <a:t>Іспанією</a:t>
            </a:r>
            <a:r>
              <a:rPr lang="ru-RU" dirty="0"/>
              <a:t> вона </a:t>
            </a:r>
            <a:r>
              <a:rPr lang="ru-RU" dirty="0" err="1"/>
              <a:t>утримує</a:t>
            </a:r>
            <a:r>
              <a:rPr lang="ru-RU" dirty="0"/>
              <a:t> </a:t>
            </a:r>
            <a:r>
              <a:rPr lang="ru-RU" dirty="0" err="1"/>
              <a:t>першість</a:t>
            </a:r>
            <a:r>
              <a:rPr lang="ru-RU" dirty="0"/>
              <a:t> у </a:t>
            </a:r>
            <a:r>
              <a:rPr lang="ru-RU" dirty="0" err="1"/>
              <a:t>вирощуванні</a:t>
            </a:r>
            <a:r>
              <a:rPr lang="ru-RU" dirty="0"/>
              <a:t> оливок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Італія </a:t>
            </a:r>
            <a:r>
              <a:rPr lang="uk-UA" dirty="0"/>
              <a:t>є важливим виробником зерна. Вирощують пшеницю, кукурудзу, ячмінь і рис. Значні площі зайняті під цукровими буряками і картоплею. Це культури </a:t>
            </a:r>
            <a:r>
              <a:rPr lang="uk-UA" dirty="0" err="1"/>
              <a:t>Паданської</a:t>
            </a:r>
            <a:r>
              <a:rPr lang="uk-UA" dirty="0"/>
              <a:t> низовини.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655293" cy="2436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95" y="2926618"/>
            <a:ext cx="2048956" cy="1946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581128"/>
            <a:ext cx="2502049" cy="20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Демографія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Autofit/>
          </a:bodyPr>
          <a:lstStyle/>
          <a:p>
            <a:r>
              <a:rPr lang="ru-RU" sz="2600" b="1" dirty="0" err="1"/>
              <a:t>Чисельність</a:t>
            </a:r>
            <a:r>
              <a:rPr lang="ru-RU" sz="2600" b="1" dirty="0"/>
              <a:t> </a:t>
            </a:r>
            <a:r>
              <a:rPr lang="ru-RU" sz="2600" b="1" dirty="0" err="1" smtClean="0"/>
              <a:t>населення</a:t>
            </a:r>
            <a:endParaRPr lang="ru-RU" sz="2600" b="1" dirty="0"/>
          </a:p>
          <a:p>
            <a:pPr marL="0" indent="0">
              <a:buNone/>
            </a:pPr>
            <a:r>
              <a:rPr lang="ru-RU" sz="2600" dirty="0"/>
              <a:t>1990 — 57657 тис.</a:t>
            </a:r>
          </a:p>
          <a:p>
            <a:pPr marL="0" indent="0">
              <a:buNone/>
            </a:pPr>
            <a:r>
              <a:rPr lang="ru-RU" sz="2600" dirty="0"/>
              <a:t>1998 — 57600 тис.</a:t>
            </a:r>
          </a:p>
          <a:p>
            <a:pPr marL="0" indent="0">
              <a:buNone/>
            </a:pPr>
            <a:r>
              <a:rPr lang="ru-RU" sz="2600" dirty="0"/>
              <a:t>2001 — 56590 тис.</a:t>
            </a:r>
          </a:p>
          <a:p>
            <a:pPr marL="0" indent="0">
              <a:buNone/>
            </a:pPr>
            <a:r>
              <a:rPr lang="ru-RU" sz="2600" dirty="0"/>
              <a:t>2009 — 60088 тис.</a:t>
            </a:r>
          </a:p>
          <a:p>
            <a:r>
              <a:rPr lang="uk-UA" sz="2600" dirty="0"/>
              <a:t>Незважаючи на різноманіття історичних доль населення складових частин Італії, воно етнічно однорідне. У прикордонних районах живуть невеликі групи сусідніх народів. Найбільша — австрійсько-німецька </a:t>
            </a:r>
            <a:r>
              <a:rPr lang="uk-UA" sz="2600" dirty="0" smtClean="0"/>
              <a:t>група.</a:t>
            </a:r>
          </a:p>
          <a:p>
            <a:r>
              <a:rPr lang="ru-RU" sz="2600" dirty="0" err="1"/>
              <a:t>Міське</a:t>
            </a:r>
            <a:r>
              <a:rPr lang="ru-RU" sz="2600" dirty="0"/>
              <a:t> </a:t>
            </a:r>
            <a:r>
              <a:rPr lang="ru-RU" sz="2600" dirty="0" err="1"/>
              <a:t>населення</a:t>
            </a:r>
            <a:r>
              <a:rPr lang="ru-RU" sz="2600" dirty="0"/>
              <a:t> становить 67 %. У </a:t>
            </a:r>
            <a:r>
              <a:rPr lang="ru-RU" sz="2600" dirty="0" err="1"/>
              <a:t>сільській</a:t>
            </a:r>
            <a:r>
              <a:rPr lang="ru-RU" sz="2600" dirty="0"/>
              <a:t> </a:t>
            </a:r>
            <a:r>
              <a:rPr lang="ru-RU" sz="2600" dirty="0" err="1"/>
              <a:t>місцевості</a:t>
            </a:r>
            <a:r>
              <a:rPr lang="ru-RU" sz="2600" dirty="0"/>
              <a:t> </a:t>
            </a:r>
            <a:r>
              <a:rPr lang="ru-RU" sz="2600" dirty="0" err="1"/>
              <a:t>переважають</a:t>
            </a:r>
            <a:r>
              <a:rPr lang="ru-RU" sz="2600" dirty="0"/>
              <a:t> села, на </a:t>
            </a:r>
            <a:r>
              <a:rPr lang="ru-RU" sz="2600" dirty="0" err="1"/>
              <a:t>Півночі</a:t>
            </a:r>
            <a:r>
              <a:rPr lang="ru-RU" sz="2600" dirty="0"/>
              <a:t> — </a:t>
            </a:r>
            <a:r>
              <a:rPr lang="ru-RU" sz="2600" dirty="0" err="1"/>
              <a:t>хутори</a:t>
            </a:r>
            <a:r>
              <a:rPr lang="ru-RU" sz="2600" dirty="0"/>
              <a:t>.</a:t>
            </a:r>
            <a:endParaRPr lang="uk-UA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33" y="1634496"/>
            <a:ext cx="3140174" cy="20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4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7200" dirty="0" smtClean="0"/>
              <a:t>Ще деякі відомості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5410944" cy="5069160"/>
          </a:xfrm>
        </p:spPr>
        <p:txBody>
          <a:bodyPr>
            <a:noAutofit/>
          </a:bodyPr>
          <a:lstStyle/>
          <a:p>
            <a:r>
              <a:rPr lang="ru-RU" sz="2700" dirty="0"/>
              <a:t>В </a:t>
            </a:r>
            <a:r>
              <a:rPr lang="ru-RU" sz="2700" dirty="0" err="1"/>
              <a:t>Італії</a:t>
            </a:r>
            <a:r>
              <a:rPr lang="ru-RU" sz="2700" dirty="0"/>
              <a:t> </a:t>
            </a:r>
            <a:r>
              <a:rPr lang="ru-RU" sz="2700" dirty="0" err="1"/>
              <a:t>переважає</a:t>
            </a:r>
            <a:r>
              <a:rPr lang="ru-RU" sz="2700" dirty="0"/>
              <a:t> </a:t>
            </a:r>
            <a:r>
              <a:rPr lang="ru-RU" sz="2700" dirty="0" err="1"/>
              <a:t>католицька</a:t>
            </a:r>
            <a:r>
              <a:rPr lang="ru-RU" sz="2700" dirty="0"/>
              <a:t> </a:t>
            </a:r>
            <a:r>
              <a:rPr lang="ru-RU" sz="2700" dirty="0" err="1"/>
              <a:t>релігія</a:t>
            </a:r>
            <a:r>
              <a:rPr lang="ru-RU" sz="2700" dirty="0"/>
              <a:t> на </a:t>
            </a:r>
            <a:r>
              <a:rPr lang="ru-RU" sz="2700" dirty="0" err="1"/>
              <a:t>чолі</a:t>
            </a:r>
            <a:r>
              <a:rPr lang="ru-RU" sz="2700" dirty="0"/>
              <a:t> з Папою: </a:t>
            </a:r>
            <a:r>
              <a:rPr lang="ru-RU" sz="2700" dirty="0" err="1"/>
              <a:t>її</a:t>
            </a:r>
            <a:r>
              <a:rPr lang="ru-RU" sz="2700" dirty="0"/>
              <a:t> центр — </a:t>
            </a:r>
            <a:r>
              <a:rPr lang="ru-RU" sz="2700" dirty="0" err="1"/>
              <a:t>Ватиканська</a:t>
            </a:r>
            <a:r>
              <a:rPr lang="ru-RU" sz="2700" dirty="0"/>
              <a:t> держава в </a:t>
            </a:r>
            <a:r>
              <a:rPr lang="ru-RU" sz="2700" dirty="0" err="1"/>
              <a:t>Римі</a:t>
            </a:r>
            <a:r>
              <a:rPr lang="ru-RU" sz="2700" dirty="0" smtClean="0"/>
              <a:t>.</a:t>
            </a:r>
          </a:p>
          <a:p>
            <a:r>
              <a:rPr lang="ru-RU" sz="2700" dirty="0"/>
              <a:t>У </a:t>
            </a:r>
            <a:r>
              <a:rPr lang="ru-RU" sz="2700" dirty="0" err="1"/>
              <a:t>країні</a:t>
            </a:r>
            <a:r>
              <a:rPr lang="ru-RU" sz="2700" dirty="0"/>
              <a:t> </a:t>
            </a:r>
            <a:r>
              <a:rPr lang="ru-RU" sz="2700" dirty="0" err="1"/>
              <a:t>розвинуті</a:t>
            </a:r>
            <a:r>
              <a:rPr lang="ru-RU" sz="2700" dirty="0"/>
              <a:t> </a:t>
            </a:r>
            <a:r>
              <a:rPr lang="ru-RU" sz="2700" dirty="0" err="1"/>
              <a:t>майже</a:t>
            </a:r>
            <a:r>
              <a:rPr lang="ru-RU" sz="2700" dirty="0"/>
              <a:t> </a:t>
            </a:r>
            <a:r>
              <a:rPr lang="ru-RU" sz="2700" dirty="0" err="1"/>
              <a:t>усі</a:t>
            </a:r>
            <a:r>
              <a:rPr lang="ru-RU" sz="2700" dirty="0"/>
              <a:t> </a:t>
            </a:r>
            <a:r>
              <a:rPr lang="ru-RU" sz="2700" dirty="0" err="1"/>
              <a:t>види</a:t>
            </a:r>
            <a:r>
              <a:rPr lang="ru-RU" sz="2700" dirty="0"/>
              <a:t> спорту, але </a:t>
            </a:r>
            <a:r>
              <a:rPr lang="ru-RU" sz="2700" dirty="0" err="1"/>
              <a:t>італійці</a:t>
            </a:r>
            <a:r>
              <a:rPr lang="ru-RU" sz="2700" dirty="0"/>
              <a:t>, як </a:t>
            </a:r>
            <a:r>
              <a:rPr lang="ru-RU" sz="2700" dirty="0" err="1"/>
              <a:t>нація</a:t>
            </a:r>
            <a:r>
              <a:rPr lang="ru-RU" sz="2700" dirty="0"/>
              <a:t> в </a:t>
            </a:r>
            <a:r>
              <a:rPr lang="ru-RU" sz="2700" dirty="0" err="1"/>
              <a:t>цілому</a:t>
            </a:r>
            <a:r>
              <a:rPr lang="ru-RU" sz="2700" dirty="0"/>
              <a:t>, </a:t>
            </a:r>
            <a:r>
              <a:rPr lang="ru-RU" sz="2700" dirty="0" err="1"/>
              <a:t>дуже</a:t>
            </a:r>
            <a:r>
              <a:rPr lang="ru-RU" sz="2700" dirty="0"/>
              <a:t> </a:t>
            </a:r>
            <a:r>
              <a:rPr lang="ru-RU" sz="2700" dirty="0" err="1"/>
              <a:t>великі</a:t>
            </a:r>
            <a:r>
              <a:rPr lang="ru-RU" sz="2700" dirty="0"/>
              <a:t> </a:t>
            </a:r>
            <a:r>
              <a:rPr lang="ru-RU" sz="2700" dirty="0" err="1"/>
              <a:t>вболівальники</a:t>
            </a:r>
            <a:r>
              <a:rPr lang="ru-RU" sz="2700" dirty="0"/>
              <a:t> футболу</a:t>
            </a:r>
            <a:r>
              <a:rPr lang="ru-RU" sz="2700" dirty="0" smtClean="0"/>
              <a:t>.</a:t>
            </a:r>
          </a:p>
          <a:p>
            <a:r>
              <a:rPr lang="ru-RU" sz="2700" dirty="0"/>
              <a:t>На </a:t>
            </a:r>
            <a:r>
              <a:rPr lang="ru-RU" sz="2700" dirty="0" err="1"/>
              <a:t>сьогодні</a:t>
            </a:r>
            <a:r>
              <a:rPr lang="ru-RU" sz="2700" dirty="0"/>
              <a:t> у </a:t>
            </a:r>
            <a:r>
              <a:rPr lang="ru-RU" sz="2700" dirty="0" err="1"/>
              <a:t>країні</a:t>
            </a:r>
            <a:r>
              <a:rPr lang="ru-RU" sz="2700" dirty="0"/>
              <a:t> </a:t>
            </a:r>
            <a:r>
              <a:rPr lang="ru-RU" sz="2700" dirty="0" err="1"/>
              <a:t>знаходиться</a:t>
            </a:r>
            <a:r>
              <a:rPr lang="ru-RU" sz="2700" dirty="0"/>
              <a:t> </a:t>
            </a:r>
            <a:r>
              <a:rPr lang="ru-RU" sz="2700" dirty="0" err="1"/>
              <a:t>найбільша</a:t>
            </a:r>
            <a:r>
              <a:rPr lang="ru-RU" sz="2700" dirty="0"/>
              <a:t> у </a:t>
            </a:r>
            <a:r>
              <a:rPr lang="ru-RU" sz="2700" dirty="0" err="1"/>
              <a:t>світі</a:t>
            </a:r>
            <a:r>
              <a:rPr lang="ru-RU" sz="2700" dirty="0"/>
              <a:t> (сорок </a:t>
            </a:r>
            <a:r>
              <a:rPr lang="ru-RU" sz="2700" dirty="0" err="1"/>
              <a:t>чотири</a:t>
            </a:r>
            <a:r>
              <a:rPr lang="ru-RU" sz="2700" dirty="0"/>
              <a:t>) </a:t>
            </a:r>
            <a:r>
              <a:rPr lang="ru-RU" sz="2700" dirty="0" err="1"/>
              <a:t>кількість</a:t>
            </a:r>
            <a:r>
              <a:rPr lang="ru-RU" sz="2700" dirty="0"/>
              <a:t> </a:t>
            </a:r>
            <a:r>
              <a:rPr lang="ru-RU" sz="2700" dirty="0" err="1"/>
              <a:t>пам'яток</a:t>
            </a:r>
            <a:r>
              <a:rPr lang="ru-RU" sz="2700" dirty="0"/>
              <a:t> </a:t>
            </a:r>
            <a:r>
              <a:rPr lang="ru-RU" sz="2700" dirty="0" smtClean="0"/>
              <a:t>ЮНЕСКО</a:t>
            </a:r>
            <a:r>
              <a:rPr lang="ru-RU" sz="2700" dirty="0"/>
              <a:t>.</a:t>
            </a:r>
            <a:endParaRPr lang="uk-UA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016224" cy="2916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89" y="4273383"/>
            <a:ext cx="2292846" cy="2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</TotalTime>
  <Words>84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Сучасна Італія</vt:lpstr>
      <vt:lpstr>Деякі відомості</vt:lpstr>
      <vt:lpstr>Президент </vt:lpstr>
      <vt:lpstr>Економіка</vt:lpstr>
      <vt:lpstr>Презентация PowerPoint</vt:lpstr>
      <vt:lpstr>Сільське господарство</vt:lpstr>
      <vt:lpstr>Презентация PowerPoint</vt:lpstr>
      <vt:lpstr>Демографія</vt:lpstr>
      <vt:lpstr>Ще деякі відомості</vt:lpstr>
      <vt:lpstr>Архітектура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Італія</dc:title>
  <dc:creator>Eliza Bet</dc:creator>
  <cp:lastModifiedBy>Eliza Bet</cp:lastModifiedBy>
  <cp:revision>7</cp:revision>
  <dcterms:created xsi:type="dcterms:W3CDTF">2014-01-12T14:31:04Z</dcterms:created>
  <dcterms:modified xsi:type="dcterms:W3CDTF">2014-06-04T09:33:17Z</dcterms:modified>
</cp:coreProperties>
</file>