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5" r:id="rId9"/>
    <p:sldId id="266" r:id="rId10"/>
    <p:sldId id="267" r:id="rId11"/>
    <p:sldId id="268" r:id="rId12"/>
    <p:sldId id="262" r:id="rId13"/>
    <p:sldId id="261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43" autoAdjust="0"/>
    <p:restoredTop sz="94660"/>
  </p:normalViewPr>
  <p:slideViewPr>
    <p:cSldViewPr>
      <p:cViewPr varScale="1">
        <p:scale>
          <a:sx n="106" d="100"/>
          <a:sy n="106" d="100"/>
        </p:scale>
        <p:origin x="-17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AAD23-14A9-49C1-8FF9-4DCD5D926052}" type="datetimeFigureOut">
              <a:rPr lang="ru-RU" smtClean="0"/>
              <a:t>19.05.2014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F59E8F0-BB99-4509-B1ED-DF336AE0886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ull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AAD23-14A9-49C1-8FF9-4DCD5D926052}" type="datetimeFigureOut">
              <a:rPr lang="ru-RU" smtClean="0"/>
              <a:t>19.05.2014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E8F0-BB99-4509-B1ED-DF336AE08866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ull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DF59E8F0-BB99-4509-B1ED-DF336AE08866}" type="slidenum">
              <a:rPr lang="ru-RU" smtClean="0"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AAD23-14A9-49C1-8FF9-4DCD5D926052}" type="datetimeFigureOut">
              <a:rPr lang="ru-RU" smtClean="0"/>
              <a:t>19.05.2014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ull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AAD23-14A9-49C1-8FF9-4DCD5D926052}" type="datetimeFigureOut">
              <a:rPr lang="ru-RU" smtClean="0"/>
              <a:t>19.05.2014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DF59E8F0-BB99-4509-B1ED-DF336AE0886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ull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AAD23-14A9-49C1-8FF9-4DCD5D926052}" type="datetimeFigureOut">
              <a:rPr lang="ru-RU" smtClean="0"/>
              <a:t>19.05.2014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F59E8F0-BB99-4509-B1ED-DF336AE08866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ull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62AAD23-14A9-49C1-8FF9-4DCD5D926052}" type="datetimeFigureOut">
              <a:rPr lang="ru-RU" smtClean="0"/>
              <a:t>19.05.2014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59E8F0-BB99-4509-B1ED-DF336AE0886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ull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AAD23-14A9-49C1-8FF9-4DCD5D926052}" type="datetimeFigureOut">
              <a:rPr lang="ru-RU" smtClean="0"/>
              <a:t>19.05.2014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DF59E8F0-BB99-4509-B1ED-DF336AE08866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ull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AAD23-14A9-49C1-8FF9-4DCD5D926052}" type="datetimeFigureOut">
              <a:rPr lang="ru-RU" smtClean="0"/>
              <a:t>19.05.2014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DF59E8F0-BB99-4509-B1ED-DF336AE088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pull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AAD23-14A9-49C1-8FF9-4DCD5D926052}" type="datetimeFigureOut">
              <a:rPr lang="ru-RU" smtClean="0"/>
              <a:t>19.05.2014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F59E8F0-BB99-4509-B1ED-DF336AE0886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pull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F59E8F0-BB99-4509-B1ED-DF336AE08866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AAD23-14A9-49C1-8FF9-4DCD5D926052}" type="datetimeFigureOut">
              <a:rPr lang="ru-RU" smtClean="0"/>
              <a:t>19.05.2014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ull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DF59E8F0-BB99-4509-B1ED-DF336AE08866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62AAD23-14A9-49C1-8FF9-4DCD5D926052}" type="datetimeFigureOut">
              <a:rPr lang="ru-RU" smtClean="0"/>
              <a:t>19.05.2014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pull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62AAD23-14A9-49C1-8FF9-4DCD5D926052}" type="datetimeFigureOut">
              <a:rPr lang="ru-RU" smtClean="0"/>
              <a:t>19.05.2014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F59E8F0-BB99-4509-B1ED-DF336AE08866}" type="slidenum">
              <a:rPr lang="ru-RU" smtClean="0"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pull dir="r"/>
  </p:transition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http://www.persona-l.pp.ua/assets/images/2013/03/ekono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2636912"/>
            <a:ext cx="6096000" cy="3686176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436096" y="5445224"/>
            <a:ext cx="4024536" cy="1152128"/>
          </a:xfrm>
        </p:spPr>
        <p:txBody>
          <a:bodyPr/>
          <a:lstStyle/>
          <a:p>
            <a:r>
              <a:rPr lang="uk-UA" dirty="0" smtClean="0"/>
              <a:t>Підготувала</a:t>
            </a:r>
          </a:p>
          <a:p>
            <a:r>
              <a:rPr lang="uk-UA" dirty="0" smtClean="0"/>
              <a:t>Учениця 11 класу </a:t>
            </a:r>
          </a:p>
          <a:p>
            <a:r>
              <a:rPr lang="uk-UA" dirty="0" smtClean="0"/>
              <a:t>Радчук Руслана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err="1"/>
              <a:t>Міграційні</a:t>
            </a:r>
            <a:r>
              <a:rPr lang="ru-RU" dirty="0"/>
              <a:t> </a:t>
            </a:r>
            <a:r>
              <a:rPr lang="ru-RU" dirty="0" err="1"/>
              <a:t>процеси</a:t>
            </a:r>
            <a:r>
              <a:rPr lang="ru-RU" dirty="0"/>
              <a:t> в </a:t>
            </a:r>
            <a:r>
              <a:rPr lang="ru-RU" dirty="0" err="1"/>
              <a:t>Україні</a:t>
            </a:r>
            <a:r>
              <a:rPr lang="ru-RU" dirty="0"/>
              <a:t> у 2013 </a:t>
            </a:r>
            <a:r>
              <a:rPr lang="ru-RU" dirty="0" err="1" smtClean="0"/>
              <a:t>році</a:t>
            </a:r>
            <a:endParaRPr lang="ru-RU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err="1" smtClean="0"/>
              <a:t>Найбільша</a:t>
            </a:r>
            <a:r>
              <a:rPr lang="ru-RU" dirty="0" smtClean="0"/>
              <a:t> </a:t>
            </a:r>
            <a:r>
              <a:rPr lang="ru-RU" dirty="0" err="1" smtClean="0"/>
              <a:t>частка</a:t>
            </a:r>
            <a:r>
              <a:rPr lang="ru-RU" dirty="0" smtClean="0"/>
              <a:t> </a:t>
            </a:r>
            <a:r>
              <a:rPr lang="ru-RU" dirty="0" err="1" smtClean="0"/>
              <a:t>іноземців</a:t>
            </a:r>
            <a:r>
              <a:rPr lang="ru-RU" dirty="0" smtClean="0"/>
              <a:t> </a:t>
            </a:r>
            <a:r>
              <a:rPr lang="ru-RU" dirty="0" err="1" smtClean="0"/>
              <a:t>оселилася</a:t>
            </a:r>
            <a:r>
              <a:rPr lang="ru-RU" dirty="0" smtClean="0"/>
              <a:t> у </a:t>
            </a:r>
            <a:r>
              <a:rPr lang="ru-RU" dirty="0" err="1" smtClean="0"/>
              <a:t>Харківській</a:t>
            </a:r>
            <a:r>
              <a:rPr lang="ru-RU" dirty="0" smtClean="0"/>
              <a:t> </a:t>
            </a:r>
            <a:r>
              <a:rPr lang="ru-RU" dirty="0" err="1" smtClean="0"/>
              <a:t>області</a:t>
            </a:r>
            <a:r>
              <a:rPr lang="ru-RU" dirty="0" smtClean="0"/>
              <a:t> – 43.3 та м.Севастополь – 27.2, а </a:t>
            </a:r>
            <a:r>
              <a:rPr lang="ru-RU" dirty="0" err="1" smtClean="0"/>
              <a:t>найменша</a:t>
            </a:r>
            <a:r>
              <a:rPr lang="ru-RU" dirty="0" smtClean="0"/>
              <a:t> у </a:t>
            </a:r>
            <a:r>
              <a:rPr lang="ru-RU" dirty="0" err="1" smtClean="0"/>
              <a:t>Тернопільській</a:t>
            </a:r>
            <a:r>
              <a:rPr lang="ru-RU" dirty="0" smtClean="0"/>
              <a:t> та </a:t>
            </a:r>
            <a:r>
              <a:rPr lang="ru-RU" dirty="0" err="1" smtClean="0"/>
              <a:t>Закарпатській</a:t>
            </a:r>
            <a:r>
              <a:rPr lang="ru-RU" dirty="0" smtClean="0"/>
              <a:t> областях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показниками</a:t>
            </a:r>
            <a:r>
              <a:rPr lang="ru-RU" dirty="0" smtClean="0"/>
              <a:t> 1.9 та 1.8 на 10 тис. </a:t>
            </a:r>
            <a:r>
              <a:rPr lang="ru-RU" dirty="0" err="1" smtClean="0"/>
              <a:t>населення</a:t>
            </a:r>
            <a:r>
              <a:rPr lang="ru-RU" dirty="0" smtClean="0"/>
              <a:t> </a:t>
            </a:r>
            <a:r>
              <a:rPr lang="ru-RU" dirty="0" err="1" smtClean="0"/>
              <a:t>відповідно</a:t>
            </a:r>
            <a:r>
              <a:rPr lang="ru-RU" dirty="0" smtClean="0"/>
              <a:t>. </a:t>
            </a:r>
            <a:r>
              <a:rPr lang="ru-RU" dirty="0" err="1" smtClean="0"/>
              <a:t>Абсолютний</a:t>
            </a:r>
            <a:r>
              <a:rPr lang="ru-RU" dirty="0" smtClean="0"/>
              <a:t> </a:t>
            </a:r>
            <a:r>
              <a:rPr lang="ru-RU" dirty="0" err="1" smtClean="0"/>
              <a:t>приріст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зовнішніх</a:t>
            </a:r>
            <a:r>
              <a:rPr lang="ru-RU" dirty="0" smtClean="0"/>
              <a:t> </a:t>
            </a:r>
            <a:r>
              <a:rPr lang="ru-RU" dirty="0" err="1" smtClean="0"/>
              <a:t>міграцій</a:t>
            </a:r>
            <a:r>
              <a:rPr lang="ru-RU" dirty="0" smtClean="0"/>
              <a:t> </a:t>
            </a:r>
            <a:r>
              <a:rPr lang="ru-RU" dirty="0" err="1" smtClean="0"/>
              <a:t>найвищий</a:t>
            </a:r>
            <a:r>
              <a:rPr lang="ru-RU" dirty="0" smtClean="0"/>
              <a:t> у </a:t>
            </a:r>
            <a:r>
              <a:rPr lang="ru-RU" dirty="0" err="1" smtClean="0"/>
              <a:t>тій</a:t>
            </a:r>
            <a:r>
              <a:rPr lang="ru-RU" dirty="0" smtClean="0"/>
              <a:t> же </a:t>
            </a:r>
            <a:r>
              <a:rPr lang="ru-RU" dirty="0" err="1" smtClean="0"/>
              <a:t>Харківській</a:t>
            </a:r>
            <a:r>
              <a:rPr lang="ru-RU" dirty="0" smtClean="0"/>
              <a:t> </a:t>
            </a:r>
            <a:r>
              <a:rPr lang="ru-RU" dirty="0" err="1" smtClean="0"/>
              <a:t>області</a:t>
            </a:r>
            <a:r>
              <a:rPr lang="ru-RU" dirty="0" smtClean="0"/>
              <a:t> - 4349 та </a:t>
            </a:r>
            <a:r>
              <a:rPr lang="ru-RU" dirty="0" err="1" smtClean="0"/>
              <a:t>м.Київ</a:t>
            </a:r>
            <a:r>
              <a:rPr lang="ru-RU" dirty="0" smtClean="0"/>
              <a:t> – 2083, а </a:t>
            </a:r>
            <a:r>
              <a:rPr lang="ru-RU" dirty="0" err="1" smtClean="0"/>
              <a:t>відносний</a:t>
            </a:r>
            <a:r>
              <a:rPr lang="ru-RU" dirty="0" smtClean="0"/>
              <a:t> у </a:t>
            </a:r>
            <a:r>
              <a:rPr lang="ru-RU" dirty="0" err="1" smtClean="0"/>
              <a:t>Харківській</a:t>
            </a:r>
            <a:r>
              <a:rPr lang="ru-RU" dirty="0" smtClean="0"/>
              <a:t> </a:t>
            </a:r>
            <a:r>
              <a:rPr lang="ru-RU" dirty="0" err="1" smtClean="0"/>
              <a:t>області</a:t>
            </a:r>
            <a:r>
              <a:rPr lang="ru-RU" dirty="0" smtClean="0"/>
              <a:t> – 38.3, АР </a:t>
            </a:r>
            <a:r>
              <a:rPr lang="ru-RU" dirty="0" err="1" smtClean="0"/>
              <a:t>Крим</a:t>
            </a:r>
            <a:r>
              <a:rPr lang="ru-RU" dirty="0" smtClean="0"/>
              <a:t> – 23.1 та м.Севастополь – 22.3 </a:t>
            </a:r>
            <a:r>
              <a:rPr lang="ru-RU" dirty="0" err="1" smtClean="0"/>
              <a:t>осіб</a:t>
            </a:r>
            <a:r>
              <a:rPr lang="ru-RU" dirty="0" smtClean="0"/>
              <a:t> на 10 тис. </a:t>
            </a:r>
            <a:r>
              <a:rPr lang="ru-RU" dirty="0" err="1" smtClean="0"/>
              <a:t>Єдиною</a:t>
            </a:r>
            <a:r>
              <a:rPr lang="ru-RU" dirty="0" smtClean="0"/>
              <a:t> </a:t>
            </a:r>
            <a:r>
              <a:rPr lang="ru-RU" dirty="0" err="1" smtClean="0"/>
              <a:t>областю</a:t>
            </a:r>
            <a:r>
              <a:rPr lang="ru-RU" dirty="0" smtClean="0"/>
              <a:t> в </a:t>
            </a:r>
            <a:r>
              <a:rPr lang="ru-RU" dirty="0" err="1" smtClean="0"/>
              <a:t>Україні</a:t>
            </a:r>
            <a:r>
              <a:rPr lang="ru-RU" dirty="0" smtClean="0"/>
              <a:t>, де </a:t>
            </a:r>
            <a:r>
              <a:rPr lang="ru-RU" dirty="0" err="1" smtClean="0"/>
              <a:t>зафіксовано</a:t>
            </a:r>
            <a:r>
              <a:rPr lang="ru-RU" dirty="0" smtClean="0"/>
              <a:t> </a:t>
            </a:r>
            <a:r>
              <a:rPr lang="ru-RU" dirty="0" err="1" smtClean="0"/>
              <a:t>негативне</a:t>
            </a:r>
            <a:r>
              <a:rPr lang="ru-RU" dirty="0" smtClean="0"/>
              <a:t> сальдо, 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переважає</a:t>
            </a:r>
            <a:r>
              <a:rPr lang="ru-RU" dirty="0" smtClean="0"/>
              <a:t> число </a:t>
            </a:r>
            <a:r>
              <a:rPr lang="ru-RU" dirty="0" err="1" smtClean="0"/>
              <a:t>емігрантів</a:t>
            </a:r>
            <a:r>
              <a:rPr lang="ru-RU" dirty="0" smtClean="0"/>
              <a:t> над </a:t>
            </a:r>
            <a:r>
              <a:rPr lang="ru-RU" dirty="0" err="1" smtClean="0"/>
              <a:t>іммігрантами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Закарпатська</a:t>
            </a:r>
            <a:r>
              <a:rPr lang="ru-RU" dirty="0" smtClean="0"/>
              <a:t>,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абсолютними</a:t>
            </a:r>
            <a:r>
              <a:rPr lang="ru-RU" dirty="0" smtClean="0"/>
              <a:t> </a:t>
            </a:r>
            <a:r>
              <a:rPr lang="ru-RU" dirty="0" err="1" smtClean="0"/>
              <a:t>показниками</a:t>
            </a:r>
            <a:r>
              <a:rPr lang="ru-RU" dirty="0" smtClean="0"/>
              <a:t> -188 </a:t>
            </a:r>
            <a:r>
              <a:rPr lang="ru-RU" dirty="0" err="1" smtClean="0"/>
              <a:t>осіб</a:t>
            </a:r>
            <a:r>
              <a:rPr lang="ru-RU" dirty="0" smtClean="0"/>
              <a:t>, а </a:t>
            </a:r>
            <a:r>
              <a:rPr lang="ru-RU" dirty="0" err="1" smtClean="0"/>
              <a:t>відносними</a:t>
            </a:r>
            <a:r>
              <a:rPr lang="ru-RU" dirty="0" smtClean="0"/>
              <a:t> 2.3 на 10 тис. </a:t>
            </a:r>
            <a:r>
              <a:rPr lang="ru-RU" dirty="0" err="1" smtClean="0"/>
              <a:t>населення</a:t>
            </a:r>
            <a:endParaRPr lang="ru-RU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7890" name="Picture 2" descr="http://soskin.info/image/3_4_2009/svitajlo2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1" y="548680"/>
            <a:ext cx="8945779" cy="5832648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 smtClean="0"/>
              <a:t>Зовнішні</a:t>
            </a:r>
            <a:r>
              <a:rPr lang="ru-RU" dirty="0" smtClean="0"/>
              <a:t> </a:t>
            </a:r>
            <a:r>
              <a:rPr lang="ru-RU" dirty="0" err="1" smtClean="0"/>
              <a:t>міграційні</a:t>
            </a:r>
            <a:r>
              <a:rPr lang="ru-RU" dirty="0" smtClean="0"/>
              <a:t> </a:t>
            </a:r>
            <a:r>
              <a:rPr lang="ru-RU" dirty="0" err="1" smtClean="0"/>
              <a:t>процеси</a:t>
            </a:r>
            <a:r>
              <a:rPr lang="ru-RU" dirty="0" smtClean="0"/>
              <a:t> в </a:t>
            </a:r>
            <a:r>
              <a:rPr lang="ru-RU" dirty="0" err="1" smtClean="0"/>
              <a:t>розрізі</a:t>
            </a:r>
            <a:r>
              <a:rPr lang="ru-RU" dirty="0" smtClean="0"/>
              <a:t> областей </a:t>
            </a:r>
            <a:r>
              <a:rPr lang="ru-RU" dirty="0" err="1" smtClean="0"/>
              <a:t>виражають</a:t>
            </a:r>
            <a:r>
              <a:rPr lang="ru-RU" dirty="0" smtClean="0"/>
              <a:t> попит </a:t>
            </a:r>
            <a:r>
              <a:rPr lang="ru-RU" dirty="0" err="1" smtClean="0"/>
              <a:t>іноземців</a:t>
            </a:r>
            <a:r>
              <a:rPr lang="ru-RU" dirty="0" smtClean="0"/>
              <a:t> на </a:t>
            </a:r>
            <a:r>
              <a:rPr lang="ru-RU" dirty="0" err="1" smtClean="0"/>
              <a:t>проживання</a:t>
            </a:r>
            <a:r>
              <a:rPr lang="ru-RU" dirty="0" smtClean="0"/>
              <a:t> в </a:t>
            </a:r>
            <a:r>
              <a:rPr lang="ru-RU" dirty="0" err="1" smtClean="0"/>
              <a:t>конкретній</a:t>
            </a:r>
            <a:r>
              <a:rPr lang="ru-RU" dirty="0" smtClean="0"/>
              <a:t> </a:t>
            </a:r>
            <a:r>
              <a:rPr lang="ru-RU" dirty="0" err="1" smtClean="0"/>
              <a:t>області</a:t>
            </a:r>
            <a:r>
              <a:rPr lang="ru-RU" dirty="0" smtClean="0"/>
              <a:t>, та </a:t>
            </a:r>
            <a:r>
              <a:rPr lang="ru-RU" dirty="0" err="1" smtClean="0"/>
              <a:t>бажання</a:t>
            </a:r>
            <a:r>
              <a:rPr lang="ru-RU" dirty="0" smtClean="0"/>
              <a:t> </a:t>
            </a:r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мешканців</a:t>
            </a:r>
            <a:r>
              <a:rPr lang="ru-RU" dirty="0" smtClean="0"/>
              <a:t> </a:t>
            </a:r>
            <a:r>
              <a:rPr lang="ru-RU" dirty="0" err="1" smtClean="0"/>
              <a:t>покинути</a:t>
            </a:r>
            <a:r>
              <a:rPr lang="ru-RU" dirty="0" smtClean="0"/>
              <a:t> </a:t>
            </a:r>
            <a:r>
              <a:rPr lang="ru-RU" dirty="0" err="1" smtClean="0"/>
              <a:t>Україну</a:t>
            </a:r>
            <a:r>
              <a:rPr lang="ru-RU" dirty="0" smtClean="0"/>
              <a:t>. </a:t>
            </a:r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обох</a:t>
            </a:r>
            <a:r>
              <a:rPr lang="ru-RU" dirty="0" smtClean="0"/>
              <a:t> </a:t>
            </a:r>
            <a:r>
              <a:rPr lang="ru-RU" dirty="0" err="1" smtClean="0"/>
              <a:t>категорій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 </a:t>
            </a:r>
            <a:r>
              <a:rPr lang="ru-RU" dirty="0" err="1" smtClean="0"/>
              <a:t>найбільшою</a:t>
            </a:r>
            <a:r>
              <a:rPr lang="ru-RU" dirty="0" smtClean="0"/>
              <a:t> </a:t>
            </a:r>
            <a:r>
              <a:rPr lang="ru-RU" dirty="0" err="1" smtClean="0"/>
              <a:t>популярністю</a:t>
            </a:r>
            <a:r>
              <a:rPr lang="ru-RU" dirty="0" smtClean="0"/>
              <a:t> </a:t>
            </a:r>
            <a:r>
              <a:rPr lang="ru-RU" dirty="0" err="1" smtClean="0"/>
              <a:t>користується</a:t>
            </a:r>
            <a:r>
              <a:rPr lang="ru-RU" dirty="0" smtClean="0"/>
              <a:t> </a:t>
            </a:r>
            <a:r>
              <a:rPr lang="ru-RU" dirty="0" err="1" smtClean="0"/>
              <a:t>Харківська</a:t>
            </a:r>
            <a:r>
              <a:rPr lang="ru-RU" dirty="0" smtClean="0"/>
              <a:t> область, </a:t>
            </a:r>
            <a:r>
              <a:rPr lang="ru-RU" dirty="0" err="1" smtClean="0"/>
              <a:t>м.Київ</a:t>
            </a:r>
            <a:r>
              <a:rPr lang="ru-RU" dirty="0" smtClean="0"/>
              <a:t> </a:t>
            </a:r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емігрантів</a:t>
            </a:r>
            <a:r>
              <a:rPr lang="ru-RU" dirty="0" smtClean="0"/>
              <a:t> та Севастополь </a:t>
            </a:r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іммігрантів</a:t>
            </a:r>
            <a:r>
              <a:rPr lang="ru-RU" dirty="0" smtClean="0"/>
              <a:t>. </a:t>
            </a:r>
            <a:r>
              <a:rPr lang="ru-RU" dirty="0" err="1" smtClean="0"/>
              <a:t>Найбільшими</a:t>
            </a:r>
            <a:r>
              <a:rPr lang="ru-RU" dirty="0" smtClean="0"/>
              <a:t> автохтонами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мешканці</a:t>
            </a:r>
            <a:r>
              <a:rPr lang="ru-RU" dirty="0" smtClean="0"/>
              <a:t> </a:t>
            </a:r>
            <a:r>
              <a:rPr lang="ru-RU" dirty="0" err="1" smtClean="0"/>
              <a:t>Рівненської</a:t>
            </a:r>
            <a:r>
              <a:rPr lang="ru-RU" dirty="0" smtClean="0"/>
              <a:t> та </a:t>
            </a:r>
            <a:r>
              <a:rPr lang="ru-RU" dirty="0" err="1" smtClean="0"/>
              <a:t>Хмельницької</a:t>
            </a:r>
            <a:r>
              <a:rPr lang="ru-RU" dirty="0" smtClean="0"/>
              <a:t> областей, а </a:t>
            </a:r>
            <a:r>
              <a:rPr lang="ru-RU" dirty="0" err="1" smtClean="0"/>
              <a:t>найменше</a:t>
            </a:r>
            <a:r>
              <a:rPr lang="ru-RU" dirty="0" smtClean="0"/>
              <a:t> </a:t>
            </a:r>
            <a:r>
              <a:rPr lang="ru-RU" dirty="0" err="1" smtClean="0"/>
              <a:t>прагнуть</a:t>
            </a:r>
            <a:r>
              <a:rPr lang="ru-RU" dirty="0" smtClean="0"/>
              <a:t> </a:t>
            </a:r>
            <a:r>
              <a:rPr lang="ru-RU" dirty="0" err="1" smtClean="0"/>
              <a:t>оселитися</a:t>
            </a:r>
            <a:r>
              <a:rPr lang="ru-RU" dirty="0" smtClean="0"/>
              <a:t> </a:t>
            </a:r>
            <a:r>
              <a:rPr lang="ru-RU" dirty="0" err="1" smtClean="0"/>
              <a:t>іноземці</a:t>
            </a:r>
            <a:r>
              <a:rPr lang="ru-RU" dirty="0" smtClean="0"/>
              <a:t> на </a:t>
            </a:r>
            <a:r>
              <a:rPr lang="ru-RU" dirty="0" err="1" smtClean="0"/>
              <a:t>Тернопільщині</a:t>
            </a:r>
            <a:r>
              <a:rPr lang="ru-RU" dirty="0" smtClean="0"/>
              <a:t> та </a:t>
            </a:r>
            <a:r>
              <a:rPr lang="ru-RU" dirty="0" err="1" smtClean="0"/>
              <a:t>Закарпатті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ru-RU" b="1" i="1" dirty="0" smtClean="0"/>
              <a:t>Напрямки </a:t>
            </a:r>
            <a:r>
              <a:rPr lang="ru-RU" b="1" i="1" dirty="0" err="1" smtClean="0"/>
              <a:t>внутрідержавних</a:t>
            </a:r>
            <a:r>
              <a:rPr lang="ru-RU" b="1" i="1" dirty="0" smtClean="0"/>
              <a:t> </a:t>
            </a:r>
            <a:r>
              <a:rPr lang="ru-RU" b="1" i="1" dirty="0" err="1" smtClean="0"/>
              <a:t>міграційних</a:t>
            </a:r>
            <a:r>
              <a:rPr lang="ru-RU" b="1" i="1" dirty="0" smtClean="0"/>
              <a:t> </a:t>
            </a:r>
            <a:r>
              <a:rPr lang="ru-RU" b="1" i="1" dirty="0" err="1" smtClean="0"/>
              <a:t>процесів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22" name="Picture 2" descr="http://school.xvatit.com/images/5/5d/42c_Geography_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412776"/>
            <a:ext cx="6696744" cy="4642791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 smtClean="0"/>
              <a:t>Розвиток</a:t>
            </a:r>
            <a:r>
              <a:rPr lang="ru-RU" dirty="0" smtClean="0"/>
              <a:t> </a:t>
            </a:r>
            <a:r>
              <a:rPr lang="ru-RU" dirty="0" err="1" smtClean="0"/>
              <a:t>людства</a:t>
            </a:r>
            <a:r>
              <a:rPr lang="ru-RU" dirty="0" smtClean="0"/>
              <a:t> </a:t>
            </a:r>
            <a:r>
              <a:rPr lang="ru-RU" dirty="0" err="1" smtClean="0"/>
              <a:t>завжди</a:t>
            </a:r>
            <a:r>
              <a:rPr lang="ru-RU" dirty="0" smtClean="0"/>
              <a:t> </a:t>
            </a:r>
            <a:r>
              <a:rPr lang="ru-RU" dirty="0" err="1" smtClean="0"/>
              <a:t>супроводжувався</a:t>
            </a:r>
            <a:r>
              <a:rPr lang="ru-RU" dirty="0" smtClean="0"/>
              <a:t> </a:t>
            </a:r>
            <a:r>
              <a:rPr lang="ru-RU" dirty="0" err="1" smtClean="0"/>
              <a:t>процесами</a:t>
            </a:r>
            <a:r>
              <a:rPr lang="ru-RU" dirty="0" smtClean="0"/>
              <a:t> </a:t>
            </a:r>
            <a:r>
              <a:rPr lang="ru-RU" dirty="0" err="1" smtClean="0"/>
              <a:t>переміщення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, в наш час </a:t>
            </a:r>
            <a:r>
              <a:rPr lang="ru-RU" dirty="0" err="1" smtClean="0"/>
              <a:t>даний</a:t>
            </a:r>
            <a:r>
              <a:rPr lang="ru-RU" dirty="0" smtClean="0"/>
              <a:t> </a:t>
            </a:r>
            <a:r>
              <a:rPr lang="ru-RU" dirty="0" err="1" smtClean="0"/>
              <a:t>процес</a:t>
            </a:r>
            <a:r>
              <a:rPr lang="ru-RU" dirty="0" smtClean="0"/>
              <a:t> у </a:t>
            </a:r>
            <a:r>
              <a:rPr lang="ru-RU" dirty="0" err="1" smtClean="0"/>
              <a:t>демографії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назву</a:t>
            </a:r>
            <a:r>
              <a:rPr lang="ru-RU" dirty="0" smtClean="0"/>
              <a:t> </a:t>
            </a:r>
            <a:r>
              <a:rPr lang="ru-RU" dirty="0" err="1" smtClean="0"/>
              <a:t>механічний</a:t>
            </a:r>
            <a:r>
              <a:rPr lang="ru-RU" dirty="0" smtClean="0"/>
              <a:t> </a:t>
            </a:r>
            <a:r>
              <a:rPr lang="ru-RU" dirty="0" err="1" smtClean="0"/>
              <a:t>рух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ж </a:t>
            </a:r>
            <a:r>
              <a:rPr lang="ru-RU" dirty="0" err="1" smtClean="0"/>
              <a:t>міграції</a:t>
            </a:r>
            <a:r>
              <a:rPr lang="ru-RU" dirty="0" smtClean="0"/>
              <a:t>. У </a:t>
            </a:r>
            <a:r>
              <a:rPr lang="ru-RU" dirty="0" err="1" smtClean="0"/>
              <a:t>пошуках</a:t>
            </a:r>
            <a:r>
              <a:rPr lang="ru-RU" dirty="0" smtClean="0"/>
              <a:t> </a:t>
            </a:r>
            <a:r>
              <a:rPr lang="ru-RU" dirty="0" err="1" smtClean="0"/>
              <a:t>кращих</a:t>
            </a:r>
            <a:r>
              <a:rPr lang="ru-RU" dirty="0" smtClean="0"/>
              <a:t> умов </a:t>
            </a:r>
            <a:r>
              <a:rPr lang="ru-RU" dirty="0" err="1" smtClean="0"/>
              <a:t>життя</a:t>
            </a:r>
            <a:r>
              <a:rPr lang="ru-RU" dirty="0" smtClean="0"/>
              <a:t>, </a:t>
            </a:r>
            <a:r>
              <a:rPr lang="ru-RU" dirty="0" err="1" smtClean="0"/>
              <a:t>громадяни</a:t>
            </a:r>
            <a:r>
              <a:rPr lang="ru-RU" dirty="0" smtClean="0"/>
              <a:t> </a:t>
            </a:r>
            <a:r>
              <a:rPr lang="ru-RU" dirty="0" err="1" smtClean="0"/>
              <a:t>змінюють</a:t>
            </a:r>
            <a:r>
              <a:rPr lang="ru-RU" dirty="0" smtClean="0"/>
              <a:t> </a:t>
            </a:r>
            <a:r>
              <a:rPr lang="ru-RU" dirty="0" err="1" smtClean="0"/>
              <a:t>місця</a:t>
            </a:r>
            <a:r>
              <a:rPr lang="ru-RU" dirty="0" smtClean="0"/>
              <a:t> </a:t>
            </a:r>
            <a:r>
              <a:rPr lang="ru-RU" dirty="0" err="1" smtClean="0"/>
              <a:t>проживання</a:t>
            </a:r>
            <a:r>
              <a:rPr lang="ru-RU" dirty="0" smtClean="0"/>
              <a:t> за </a:t>
            </a:r>
            <a:r>
              <a:rPr lang="ru-RU" dirty="0" err="1" smtClean="0"/>
              <a:t>різних</a:t>
            </a:r>
            <a:r>
              <a:rPr lang="ru-RU" dirty="0" smtClean="0"/>
              <a:t> причин </a:t>
            </a:r>
            <a:r>
              <a:rPr lang="ru-RU" dirty="0" err="1" smtClean="0"/>
              <a:t>основними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безпека</a:t>
            </a:r>
            <a:r>
              <a:rPr lang="ru-RU" dirty="0" smtClean="0"/>
              <a:t> та </a:t>
            </a:r>
            <a:r>
              <a:rPr lang="ru-RU" dirty="0" err="1" smtClean="0"/>
              <a:t>зайнятість</a:t>
            </a:r>
            <a:r>
              <a:rPr lang="ru-RU" dirty="0" smtClean="0"/>
              <a:t>. </a:t>
            </a:r>
            <a:r>
              <a:rPr lang="ru-RU" dirty="0" err="1" smtClean="0"/>
              <a:t>Виходячи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цілої</a:t>
            </a:r>
            <a:r>
              <a:rPr lang="ru-RU" dirty="0" smtClean="0"/>
              <a:t> низки </a:t>
            </a:r>
            <a:r>
              <a:rPr lang="ru-RU" dirty="0" err="1" smtClean="0"/>
              <a:t>якісних</a:t>
            </a:r>
            <a:r>
              <a:rPr lang="ru-RU" dirty="0" smtClean="0"/>
              <a:t> характеристик </a:t>
            </a:r>
            <a:r>
              <a:rPr lang="ru-RU" dirty="0" err="1" smtClean="0"/>
              <a:t>міграцій</a:t>
            </a:r>
            <a:r>
              <a:rPr lang="ru-RU" dirty="0" smtClean="0"/>
              <a:t>, вони </a:t>
            </a:r>
            <a:r>
              <a:rPr lang="ru-RU" dirty="0" err="1" smtClean="0"/>
              <a:t>класифікуються</a:t>
            </a:r>
            <a:r>
              <a:rPr lang="ru-RU" dirty="0" smtClean="0"/>
              <a:t> за типом, причинами, формами </a:t>
            </a:r>
            <a:r>
              <a:rPr lang="ru-RU" dirty="0" err="1" smtClean="0"/>
              <a:t>стадіями</a:t>
            </a:r>
            <a:r>
              <a:rPr lang="ru-RU" dirty="0" smtClean="0"/>
              <a:t> та </a:t>
            </a:r>
            <a:r>
              <a:rPr lang="ru-RU" dirty="0" err="1" smtClean="0"/>
              <a:t>територією</a:t>
            </a:r>
            <a:r>
              <a:rPr lang="ru-RU" dirty="0" smtClean="0"/>
              <a:t>. В </a:t>
            </a:r>
            <a:r>
              <a:rPr lang="ru-RU" dirty="0" err="1" smtClean="0"/>
              <a:t>даній</a:t>
            </a:r>
            <a:r>
              <a:rPr lang="ru-RU" dirty="0" smtClean="0"/>
              <a:t> </a:t>
            </a:r>
            <a:r>
              <a:rPr lang="ru-RU" dirty="0" err="1" smtClean="0"/>
              <a:t>публікації</a:t>
            </a:r>
            <a:r>
              <a:rPr lang="ru-RU" dirty="0" smtClean="0"/>
              <a:t> ми </a:t>
            </a:r>
            <a:r>
              <a:rPr lang="ru-RU" dirty="0" err="1" smtClean="0"/>
              <a:t>розглянемо</a:t>
            </a:r>
            <a:r>
              <a:rPr lang="ru-RU" dirty="0" smtClean="0"/>
              <a:t> </a:t>
            </a:r>
            <a:r>
              <a:rPr lang="ru-RU" dirty="0" err="1" smtClean="0"/>
              <a:t>внутрішні</a:t>
            </a:r>
            <a:r>
              <a:rPr lang="ru-RU" dirty="0" smtClean="0"/>
              <a:t> та </a:t>
            </a:r>
            <a:r>
              <a:rPr lang="ru-RU" dirty="0" err="1" smtClean="0"/>
              <a:t>зовнішні</a:t>
            </a:r>
            <a:r>
              <a:rPr lang="ru-RU" dirty="0" smtClean="0"/>
              <a:t> </a:t>
            </a:r>
            <a:r>
              <a:rPr lang="ru-RU" dirty="0" err="1" smtClean="0"/>
              <a:t>міграції</a:t>
            </a:r>
            <a:r>
              <a:rPr lang="ru-RU" dirty="0" smtClean="0"/>
              <a:t> у </a:t>
            </a:r>
            <a:r>
              <a:rPr lang="ru-RU" dirty="0" err="1" smtClean="0"/>
              <a:t>нашій</a:t>
            </a:r>
            <a:r>
              <a:rPr lang="ru-RU" dirty="0" smtClean="0"/>
              <a:t> </a:t>
            </a:r>
            <a:r>
              <a:rPr lang="ru-RU" dirty="0" err="1" smtClean="0"/>
              <a:t>країні</a:t>
            </a:r>
            <a:r>
              <a:rPr lang="ru-RU" dirty="0" smtClean="0"/>
              <a:t> в </a:t>
            </a:r>
            <a:r>
              <a:rPr lang="ru-RU" dirty="0" err="1" smtClean="0"/>
              <a:t>першій</a:t>
            </a:r>
            <a:r>
              <a:rPr lang="ru-RU" dirty="0" smtClean="0"/>
              <a:t> </a:t>
            </a:r>
            <a:r>
              <a:rPr lang="ru-RU" dirty="0" err="1" smtClean="0"/>
              <a:t>половині</a:t>
            </a:r>
            <a:r>
              <a:rPr lang="ru-RU" dirty="0" smtClean="0"/>
              <a:t> 2013 року.</a:t>
            </a:r>
            <a:endParaRPr lang="ru-RU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З </a:t>
            </a:r>
            <a:r>
              <a:rPr lang="ru-RU" dirty="0" err="1" smtClean="0"/>
              <a:t>січня</a:t>
            </a:r>
            <a:r>
              <a:rPr lang="ru-RU" dirty="0" smtClean="0"/>
              <a:t> по </a:t>
            </a:r>
            <a:r>
              <a:rPr lang="ru-RU" dirty="0" err="1" smtClean="0"/>
              <a:t>травень</a:t>
            </a:r>
            <a:r>
              <a:rPr lang="ru-RU" dirty="0" smtClean="0"/>
              <a:t> 2013 року в </a:t>
            </a:r>
            <a:r>
              <a:rPr lang="ru-RU" dirty="0" err="1" smtClean="0"/>
              <a:t>нашій</a:t>
            </a:r>
            <a:r>
              <a:rPr lang="ru-RU" dirty="0" smtClean="0"/>
              <a:t> </a:t>
            </a:r>
            <a:r>
              <a:rPr lang="ru-RU" dirty="0" err="1" smtClean="0"/>
              <a:t>країні</a:t>
            </a:r>
            <a:r>
              <a:rPr lang="ru-RU" dirty="0" smtClean="0"/>
              <a:t> </a:t>
            </a:r>
            <a:r>
              <a:rPr lang="ru-RU" dirty="0" err="1" smtClean="0"/>
              <a:t>відбулося</a:t>
            </a:r>
            <a:r>
              <a:rPr lang="ru-RU" dirty="0" smtClean="0"/>
              <a:t> 183 635 </a:t>
            </a:r>
            <a:r>
              <a:rPr lang="ru-RU" dirty="0" err="1" smtClean="0"/>
              <a:t>внутрішніх</a:t>
            </a:r>
            <a:r>
              <a:rPr lang="ru-RU" dirty="0" smtClean="0"/>
              <a:t> </a:t>
            </a:r>
            <a:r>
              <a:rPr lang="ru-RU" dirty="0" err="1" smtClean="0"/>
              <a:t>міграцій</a:t>
            </a:r>
            <a:r>
              <a:rPr lang="ru-RU" dirty="0" smtClean="0"/>
              <a:t> </a:t>
            </a:r>
            <a:r>
              <a:rPr lang="ru-RU" dirty="0" err="1" smtClean="0"/>
              <a:t>осіб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областями, а </a:t>
            </a:r>
            <a:r>
              <a:rPr lang="ru-RU" dirty="0" err="1" smtClean="0"/>
              <a:t>також</a:t>
            </a:r>
            <a:r>
              <a:rPr lang="ru-RU" dirty="0" smtClean="0"/>
              <a:t> 23 036 </a:t>
            </a:r>
            <a:r>
              <a:rPr lang="ru-RU" dirty="0" err="1" smtClean="0"/>
              <a:t>іноземців</a:t>
            </a:r>
            <a:r>
              <a:rPr lang="ru-RU" dirty="0" smtClean="0"/>
              <a:t> </a:t>
            </a:r>
            <a:r>
              <a:rPr lang="ru-RU" dirty="0" err="1" smtClean="0"/>
              <a:t>іммігрували</a:t>
            </a:r>
            <a:r>
              <a:rPr lang="ru-RU" dirty="0" smtClean="0"/>
              <a:t> до </a:t>
            </a:r>
            <a:r>
              <a:rPr lang="ru-RU" dirty="0" err="1" smtClean="0"/>
              <a:t>України</a:t>
            </a:r>
            <a:r>
              <a:rPr lang="ru-RU" dirty="0" smtClean="0"/>
              <a:t>, а 5 637 </a:t>
            </a:r>
            <a:r>
              <a:rPr lang="ru-RU" dirty="0" err="1" smtClean="0"/>
              <a:t>громадян</a:t>
            </a:r>
            <a:r>
              <a:rPr lang="ru-RU" dirty="0" smtClean="0"/>
              <a:t> </a:t>
            </a:r>
            <a:r>
              <a:rPr lang="ru-RU" dirty="0" err="1" smtClean="0"/>
              <a:t>нашої</a:t>
            </a:r>
            <a:r>
              <a:rPr lang="ru-RU" dirty="0" smtClean="0"/>
              <a:t> </a:t>
            </a:r>
            <a:r>
              <a:rPr lang="ru-RU" dirty="0" err="1" smtClean="0"/>
              <a:t>країни</a:t>
            </a:r>
            <a:r>
              <a:rPr lang="ru-RU" dirty="0" smtClean="0"/>
              <a:t> </a:t>
            </a:r>
            <a:r>
              <a:rPr lang="ru-RU" dirty="0" err="1" smtClean="0"/>
              <a:t>емігрували</a:t>
            </a:r>
            <a:r>
              <a:rPr lang="ru-RU" dirty="0" smtClean="0"/>
              <a:t> за кордон, </a:t>
            </a:r>
            <a:r>
              <a:rPr lang="ru-RU" dirty="0" err="1" smtClean="0"/>
              <a:t>міграційне</a:t>
            </a:r>
            <a:r>
              <a:rPr lang="ru-RU" dirty="0" smtClean="0"/>
              <a:t> сальдо (</a:t>
            </a:r>
            <a:r>
              <a:rPr lang="ru-RU" dirty="0" err="1" smtClean="0"/>
              <a:t>різниця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іммігрантами</a:t>
            </a:r>
            <a:r>
              <a:rPr lang="ru-RU" dirty="0" smtClean="0"/>
              <a:t> та </a:t>
            </a:r>
            <a:r>
              <a:rPr lang="ru-RU" dirty="0" err="1" smtClean="0"/>
              <a:t>емігрантами</a:t>
            </a:r>
            <a:r>
              <a:rPr lang="ru-RU" dirty="0" smtClean="0"/>
              <a:t>) становило 17 399 </a:t>
            </a:r>
            <a:r>
              <a:rPr lang="ru-RU" dirty="0" err="1" smtClean="0"/>
              <a:t>осіб</a:t>
            </a:r>
            <a:r>
              <a:rPr lang="ru-RU" dirty="0" smtClean="0"/>
              <a:t>. </a:t>
            </a:r>
            <a:r>
              <a:rPr lang="ru-RU" dirty="0" err="1" smtClean="0"/>
              <a:t>Відносні</a:t>
            </a:r>
            <a:r>
              <a:rPr lang="ru-RU" dirty="0" smtClean="0"/>
              <a:t> </a:t>
            </a:r>
            <a:r>
              <a:rPr lang="ru-RU" dirty="0" err="1" smtClean="0"/>
              <a:t>показники</a:t>
            </a:r>
            <a:r>
              <a:rPr lang="ru-RU" dirty="0" smtClean="0"/>
              <a:t> </a:t>
            </a:r>
            <a:r>
              <a:rPr lang="ru-RU" dirty="0" err="1" smtClean="0"/>
              <a:t>зовнішніх</a:t>
            </a:r>
            <a:r>
              <a:rPr lang="ru-RU" dirty="0" smtClean="0"/>
              <a:t> </a:t>
            </a:r>
            <a:r>
              <a:rPr lang="ru-RU" dirty="0" err="1" smtClean="0"/>
              <a:t>міграцій</a:t>
            </a:r>
            <a:r>
              <a:rPr lang="ru-RU" dirty="0" smtClean="0"/>
              <a:t> –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розрахунку</a:t>
            </a:r>
            <a:r>
              <a:rPr lang="ru-RU" dirty="0" smtClean="0"/>
              <a:t> на 10 000 </a:t>
            </a:r>
            <a:r>
              <a:rPr lang="ru-RU" dirty="0" err="1" smtClean="0"/>
              <a:t>населення</a:t>
            </a:r>
            <a:r>
              <a:rPr lang="ru-RU" dirty="0" smtClean="0"/>
              <a:t> </a:t>
            </a:r>
            <a:r>
              <a:rPr lang="ru-RU" dirty="0" err="1" smtClean="0"/>
              <a:t>частка</a:t>
            </a:r>
            <a:r>
              <a:rPr lang="ru-RU" dirty="0" smtClean="0"/>
              <a:t> </a:t>
            </a:r>
            <a:r>
              <a:rPr lang="ru-RU" dirty="0" err="1" smtClean="0"/>
              <a:t>емігрантів</a:t>
            </a:r>
            <a:r>
              <a:rPr lang="ru-RU" dirty="0" smtClean="0"/>
              <a:t> становить 3 особи, </a:t>
            </a:r>
            <a:r>
              <a:rPr lang="ru-RU" dirty="0" err="1" smtClean="0"/>
              <a:t>іммігрантів</a:t>
            </a:r>
            <a:r>
              <a:rPr lang="ru-RU" dirty="0" smtClean="0"/>
              <a:t> – 12.3 </a:t>
            </a:r>
            <a:r>
              <a:rPr lang="ru-RU" dirty="0" err="1" smtClean="0"/>
              <a:t>осіб</a:t>
            </a:r>
            <a:r>
              <a:rPr lang="ru-RU" dirty="0" smtClean="0"/>
              <a:t>, а </a:t>
            </a:r>
            <a:r>
              <a:rPr lang="ru-RU" dirty="0" err="1" smtClean="0"/>
              <a:t>міграційне</a:t>
            </a:r>
            <a:r>
              <a:rPr lang="ru-RU" dirty="0" smtClean="0"/>
              <a:t> сальдо </a:t>
            </a:r>
            <a:r>
              <a:rPr lang="ru-RU" dirty="0" err="1" smtClean="0"/>
              <a:t>відповідно</a:t>
            </a:r>
            <a:r>
              <a:rPr lang="ru-RU" dirty="0" smtClean="0"/>
              <a:t> 9.2 </a:t>
            </a:r>
            <a:r>
              <a:rPr lang="ru-RU" dirty="0" err="1" smtClean="0"/>
              <a:t>осіб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fontAlgn="base"/>
            <a:r>
              <a:rPr lang="ru-RU" dirty="0" err="1" smtClean="0"/>
              <a:t>Внутрішні</a:t>
            </a:r>
            <a:r>
              <a:rPr lang="ru-RU" dirty="0" smtClean="0"/>
              <a:t> </a:t>
            </a:r>
            <a:r>
              <a:rPr lang="ru-RU" dirty="0" err="1" smtClean="0"/>
              <a:t>міграції</a:t>
            </a:r>
            <a:r>
              <a:rPr lang="ru-RU" dirty="0" smtClean="0"/>
              <a:t> в </a:t>
            </a:r>
            <a:r>
              <a:rPr lang="ru-RU" dirty="0" err="1" smtClean="0"/>
              <a:t>нашій</a:t>
            </a:r>
            <a:r>
              <a:rPr lang="ru-RU" dirty="0" smtClean="0"/>
              <a:t> </a:t>
            </a:r>
            <a:r>
              <a:rPr lang="ru-RU" dirty="0" err="1" smtClean="0"/>
              <a:t>країні</a:t>
            </a:r>
            <a:r>
              <a:rPr lang="ru-RU" dirty="0" smtClean="0"/>
              <a:t> на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більш</a:t>
            </a:r>
            <a:r>
              <a:rPr lang="ru-RU" dirty="0" smtClean="0"/>
              <a:t> </a:t>
            </a:r>
            <a:r>
              <a:rPr lang="ru-RU" dirty="0" err="1" smtClean="0"/>
              <a:t>поширені</a:t>
            </a:r>
            <a:r>
              <a:rPr lang="ru-RU" dirty="0" smtClean="0"/>
              <a:t> </a:t>
            </a:r>
            <a:r>
              <a:rPr lang="ru-RU" dirty="0" err="1" smtClean="0"/>
              <a:t>ніж</a:t>
            </a:r>
            <a:r>
              <a:rPr lang="ru-RU" dirty="0" smtClean="0"/>
              <a:t> </a:t>
            </a:r>
            <a:r>
              <a:rPr lang="ru-RU" dirty="0" err="1" smtClean="0"/>
              <a:t>зовнішні</a:t>
            </a:r>
            <a:r>
              <a:rPr lang="ru-RU" dirty="0" smtClean="0"/>
              <a:t> та </a:t>
            </a:r>
            <a:r>
              <a:rPr lang="ru-RU" dirty="0" err="1" smtClean="0"/>
              <a:t>становлять</a:t>
            </a:r>
            <a:r>
              <a:rPr lang="ru-RU" dirty="0" smtClean="0"/>
              <a:t> 97.5 на 10 000 </a:t>
            </a:r>
            <a:r>
              <a:rPr lang="ru-RU" dirty="0" err="1" smtClean="0"/>
              <a:t>осіб</a:t>
            </a:r>
            <a:r>
              <a:rPr lang="ru-RU" dirty="0" smtClean="0"/>
              <a:t>, 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майже</a:t>
            </a:r>
            <a:r>
              <a:rPr lang="ru-RU" dirty="0" smtClean="0"/>
              <a:t> 1% </a:t>
            </a:r>
            <a:r>
              <a:rPr lang="ru-RU" dirty="0" err="1" smtClean="0"/>
              <a:t>громадян</a:t>
            </a:r>
            <a:r>
              <a:rPr lang="ru-RU" dirty="0" smtClean="0"/>
              <a:t> </a:t>
            </a:r>
            <a:r>
              <a:rPr lang="ru-RU" dirty="0" err="1" smtClean="0"/>
              <a:t>змінили</a:t>
            </a:r>
            <a:r>
              <a:rPr lang="ru-RU" dirty="0" smtClean="0"/>
              <a:t> </a:t>
            </a:r>
            <a:r>
              <a:rPr lang="ru-RU" dirty="0" err="1" smtClean="0"/>
              <a:t>постійне</a:t>
            </a:r>
            <a:r>
              <a:rPr lang="ru-RU" dirty="0" smtClean="0"/>
              <a:t> </a:t>
            </a:r>
            <a:r>
              <a:rPr lang="ru-RU" dirty="0" err="1" smtClean="0"/>
              <a:t>місце</a:t>
            </a:r>
            <a:r>
              <a:rPr lang="ru-RU" dirty="0" smtClean="0"/>
              <a:t> </a:t>
            </a:r>
            <a:r>
              <a:rPr lang="ru-RU" dirty="0" err="1" smtClean="0"/>
              <a:t>проживання</a:t>
            </a:r>
            <a:r>
              <a:rPr lang="ru-RU" dirty="0" smtClean="0"/>
              <a:t> у </a:t>
            </a:r>
            <a:r>
              <a:rPr lang="ru-RU" dirty="0" err="1" smtClean="0"/>
              <a:t>січні-травні</a:t>
            </a:r>
            <a:r>
              <a:rPr lang="ru-RU" dirty="0" smtClean="0"/>
              <a:t>. </a:t>
            </a:r>
            <a:r>
              <a:rPr lang="ru-RU" dirty="0" err="1" smtClean="0"/>
              <a:t>Наступні</a:t>
            </a:r>
            <a:r>
              <a:rPr lang="ru-RU" dirty="0" smtClean="0"/>
              <a:t> блоки </a:t>
            </a:r>
            <a:r>
              <a:rPr lang="ru-RU" dirty="0" err="1" smtClean="0"/>
              <a:t>тематичних</a:t>
            </a:r>
            <a:r>
              <a:rPr lang="ru-RU" dirty="0" smtClean="0"/>
              <a:t> карт </a:t>
            </a:r>
            <a:r>
              <a:rPr lang="ru-RU" dirty="0" err="1" smtClean="0"/>
              <a:t>виражають</a:t>
            </a:r>
            <a:r>
              <a:rPr lang="ru-RU" dirty="0" smtClean="0"/>
              <a:t> </a:t>
            </a:r>
            <a:r>
              <a:rPr lang="ru-RU" dirty="0" err="1" smtClean="0"/>
              <a:t>абсолютні</a:t>
            </a:r>
            <a:r>
              <a:rPr lang="ru-RU" dirty="0" smtClean="0"/>
              <a:t> та </a:t>
            </a:r>
            <a:r>
              <a:rPr lang="ru-RU" dirty="0" err="1" smtClean="0"/>
              <a:t>відносні</a:t>
            </a:r>
            <a:r>
              <a:rPr lang="ru-RU" dirty="0" smtClean="0"/>
              <a:t> </a:t>
            </a:r>
            <a:r>
              <a:rPr lang="ru-RU" dirty="0" err="1" smtClean="0"/>
              <a:t>показники</a:t>
            </a:r>
            <a:r>
              <a:rPr lang="ru-RU" dirty="0" smtClean="0"/>
              <a:t> (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розрахунку</a:t>
            </a:r>
            <a:r>
              <a:rPr lang="ru-RU" dirty="0" smtClean="0"/>
              <a:t> на 10 тис. </a:t>
            </a:r>
            <a:r>
              <a:rPr lang="ru-RU" dirty="0" err="1" smtClean="0"/>
              <a:t>осіб</a:t>
            </a:r>
            <a:r>
              <a:rPr lang="ru-RU" dirty="0" smtClean="0"/>
              <a:t>) </a:t>
            </a:r>
            <a:r>
              <a:rPr lang="ru-RU" dirty="0" err="1" smtClean="0"/>
              <a:t>зовнішніх</a:t>
            </a:r>
            <a:r>
              <a:rPr lang="ru-RU" dirty="0" smtClean="0"/>
              <a:t> та </a:t>
            </a:r>
            <a:r>
              <a:rPr lang="ru-RU" dirty="0" err="1" smtClean="0"/>
              <a:t>внутрішніх</a:t>
            </a:r>
            <a:r>
              <a:rPr lang="ru-RU" dirty="0" smtClean="0"/>
              <a:t> </a:t>
            </a:r>
            <a:r>
              <a:rPr lang="ru-RU" dirty="0" err="1" smtClean="0"/>
              <a:t>міграційних</a:t>
            </a:r>
            <a:r>
              <a:rPr lang="ru-RU" dirty="0" smtClean="0"/>
              <a:t> </a:t>
            </a:r>
            <a:r>
              <a:rPr lang="ru-RU" dirty="0" err="1" smtClean="0"/>
              <a:t>процесів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мали</a:t>
            </a:r>
            <a:r>
              <a:rPr lang="ru-RU" dirty="0" smtClean="0"/>
              <a:t> </a:t>
            </a:r>
            <a:r>
              <a:rPr lang="ru-RU" dirty="0" err="1" smtClean="0"/>
              <a:t>місце</a:t>
            </a:r>
            <a:r>
              <a:rPr lang="ru-RU" dirty="0" smtClean="0"/>
              <a:t> </a:t>
            </a:r>
            <a:r>
              <a:rPr lang="ru-RU" dirty="0" err="1" smtClean="0"/>
              <a:t>серед</a:t>
            </a:r>
            <a:r>
              <a:rPr lang="ru-RU" dirty="0" smtClean="0"/>
              <a:t> областей </a:t>
            </a:r>
            <a:r>
              <a:rPr lang="ru-RU" dirty="0" err="1" smtClean="0"/>
              <a:t>нашої</a:t>
            </a:r>
            <a:r>
              <a:rPr lang="ru-RU" dirty="0" smtClean="0"/>
              <a:t> </a:t>
            </a:r>
            <a:r>
              <a:rPr lang="ru-RU" dirty="0" err="1" smtClean="0"/>
              <a:t>країни</a:t>
            </a:r>
            <a:r>
              <a:rPr lang="ru-RU" dirty="0" smtClean="0"/>
              <a:t> за перших </a:t>
            </a:r>
            <a:r>
              <a:rPr lang="ru-RU" dirty="0" err="1" smtClean="0"/>
              <a:t>п'ять</a:t>
            </a:r>
            <a:r>
              <a:rPr lang="ru-RU" dirty="0" smtClean="0"/>
              <a:t> </a:t>
            </a:r>
            <a:r>
              <a:rPr lang="ru-RU" dirty="0" err="1" smtClean="0"/>
              <a:t>місяців</a:t>
            </a:r>
            <a:r>
              <a:rPr lang="ru-RU" dirty="0" smtClean="0"/>
              <a:t> поточного року.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Число </a:t>
            </a:r>
            <a:r>
              <a:rPr lang="ru-RU" b="1" dirty="0" err="1" smtClean="0"/>
              <a:t>прибулих</a:t>
            </a:r>
            <a:r>
              <a:rPr lang="ru-RU" b="1" dirty="0" smtClean="0"/>
              <a:t> </a:t>
            </a:r>
            <a:r>
              <a:rPr lang="ru-RU" b="1" dirty="0" err="1" smtClean="0"/>
              <a:t>осіб</a:t>
            </a:r>
            <a:r>
              <a:rPr lang="ru-RU" b="1" dirty="0" smtClean="0"/>
              <a:t> у межах </a:t>
            </a:r>
            <a:r>
              <a:rPr lang="ru-RU" b="1" dirty="0" err="1" smtClean="0"/>
              <a:t>України</a:t>
            </a:r>
            <a:r>
              <a:rPr lang="ru-RU" b="1" dirty="0" smtClean="0"/>
              <a:t> у </a:t>
            </a:r>
            <a:r>
              <a:rPr lang="ru-RU" b="1" dirty="0" err="1" smtClean="0"/>
              <a:t>січні-травні</a:t>
            </a:r>
            <a:r>
              <a:rPr lang="ru-RU" b="1" dirty="0" smtClean="0"/>
              <a:t> 2013 </a:t>
            </a:r>
            <a:r>
              <a:rPr lang="ru-RU" b="1" dirty="0" smtClean="0"/>
              <a:t>року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8674" name="Picture 2" descr="http://justicon.ua/images/News/migration%202013%20justic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556792"/>
            <a:ext cx="8847316" cy="5112568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err="1" smtClean="0"/>
              <a:t>Лідери</a:t>
            </a:r>
            <a:r>
              <a:rPr lang="ru-RU" dirty="0" smtClean="0"/>
              <a:t> за </a:t>
            </a:r>
            <a:r>
              <a:rPr lang="ru-RU" dirty="0" err="1" smtClean="0"/>
              <a:t>кількістю</a:t>
            </a:r>
            <a:r>
              <a:rPr lang="ru-RU" dirty="0" smtClean="0"/>
              <a:t> </a:t>
            </a:r>
            <a:r>
              <a:rPr lang="ru-RU" dirty="0" err="1" smtClean="0"/>
              <a:t>переселених</a:t>
            </a:r>
            <a:r>
              <a:rPr lang="ru-RU" dirty="0" smtClean="0"/>
              <a:t> до </a:t>
            </a:r>
            <a:r>
              <a:rPr lang="ru-RU" dirty="0" err="1" smtClean="0"/>
              <a:t>області</a:t>
            </a:r>
            <a:r>
              <a:rPr lang="ru-RU" dirty="0" smtClean="0"/>
              <a:t> стали </a:t>
            </a:r>
            <a:r>
              <a:rPr lang="ru-RU" dirty="0" err="1" smtClean="0"/>
              <a:t>Донецька</a:t>
            </a:r>
            <a:r>
              <a:rPr lang="ru-RU" dirty="0" smtClean="0"/>
              <a:t> – 13 684, </a:t>
            </a:r>
            <a:r>
              <a:rPr lang="ru-RU" dirty="0" err="1" smtClean="0"/>
              <a:t>Дніпропетровська</a:t>
            </a:r>
            <a:r>
              <a:rPr lang="ru-RU" dirty="0" smtClean="0"/>
              <a:t> – 12 567 та </a:t>
            </a:r>
            <a:r>
              <a:rPr lang="ru-RU" dirty="0" err="1" smtClean="0"/>
              <a:t>Київська</a:t>
            </a:r>
            <a:r>
              <a:rPr lang="ru-RU" dirty="0" smtClean="0"/>
              <a:t> – 12 087 </a:t>
            </a:r>
            <a:r>
              <a:rPr lang="ru-RU" dirty="0" err="1" smtClean="0"/>
              <a:t>осіб</a:t>
            </a:r>
            <a:r>
              <a:rPr lang="ru-RU" dirty="0" smtClean="0"/>
              <a:t>, а </a:t>
            </a:r>
            <a:r>
              <a:rPr lang="ru-RU" dirty="0" err="1" smtClean="0"/>
              <a:t>відносні</a:t>
            </a:r>
            <a:r>
              <a:rPr lang="ru-RU" dirty="0" smtClean="0"/>
              <a:t> </a:t>
            </a:r>
            <a:r>
              <a:rPr lang="ru-RU" dirty="0" err="1" smtClean="0"/>
              <a:t>показники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розрахунку</a:t>
            </a:r>
            <a:r>
              <a:rPr lang="ru-RU" dirty="0" smtClean="0"/>
              <a:t> на 10тис. </a:t>
            </a:r>
            <a:r>
              <a:rPr lang="ru-RU" dirty="0" err="1" smtClean="0"/>
              <a:t>населення</a:t>
            </a:r>
            <a:r>
              <a:rPr lang="ru-RU" dirty="0" smtClean="0"/>
              <a:t> </a:t>
            </a:r>
            <a:r>
              <a:rPr lang="ru-RU" dirty="0" err="1" smtClean="0"/>
              <a:t>виражають</a:t>
            </a:r>
            <a:r>
              <a:rPr lang="ru-RU" dirty="0" smtClean="0"/>
              <a:t> </a:t>
            </a:r>
            <a:r>
              <a:rPr lang="ru-RU" dirty="0" err="1" smtClean="0"/>
              <a:t>лідерство</a:t>
            </a:r>
            <a:r>
              <a:rPr lang="ru-RU" dirty="0" smtClean="0"/>
              <a:t> </a:t>
            </a:r>
            <a:r>
              <a:rPr lang="ru-RU" dirty="0" err="1" smtClean="0"/>
              <a:t>Київської</a:t>
            </a:r>
            <a:r>
              <a:rPr lang="ru-RU" dirty="0" smtClean="0"/>
              <a:t> – 169.6, та </a:t>
            </a:r>
            <a:r>
              <a:rPr lang="ru-RU" dirty="0" err="1" smtClean="0"/>
              <a:t>Житомирської</a:t>
            </a:r>
            <a:r>
              <a:rPr lang="ru-RU" dirty="0" smtClean="0"/>
              <a:t> – 123.4 та </a:t>
            </a:r>
            <a:r>
              <a:rPr lang="ru-RU" dirty="0" err="1" smtClean="0"/>
              <a:t>Вінницької</a:t>
            </a:r>
            <a:r>
              <a:rPr lang="ru-RU" dirty="0" smtClean="0"/>
              <a:t> – 125.7. </a:t>
            </a:r>
            <a:r>
              <a:rPr lang="ru-RU" dirty="0" err="1" smtClean="0"/>
              <a:t>Найменший</a:t>
            </a:r>
            <a:r>
              <a:rPr lang="ru-RU" dirty="0" smtClean="0"/>
              <a:t> </a:t>
            </a:r>
            <a:r>
              <a:rPr lang="ru-RU" dirty="0" err="1" smtClean="0"/>
              <a:t>потік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 за </a:t>
            </a:r>
            <a:r>
              <a:rPr lang="ru-RU" dirty="0" err="1" smtClean="0"/>
              <a:t>абсолютним</a:t>
            </a:r>
            <a:r>
              <a:rPr lang="ru-RU" dirty="0" smtClean="0"/>
              <a:t> </a:t>
            </a:r>
            <a:r>
              <a:rPr lang="ru-RU" dirty="0" err="1" smtClean="0"/>
              <a:t>значенням</a:t>
            </a:r>
            <a:r>
              <a:rPr lang="ru-RU" dirty="0" smtClean="0"/>
              <a:t> до </a:t>
            </a:r>
            <a:r>
              <a:rPr lang="ru-RU" dirty="0" err="1" smtClean="0"/>
              <a:t>області</a:t>
            </a:r>
            <a:r>
              <a:rPr lang="ru-RU" dirty="0" smtClean="0"/>
              <a:t> </a:t>
            </a:r>
            <a:r>
              <a:rPr lang="ru-RU" dirty="0" err="1" smtClean="0"/>
              <a:t>зафіксований</a:t>
            </a:r>
            <a:r>
              <a:rPr lang="ru-RU" dirty="0" smtClean="0"/>
              <a:t> у м.Севастополь – 1610, </a:t>
            </a:r>
            <a:r>
              <a:rPr lang="ru-RU" dirty="0" err="1" smtClean="0"/>
              <a:t>Закарпатській</a:t>
            </a:r>
            <a:r>
              <a:rPr lang="ru-RU" dirty="0" smtClean="0"/>
              <a:t> – 2187 та </a:t>
            </a:r>
            <a:r>
              <a:rPr lang="ru-RU" dirty="0" err="1" smtClean="0"/>
              <a:t>Чернівецькій</a:t>
            </a:r>
            <a:r>
              <a:rPr lang="ru-RU" dirty="0" smtClean="0"/>
              <a:t> – 3461, а за </a:t>
            </a:r>
            <a:r>
              <a:rPr lang="ru-RU" dirty="0" err="1" smtClean="0"/>
              <a:t>відносними</a:t>
            </a:r>
            <a:r>
              <a:rPr lang="ru-RU" dirty="0" smtClean="0"/>
              <a:t> в </a:t>
            </a:r>
            <a:r>
              <a:rPr lang="ru-RU" dirty="0" err="1" smtClean="0"/>
              <a:t>Закарпатській</a:t>
            </a:r>
            <a:r>
              <a:rPr lang="ru-RU" dirty="0" smtClean="0"/>
              <a:t> та </a:t>
            </a:r>
            <a:r>
              <a:rPr lang="ru-RU" dirty="0" err="1" smtClean="0"/>
              <a:t>Донецькій</a:t>
            </a:r>
            <a:r>
              <a:rPr lang="ru-RU" dirty="0" smtClean="0"/>
              <a:t> – 42.1 та 75.7 </a:t>
            </a:r>
            <a:r>
              <a:rPr lang="ru-RU" dirty="0" err="1" smtClean="0"/>
              <a:t>осіб</a:t>
            </a:r>
            <a:r>
              <a:rPr lang="ru-RU" dirty="0" smtClean="0"/>
              <a:t> на 10 000 </a:t>
            </a:r>
            <a:r>
              <a:rPr lang="ru-RU" dirty="0" err="1" smtClean="0"/>
              <a:t>населення</a:t>
            </a:r>
            <a:r>
              <a:rPr lang="ru-RU" dirty="0" smtClean="0"/>
              <a:t> </a:t>
            </a:r>
            <a:r>
              <a:rPr lang="ru-RU" dirty="0" err="1" smtClean="0"/>
              <a:t>відповідно</a:t>
            </a:r>
            <a:r>
              <a:rPr lang="ru-RU" dirty="0" smtClean="0"/>
              <a:t>. До числа областей,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найбільше</a:t>
            </a:r>
            <a:r>
              <a:rPr lang="ru-RU" dirty="0" smtClean="0"/>
              <a:t> </a:t>
            </a:r>
            <a:r>
              <a:rPr lang="ru-RU" dirty="0" err="1" smtClean="0"/>
              <a:t>виїхало</a:t>
            </a:r>
            <a:r>
              <a:rPr lang="ru-RU" dirty="0" smtClean="0"/>
              <a:t> </a:t>
            </a:r>
            <a:r>
              <a:rPr lang="ru-RU" dirty="0" err="1" smtClean="0"/>
              <a:t>населення</a:t>
            </a:r>
            <a:r>
              <a:rPr lang="ru-RU" dirty="0" smtClean="0"/>
              <a:t> належать </a:t>
            </a:r>
            <a:r>
              <a:rPr lang="ru-RU" dirty="0" err="1" smtClean="0"/>
              <a:t>Донецька</a:t>
            </a:r>
            <a:r>
              <a:rPr lang="ru-RU" dirty="0" smtClean="0"/>
              <a:t> – 14 706, </a:t>
            </a:r>
            <a:r>
              <a:rPr lang="ru-RU" dirty="0" err="1" smtClean="0"/>
              <a:t>Дніпропетровська</a:t>
            </a:r>
            <a:r>
              <a:rPr lang="ru-RU" dirty="0" smtClean="0"/>
              <a:t> – 12 771 та </a:t>
            </a:r>
            <a:r>
              <a:rPr lang="ru-RU" dirty="0" err="1" smtClean="0"/>
              <a:t>Харківська</a:t>
            </a:r>
            <a:r>
              <a:rPr lang="ru-RU" dirty="0" smtClean="0"/>
              <a:t> – 11 315 </a:t>
            </a:r>
            <a:r>
              <a:rPr lang="ru-RU" dirty="0" err="1" smtClean="0"/>
              <a:t>осіб</a:t>
            </a:r>
            <a:r>
              <a:rPr lang="ru-RU" dirty="0" smtClean="0"/>
              <a:t>, а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розрахунку</a:t>
            </a:r>
            <a:r>
              <a:rPr lang="ru-RU" dirty="0" smtClean="0"/>
              <a:t> на 10 000 </a:t>
            </a:r>
            <a:r>
              <a:rPr lang="ru-RU" dirty="0" err="1" smtClean="0"/>
              <a:t>населення</a:t>
            </a:r>
            <a:r>
              <a:rPr lang="ru-RU" dirty="0" smtClean="0"/>
              <a:t> </a:t>
            </a:r>
            <a:r>
              <a:rPr lang="ru-RU" dirty="0" err="1" smtClean="0"/>
              <a:t>Кіровоградська</a:t>
            </a:r>
            <a:r>
              <a:rPr lang="ru-RU" dirty="0" smtClean="0"/>
              <a:t> – 128.4, </a:t>
            </a:r>
            <a:r>
              <a:rPr lang="ru-RU" dirty="0" err="1" smtClean="0"/>
              <a:t>Вінницька</a:t>
            </a:r>
            <a:r>
              <a:rPr lang="ru-RU" dirty="0" smtClean="0"/>
              <a:t> – 127.7 та </a:t>
            </a:r>
            <a:r>
              <a:rPr lang="ru-RU" dirty="0" err="1" smtClean="0"/>
              <a:t>Хмельницька</a:t>
            </a:r>
            <a:r>
              <a:rPr lang="ru-RU" dirty="0" smtClean="0"/>
              <a:t> – 123.5 </a:t>
            </a:r>
            <a:r>
              <a:rPr lang="ru-RU" dirty="0" err="1" smtClean="0"/>
              <a:t>осіб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За </a:t>
            </a:r>
            <a:r>
              <a:rPr lang="ru-RU" dirty="0" err="1" smtClean="0"/>
              <a:t>абсолютними</a:t>
            </a:r>
            <a:r>
              <a:rPr lang="ru-RU" dirty="0" smtClean="0"/>
              <a:t> </a:t>
            </a:r>
            <a:r>
              <a:rPr lang="ru-RU" dirty="0" err="1" smtClean="0"/>
              <a:t>показниками</a:t>
            </a:r>
            <a:r>
              <a:rPr lang="ru-RU" dirty="0" smtClean="0"/>
              <a:t> </a:t>
            </a:r>
            <a:r>
              <a:rPr lang="ru-RU" dirty="0" err="1" smtClean="0"/>
              <a:t>внутрішнього</a:t>
            </a:r>
            <a:r>
              <a:rPr lang="ru-RU" dirty="0" smtClean="0"/>
              <a:t> </a:t>
            </a:r>
            <a:r>
              <a:rPr lang="ru-RU" dirty="0" err="1" smtClean="0"/>
              <a:t>міграційного</a:t>
            </a:r>
            <a:r>
              <a:rPr lang="ru-RU" dirty="0" smtClean="0"/>
              <a:t> сальдо </a:t>
            </a:r>
            <a:r>
              <a:rPr lang="ru-RU" dirty="0" err="1" smtClean="0"/>
              <a:t>лідерами</a:t>
            </a:r>
            <a:r>
              <a:rPr lang="ru-RU" dirty="0" smtClean="0"/>
              <a:t> </a:t>
            </a:r>
            <a:r>
              <a:rPr lang="ru-RU" dirty="0" err="1" smtClean="0"/>
              <a:t>виявилися</a:t>
            </a:r>
            <a:r>
              <a:rPr lang="ru-RU" dirty="0" smtClean="0"/>
              <a:t> </a:t>
            </a:r>
            <a:r>
              <a:rPr lang="ru-RU" dirty="0" err="1" smtClean="0"/>
              <a:t>Київська</a:t>
            </a:r>
            <a:r>
              <a:rPr lang="ru-RU" dirty="0" smtClean="0"/>
              <a:t> область – 3421, м.Севастополь – 671 та АР </a:t>
            </a:r>
            <a:r>
              <a:rPr lang="ru-RU" dirty="0" err="1" smtClean="0"/>
              <a:t>Крим</a:t>
            </a:r>
            <a:r>
              <a:rPr lang="ru-RU" dirty="0" smtClean="0"/>
              <a:t> – 649 </a:t>
            </a:r>
            <a:r>
              <a:rPr lang="ru-RU" dirty="0" err="1" smtClean="0"/>
              <a:t>осіб</a:t>
            </a:r>
            <a:r>
              <a:rPr lang="ru-RU" dirty="0" smtClean="0"/>
              <a:t> приросту, а </a:t>
            </a:r>
            <a:r>
              <a:rPr lang="ru-RU" dirty="0" err="1" smtClean="0"/>
              <a:t>найбільше</a:t>
            </a:r>
            <a:r>
              <a:rPr lang="ru-RU" dirty="0" smtClean="0"/>
              <a:t> </a:t>
            </a:r>
            <a:r>
              <a:rPr lang="ru-RU" dirty="0" err="1" smtClean="0"/>
              <a:t>негативне</a:t>
            </a:r>
            <a:r>
              <a:rPr lang="ru-RU" dirty="0" smtClean="0"/>
              <a:t> сальдо(</a:t>
            </a:r>
            <a:r>
              <a:rPr lang="ru-RU" dirty="0" err="1" smtClean="0"/>
              <a:t>скорочення</a:t>
            </a:r>
            <a:r>
              <a:rPr lang="ru-RU" dirty="0" smtClean="0"/>
              <a:t>) </a:t>
            </a:r>
            <a:r>
              <a:rPr lang="ru-RU" dirty="0" err="1" smtClean="0"/>
              <a:t>зафіксовано</a:t>
            </a:r>
            <a:r>
              <a:rPr lang="ru-RU" dirty="0" smtClean="0"/>
              <a:t> у </a:t>
            </a:r>
            <a:r>
              <a:rPr lang="ru-RU" dirty="0" err="1" smtClean="0"/>
              <a:t>Донецькій</a:t>
            </a:r>
            <a:r>
              <a:rPr lang="ru-RU" dirty="0" smtClean="0"/>
              <a:t> та </a:t>
            </a:r>
            <a:r>
              <a:rPr lang="ru-RU" dirty="0" err="1" smtClean="0"/>
              <a:t>Харківській</a:t>
            </a:r>
            <a:r>
              <a:rPr lang="ru-RU" dirty="0" smtClean="0"/>
              <a:t> областях по 1 022 та 1 270 </a:t>
            </a:r>
            <a:r>
              <a:rPr lang="ru-RU" dirty="0" err="1" smtClean="0"/>
              <a:t>осіб</a:t>
            </a:r>
            <a:r>
              <a:rPr lang="ru-RU" dirty="0" smtClean="0"/>
              <a:t>. З </a:t>
            </a:r>
            <a:r>
              <a:rPr lang="ru-RU" dirty="0" err="1" smtClean="0"/>
              <a:t>розрахунку</a:t>
            </a:r>
            <a:r>
              <a:rPr lang="ru-RU" dirty="0" smtClean="0"/>
              <a:t> на 10 тис. </a:t>
            </a:r>
            <a:r>
              <a:rPr lang="ru-RU" dirty="0" err="1" smtClean="0"/>
              <a:t>осіб</a:t>
            </a:r>
            <a:r>
              <a:rPr lang="ru-RU" dirty="0" smtClean="0"/>
              <a:t> </a:t>
            </a:r>
            <a:r>
              <a:rPr lang="ru-RU" dirty="0" err="1" smtClean="0"/>
              <a:t>найбільше</a:t>
            </a:r>
            <a:r>
              <a:rPr lang="ru-RU" dirty="0" smtClean="0"/>
              <a:t> </a:t>
            </a:r>
            <a:r>
              <a:rPr lang="ru-RU" dirty="0" err="1" smtClean="0"/>
              <a:t>міграційний</a:t>
            </a:r>
            <a:r>
              <a:rPr lang="ru-RU" dirty="0" smtClean="0"/>
              <a:t> </a:t>
            </a:r>
            <a:r>
              <a:rPr lang="ru-RU" dirty="0" err="1" smtClean="0"/>
              <a:t>приріст</a:t>
            </a:r>
            <a:r>
              <a:rPr lang="ru-RU" dirty="0" smtClean="0"/>
              <a:t> </a:t>
            </a:r>
            <a:r>
              <a:rPr lang="ru-RU" dirty="0" err="1" smtClean="0"/>
              <a:t>належить</a:t>
            </a:r>
            <a:r>
              <a:rPr lang="ru-RU" dirty="0" smtClean="0"/>
              <a:t> </a:t>
            </a:r>
            <a:r>
              <a:rPr lang="ru-RU" dirty="0" err="1" smtClean="0"/>
              <a:t>Київській</a:t>
            </a:r>
            <a:r>
              <a:rPr lang="ru-RU" dirty="0" smtClean="0"/>
              <a:t> </a:t>
            </a:r>
            <a:r>
              <a:rPr lang="ru-RU" dirty="0" err="1" smtClean="0"/>
              <a:t>області</a:t>
            </a:r>
            <a:r>
              <a:rPr lang="ru-RU" dirty="0" smtClean="0"/>
              <a:t> та м.Севастополь, в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зафіксовані</a:t>
            </a:r>
            <a:r>
              <a:rPr lang="ru-RU" dirty="0" smtClean="0"/>
              <a:t> </a:t>
            </a:r>
            <a:r>
              <a:rPr lang="ru-RU" dirty="0" err="1" smtClean="0"/>
              <a:t>результати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суттєво</a:t>
            </a:r>
            <a:r>
              <a:rPr lang="ru-RU" dirty="0" smtClean="0"/>
              <a:t> </a:t>
            </a:r>
            <a:r>
              <a:rPr lang="ru-RU" dirty="0" err="1" smtClean="0"/>
              <a:t>відрізняються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областей, по 48 та 42.3 </a:t>
            </a:r>
            <a:r>
              <a:rPr lang="ru-RU" dirty="0" err="1" smtClean="0"/>
              <a:t>осіб</a:t>
            </a:r>
            <a:r>
              <a:rPr lang="ru-RU" dirty="0" smtClean="0"/>
              <a:t> </a:t>
            </a:r>
            <a:r>
              <a:rPr lang="ru-RU" dirty="0" err="1" smtClean="0"/>
              <a:t>відповідно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7294584" cy="4572000"/>
          </a:xfrm>
        </p:spPr>
        <p:txBody>
          <a:bodyPr>
            <a:normAutofit fontScale="92500" lnSpcReduction="10000"/>
          </a:bodyPr>
          <a:lstStyle/>
          <a:p>
            <a:pPr fontAlgn="base"/>
            <a:r>
              <a:rPr lang="ru-RU" dirty="0" err="1" smtClean="0"/>
              <a:t>Виходячи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показників</a:t>
            </a:r>
            <a:r>
              <a:rPr lang="ru-RU" dirty="0" smtClean="0"/>
              <a:t> та </a:t>
            </a:r>
            <a:r>
              <a:rPr lang="ru-RU" dirty="0" err="1" smtClean="0"/>
              <a:t>особливостей</a:t>
            </a:r>
            <a:r>
              <a:rPr lang="ru-RU" dirty="0" smtClean="0"/>
              <a:t> </a:t>
            </a:r>
            <a:r>
              <a:rPr lang="ru-RU" dirty="0" err="1" smtClean="0"/>
              <a:t>внутрішніх</a:t>
            </a:r>
            <a:r>
              <a:rPr lang="ru-RU" dirty="0" smtClean="0"/>
              <a:t> </a:t>
            </a:r>
            <a:r>
              <a:rPr lang="ru-RU" dirty="0" err="1" smtClean="0"/>
              <a:t>міграцій</a:t>
            </a:r>
            <a:r>
              <a:rPr lang="ru-RU" dirty="0" smtClean="0"/>
              <a:t>,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зробити</a:t>
            </a:r>
            <a:r>
              <a:rPr lang="ru-RU" dirty="0" smtClean="0"/>
              <a:t> </a:t>
            </a:r>
            <a:r>
              <a:rPr lang="ru-RU" dirty="0" err="1" smtClean="0"/>
              <a:t>висновок</a:t>
            </a:r>
            <a:r>
              <a:rPr lang="ru-RU" dirty="0" smtClean="0"/>
              <a:t> про те,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найбільше</a:t>
            </a:r>
            <a:r>
              <a:rPr lang="ru-RU" dirty="0" smtClean="0"/>
              <a:t> у </a:t>
            </a:r>
            <a:r>
              <a:rPr lang="ru-RU" dirty="0" err="1" smtClean="0"/>
              <a:t>громадян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попитом </a:t>
            </a:r>
            <a:r>
              <a:rPr lang="ru-RU" dirty="0" err="1" smtClean="0"/>
              <a:t>користуються</a:t>
            </a:r>
            <a:r>
              <a:rPr lang="ru-RU" dirty="0" smtClean="0"/>
              <a:t> </a:t>
            </a:r>
            <a:r>
              <a:rPr lang="ru-RU" dirty="0" err="1" smtClean="0"/>
              <a:t>Київська</a:t>
            </a:r>
            <a:r>
              <a:rPr lang="ru-RU" dirty="0" smtClean="0"/>
              <a:t> область та м.Севастополь, а </a:t>
            </a:r>
            <a:r>
              <a:rPr lang="ru-RU" dirty="0" err="1" smtClean="0"/>
              <a:t>найменше</a:t>
            </a:r>
            <a:r>
              <a:rPr lang="ru-RU" dirty="0" smtClean="0"/>
              <a:t> </a:t>
            </a:r>
            <a:r>
              <a:rPr lang="ru-RU" dirty="0" err="1" smtClean="0"/>
              <a:t>Харківська</a:t>
            </a:r>
            <a:r>
              <a:rPr lang="ru-RU" dirty="0" smtClean="0"/>
              <a:t> та </a:t>
            </a:r>
            <a:r>
              <a:rPr lang="ru-RU" dirty="0" err="1" smtClean="0"/>
              <a:t>Херсонська</a:t>
            </a:r>
            <a:r>
              <a:rPr lang="ru-RU" dirty="0" smtClean="0"/>
              <a:t>.</a:t>
            </a:r>
          </a:p>
          <a:p>
            <a:pPr fontAlgn="base"/>
            <a:r>
              <a:rPr lang="ru-RU" dirty="0" err="1" smtClean="0"/>
              <a:t>Наступний</a:t>
            </a:r>
            <a:r>
              <a:rPr lang="ru-RU" dirty="0" smtClean="0"/>
              <a:t> блок </a:t>
            </a:r>
            <a:r>
              <a:rPr lang="ru-RU" dirty="0" err="1" smtClean="0"/>
              <a:t>тематичних</a:t>
            </a:r>
            <a:r>
              <a:rPr lang="ru-RU" dirty="0" smtClean="0"/>
              <a:t> карт </a:t>
            </a:r>
            <a:r>
              <a:rPr lang="ru-RU" dirty="0" err="1" smtClean="0"/>
              <a:t>розкриває</a:t>
            </a:r>
            <a:r>
              <a:rPr lang="ru-RU" dirty="0" smtClean="0"/>
              <a:t> </a:t>
            </a:r>
            <a:r>
              <a:rPr lang="ru-RU" dirty="0" err="1" smtClean="0"/>
              <a:t>абсолютні</a:t>
            </a:r>
            <a:r>
              <a:rPr lang="ru-RU" dirty="0" smtClean="0"/>
              <a:t> та </a:t>
            </a:r>
            <a:r>
              <a:rPr lang="ru-RU" dirty="0" err="1" smtClean="0"/>
              <a:t>відносні</a:t>
            </a:r>
            <a:r>
              <a:rPr lang="ru-RU" dirty="0" smtClean="0"/>
              <a:t> </a:t>
            </a:r>
            <a:r>
              <a:rPr lang="ru-RU" dirty="0" err="1" smtClean="0"/>
              <a:t>показники</a:t>
            </a:r>
            <a:r>
              <a:rPr lang="ru-RU" dirty="0" smtClean="0"/>
              <a:t> </a:t>
            </a:r>
            <a:r>
              <a:rPr lang="ru-RU" dirty="0" err="1" smtClean="0"/>
              <a:t>зовнішньої</a:t>
            </a:r>
            <a:r>
              <a:rPr lang="ru-RU" dirty="0" smtClean="0"/>
              <a:t> </a:t>
            </a:r>
            <a:r>
              <a:rPr lang="ru-RU" dirty="0" err="1" smtClean="0"/>
              <a:t>міграції</a:t>
            </a:r>
            <a:r>
              <a:rPr lang="ru-RU" dirty="0" smtClean="0"/>
              <a:t>, </a:t>
            </a:r>
            <a:r>
              <a:rPr lang="ru-RU" dirty="0" err="1" smtClean="0"/>
              <a:t>емігрантів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покинули </a:t>
            </a:r>
            <a:r>
              <a:rPr lang="ru-RU" dirty="0" err="1" smtClean="0"/>
              <a:t>Україну</a:t>
            </a:r>
            <a:r>
              <a:rPr lang="ru-RU" dirty="0" smtClean="0"/>
              <a:t> та </a:t>
            </a:r>
            <a:r>
              <a:rPr lang="ru-RU" dirty="0" err="1" smtClean="0"/>
              <a:t>іммігрантів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обрали</a:t>
            </a:r>
            <a:r>
              <a:rPr lang="ru-RU" dirty="0" smtClean="0"/>
              <a:t> нашу державу для </a:t>
            </a:r>
            <a:r>
              <a:rPr lang="ru-RU" dirty="0" err="1" smtClean="0"/>
              <a:t>постійного</a:t>
            </a:r>
            <a:r>
              <a:rPr lang="ru-RU" dirty="0" smtClean="0"/>
              <a:t> </a:t>
            </a:r>
            <a:r>
              <a:rPr lang="ru-RU" dirty="0" err="1" smtClean="0"/>
              <a:t>місця</a:t>
            </a:r>
            <a:r>
              <a:rPr lang="ru-RU" dirty="0" smtClean="0"/>
              <a:t> </a:t>
            </a:r>
            <a:r>
              <a:rPr lang="ru-RU" dirty="0" err="1" smtClean="0"/>
              <a:t>проживання</a:t>
            </a:r>
            <a:r>
              <a:rPr lang="ru-RU" dirty="0" smtClean="0"/>
              <a:t> в </a:t>
            </a:r>
            <a:r>
              <a:rPr lang="ru-RU" dirty="0" err="1" smtClean="0"/>
              <a:t>розрізі</a:t>
            </a:r>
            <a:r>
              <a:rPr lang="ru-RU" dirty="0" smtClean="0"/>
              <a:t> областей.</a:t>
            </a:r>
          </a:p>
          <a:p>
            <a:endParaRPr lang="ru-RU" dirty="0"/>
          </a:p>
        </p:txBody>
      </p:sp>
      <p:pic>
        <p:nvPicPr>
          <p:cNvPr id="33794" name="Picture 2" descr="http://t0.gstatic.com/images?q=tbn:ANd9GcRY0I2RaZUQ61Ca2XOQKNlrdr2-BfJUhNRL8Clp5zLfBiEH2Vf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1844824"/>
            <a:ext cx="1786244" cy="1800200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 smtClean="0"/>
              <a:t>Найбільша</a:t>
            </a:r>
            <a:r>
              <a:rPr lang="ru-RU" dirty="0" smtClean="0"/>
              <a:t>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іноземців</a:t>
            </a:r>
            <a:r>
              <a:rPr lang="ru-RU" dirty="0" smtClean="0"/>
              <a:t> </a:t>
            </a:r>
            <a:r>
              <a:rPr lang="ru-RU" dirty="0" err="1" smtClean="0"/>
              <a:t>прибула</a:t>
            </a:r>
            <a:r>
              <a:rPr lang="ru-RU" dirty="0" smtClean="0"/>
              <a:t> до </a:t>
            </a:r>
            <a:r>
              <a:rPr lang="ru-RU" dirty="0" err="1" smtClean="0"/>
              <a:t>України</a:t>
            </a:r>
            <a:r>
              <a:rPr lang="ru-RU" dirty="0" smtClean="0"/>
              <a:t> та </a:t>
            </a:r>
            <a:r>
              <a:rPr lang="ru-RU" dirty="0" err="1" smtClean="0"/>
              <a:t>емігрувала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Харківської</a:t>
            </a:r>
            <a:r>
              <a:rPr lang="ru-RU" dirty="0" smtClean="0"/>
              <a:t> </a:t>
            </a:r>
            <a:r>
              <a:rPr lang="ru-RU" dirty="0" err="1" smtClean="0"/>
              <a:t>області</a:t>
            </a:r>
            <a:r>
              <a:rPr lang="ru-RU" dirty="0" smtClean="0"/>
              <a:t> 4908 та 559,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м.Київ</a:t>
            </a:r>
            <a:r>
              <a:rPr lang="ru-RU" dirty="0" smtClean="0"/>
              <a:t> 3071 та 988 </a:t>
            </a:r>
            <a:r>
              <a:rPr lang="ru-RU" dirty="0" err="1" smtClean="0"/>
              <a:t>осіб</a:t>
            </a:r>
            <a:r>
              <a:rPr lang="ru-RU" dirty="0" smtClean="0"/>
              <a:t> </a:t>
            </a:r>
            <a:r>
              <a:rPr lang="ru-RU" dirty="0" err="1" smtClean="0"/>
              <a:t>відповідно</a:t>
            </a:r>
            <a:r>
              <a:rPr lang="ru-RU" dirty="0" smtClean="0"/>
              <a:t>. </a:t>
            </a:r>
            <a:r>
              <a:rPr lang="ru-RU" dirty="0" err="1" smtClean="0"/>
              <a:t>Найменше</a:t>
            </a:r>
            <a:r>
              <a:rPr lang="ru-RU" dirty="0" smtClean="0"/>
              <a:t> </a:t>
            </a:r>
            <a:r>
              <a:rPr lang="ru-RU" dirty="0" err="1" smtClean="0"/>
              <a:t>абсолютне</a:t>
            </a:r>
            <a:r>
              <a:rPr lang="ru-RU" dirty="0" smtClean="0"/>
              <a:t> число </a:t>
            </a:r>
            <a:r>
              <a:rPr lang="ru-RU" dirty="0" err="1" smtClean="0"/>
              <a:t>емігрантів</a:t>
            </a:r>
            <a:r>
              <a:rPr lang="ru-RU" dirty="0" smtClean="0"/>
              <a:t> у </a:t>
            </a:r>
            <a:r>
              <a:rPr lang="ru-RU" dirty="0" err="1" smtClean="0"/>
              <a:t>зафіксовано</a:t>
            </a:r>
            <a:r>
              <a:rPr lang="ru-RU" dirty="0" smtClean="0"/>
              <a:t> </a:t>
            </a:r>
            <a:r>
              <a:rPr lang="ru-RU" dirty="0" err="1" smtClean="0"/>
              <a:t>у</a:t>
            </a:r>
            <a:r>
              <a:rPr lang="ru-RU" dirty="0" smtClean="0"/>
              <a:t> </a:t>
            </a:r>
            <a:r>
              <a:rPr lang="ru-RU" dirty="0" err="1" smtClean="0"/>
              <a:t>Рівненській</a:t>
            </a:r>
            <a:r>
              <a:rPr lang="ru-RU" dirty="0" smtClean="0"/>
              <a:t> – 35 та </a:t>
            </a:r>
            <a:r>
              <a:rPr lang="ru-RU" dirty="0" err="1" smtClean="0"/>
              <a:t>Хмельницькій</a:t>
            </a:r>
            <a:r>
              <a:rPr lang="ru-RU" dirty="0" smtClean="0"/>
              <a:t> – 54 областях, а </a:t>
            </a:r>
            <a:r>
              <a:rPr lang="ru-RU" dirty="0" err="1" smtClean="0"/>
              <a:t>іммігрантів</a:t>
            </a:r>
            <a:r>
              <a:rPr lang="ru-RU" dirty="0" smtClean="0"/>
              <a:t> у </a:t>
            </a:r>
            <a:r>
              <a:rPr lang="ru-RU" dirty="0" err="1" smtClean="0"/>
              <a:t>Тернопільській</a:t>
            </a:r>
            <a:r>
              <a:rPr lang="ru-RU" dirty="0" smtClean="0"/>
              <a:t> – 84 та </a:t>
            </a:r>
            <a:r>
              <a:rPr lang="ru-RU" dirty="0" err="1" smtClean="0"/>
              <a:t>Закарпатській</a:t>
            </a:r>
            <a:r>
              <a:rPr lang="ru-RU" dirty="0" smtClean="0"/>
              <a:t> – 93. </a:t>
            </a:r>
            <a:r>
              <a:rPr lang="ru-RU" dirty="0" err="1" smtClean="0"/>
              <a:t>Відносні</a:t>
            </a:r>
            <a:r>
              <a:rPr lang="ru-RU" dirty="0" smtClean="0"/>
              <a:t> </a:t>
            </a:r>
            <a:r>
              <a:rPr lang="ru-RU" dirty="0" err="1" smtClean="0"/>
              <a:t>показники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розрахунку</a:t>
            </a:r>
            <a:r>
              <a:rPr lang="ru-RU" dirty="0" smtClean="0"/>
              <a:t> на 10 </a:t>
            </a:r>
            <a:r>
              <a:rPr lang="ru-RU" dirty="0" err="1" smtClean="0"/>
              <a:t>тис.осіб</a:t>
            </a:r>
            <a:r>
              <a:rPr lang="ru-RU" dirty="0" smtClean="0"/>
              <a:t> </a:t>
            </a:r>
            <a:r>
              <a:rPr lang="ru-RU" dirty="0" err="1" smtClean="0"/>
              <a:t>свідчать</a:t>
            </a:r>
            <a:r>
              <a:rPr lang="ru-RU" dirty="0" smtClean="0"/>
              <a:t>, </a:t>
            </a:r>
            <a:r>
              <a:rPr lang="ru-RU" dirty="0" err="1" smtClean="0"/>
              <a:t>лідерами</a:t>
            </a:r>
            <a:r>
              <a:rPr lang="ru-RU" dirty="0" smtClean="0"/>
              <a:t> </a:t>
            </a:r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емігрантів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м.Київ</a:t>
            </a:r>
            <a:r>
              <a:rPr lang="ru-RU" dirty="0" smtClean="0"/>
              <a:t> та </a:t>
            </a:r>
            <a:r>
              <a:rPr lang="ru-RU" dirty="0" err="1" smtClean="0"/>
              <a:t>Харківська</a:t>
            </a:r>
            <a:r>
              <a:rPr lang="ru-RU" dirty="0" smtClean="0"/>
              <a:t> область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показниками</a:t>
            </a:r>
            <a:r>
              <a:rPr lang="ru-RU" dirty="0" smtClean="0"/>
              <a:t> 8.4 та 5, а </a:t>
            </a:r>
            <a:r>
              <a:rPr lang="ru-RU" dirty="0" err="1" smtClean="0"/>
              <a:t>найменше</a:t>
            </a:r>
            <a:r>
              <a:rPr lang="ru-RU" dirty="0" smtClean="0"/>
              <a:t> </a:t>
            </a:r>
            <a:r>
              <a:rPr lang="ru-RU" dirty="0" err="1" smtClean="0"/>
              <a:t>виїжджають</a:t>
            </a:r>
            <a:r>
              <a:rPr lang="ru-RU" dirty="0" smtClean="0"/>
              <a:t> за кордон </a:t>
            </a:r>
            <a:r>
              <a:rPr lang="ru-RU" dirty="0" err="1" smtClean="0"/>
              <a:t>мешканці</a:t>
            </a:r>
            <a:r>
              <a:rPr lang="ru-RU" dirty="0" smtClean="0"/>
              <a:t> </a:t>
            </a:r>
            <a:r>
              <a:rPr lang="ru-RU" dirty="0" err="1" smtClean="0"/>
              <a:t>Рівненської</a:t>
            </a:r>
            <a:r>
              <a:rPr lang="ru-RU" dirty="0" smtClean="0"/>
              <a:t> та </a:t>
            </a:r>
            <a:r>
              <a:rPr lang="ru-RU" dirty="0" err="1" smtClean="0"/>
              <a:t>Хмельницької</a:t>
            </a:r>
            <a:r>
              <a:rPr lang="ru-RU" dirty="0" smtClean="0"/>
              <a:t> областей, по 0.7 та 1.0.</a:t>
            </a:r>
            <a:endParaRPr lang="ru-RU" dirty="0"/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12</TotalTime>
  <Words>790</Words>
  <Application>Microsoft Office PowerPoint</Application>
  <PresentationFormat>Экран (4:3)</PresentationFormat>
  <Paragraphs>17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Официальная</vt:lpstr>
      <vt:lpstr>Міграційні процеси в Україні у 2013 році</vt:lpstr>
      <vt:lpstr>Слайд 2</vt:lpstr>
      <vt:lpstr>Слайд 3</vt:lpstr>
      <vt:lpstr>Слайд 4</vt:lpstr>
      <vt:lpstr>Число прибулих осіб у межах України у січні-травні 2013 року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Напрямки внутрідержавних міграційних процесів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Міграційні процеси в Україні у 2013 році</dc:title>
  <dc:creator>User</dc:creator>
  <cp:lastModifiedBy>User</cp:lastModifiedBy>
  <cp:revision>2</cp:revision>
  <dcterms:created xsi:type="dcterms:W3CDTF">2014-05-19T13:05:51Z</dcterms:created>
  <dcterms:modified xsi:type="dcterms:W3CDTF">2014-05-19T13:18:47Z</dcterms:modified>
</cp:coreProperties>
</file>