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3" r:id="rId9"/>
    <p:sldId id="266" r:id="rId10"/>
    <p:sldId id="269" r:id="rId11"/>
    <p:sldId id="262" r:id="rId12"/>
    <p:sldId id="267" r:id="rId13"/>
    <p:sldId id="268" r:id="rId14"/>
    <p:sldId id="276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6E3D39A-13D2-4017-A63C-0D093A62ECF3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3FE668E-F68E-40CD-83BA-F1E23BC2A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367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63810C-6DCF-40FA-9161-98F9BC685E6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61488-C1CF-4162-9370-F82D27850ABF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2C29A-7802-4DFC-A8A3-A7AFA8EB5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38D94-96C6-4652-9A15-15718DDF343F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B791-FBA4-42F1-9598-FA36E63AF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02FB-DA4D-4D82-AE1A-73C6EC706A56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55E3C-3CF3-42B0-B54C-83E2314B6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4902F-3DAC-42C6-B25E-AC7DF35D7D5F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6754B-7856-4607-B731-C2EB9C50E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E530-6267-4256-B7B5-E19814F26C29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7855D-734C-4FD2-BE83-3E04AE663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3F7A6-7CF3-4F58-9D79-2CDFAA797E48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9DB1-A29D-42B5-8811-A9F1AD833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A88E2-604C-4A59-94C9-B37342DCBFB3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52EC5-8123-4A42-AAB4-EFB719CDDC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7EB4B-2A90-4B31-89A5-5102DB37A34A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1D4AA-8A5B-4563-A628-EB8EA16CE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EBCBB-BD11-4DB4-AF32-F5B9B2824013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FCA1C-C1E7-4A3F-883B-8DBCB76C3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18F95-8180-4C15-BC4D-C1483C536E19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8158-04F9-4E1E-A5AA-471B3D5F8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86F6D-0243-42E5-871E-C191507BBD50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4A1C-D1AA-49B9-BED4-200C9C804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47CA04-A642-4CDE-8AA5-C93B56F13FA6}" type="datetimeFigureOut">
              <a:rPr lang="ru-RU"/>
              <a:pPr>
                <a:defRPr/>
              </a:pPr>
              <a:t>15.11.2013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226304-9A58-479B-BCEF-0EABFC35F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2000240"/>
            <a:ext cx="6143668" cy="192882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6000" dirty="0" smtClean="0"/>
              <a:t>Розміщення населення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25" y="4286250"/>
            <a:ext cx="3267075" cy="18573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4578" name="Содержимое 3" descr="УРБАН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295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000" b="1" dirty="0" smtClean="0"/>
              <a:t>Місто</a:t>
            </a:r>
            <a:r>
              <a:rPr lang="uk-UA" sz="2000" dirty="0" smtClean="0"/>
              <a:t> – це населений пункт, який віднесений згідно із законодавством держави до категорії міст з певною людністю, що виконує специфічні функції – адміністративно-політичні, промислові, транспортні, культурні. </a:t>
            </a:r>
            <a:endParaRPr lang="ru-RU" sz="2000" dirty="0"/>
          </a:p>
        </p:txBody>
      </p:sp>
      <p:pic>
        <p:nvPicPr>
          <p:cNvPr id="25602" name="Содержимое 5" descr="1005119ov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14438"/>
            <a:ext cx="9144000" cy="564356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0024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100" dirty="0" smtClean="0"/>
              <a:t>В </a:t>
            </a:r>
            <a:r>
              <a:rPr lang="uk-UA" sz="3100" dirty="0" err="1" smtClean="0"/>
              <a:t>Кнр</a:t>
            </a:r>
            <a:r>
              <a:rPr lang="uk-UA" sz="3100" dirty="0" smtClean="0"/>
              <a:t> на сьогодні є найбільше міст-мільйонерів – 99</a:t>
            </a:r>
            <a:br>
              <a:rPr lang="uk-UA" sz="3100" dirty="0" smtClean="0"/>
            </a:br>
            <a:r>
              <a:rPr lang="uk-UA" sz="3100" dirty="0" smtClean="0"/>
              <a:t>В </a:t>
            </a:r>
            <a:r>
              <a:rPr lang="uk-UA" sz="3100" dirty="0" err="1" smtClean="0"/>
              <a:t>Індіїї</a:t>
            </a:r>
            <a:r>
              <a:rPr lang="uk-UA" sz="3100" dirty="0" smtClean="0"/>
              <a:t> їх 37, у </a:t>
            </a:r>
            <a:r>
              <a:rPr lang="uk-UA" sz="3100" dirty="0" err="1" smtClean="0"/>
              <a:t>бразилії</a:t>
            </a:r>
            <a:r>
              <a:rPr lang="uk-UA" sz="3100" dirty="0" smtClean="0"/>
              <a:t> – 14, у </a:t>
            </a:r>
            <a:r>
              <a:rPr lang="uk-UA" sz="3100" dirty="0" err="1" smtClean="0"/>
              <a:t>японії</a:t>
            </a:r>
            <a:r>
              <a:rPr lang="uk-UA" sz="3100" dirty="0" smtClean="0"/>
              <a:t> і Росії – по 12, у </a:t>
            </a:r>
            <a:r>
              <a:rPr lang="uk-UA" sz="3100" dirty="0" err="1" smtClean="0"/>
              <a:t>мексиці</a:t>
            </a:r>
            <a:r>
              <a:rPr lang="uk-UA" sz="3100" dirty="0" smtClean="0"/>
              <a:t> та Індонезії – по 10, у </a:t>
            </a:r>
            <a:r>
              <a:rPr lang="uk-UA" sz="3100" dirty="0" err="1" smtClean="0"/>
              <a:t>сша</a:t>
            </a:r>
            <a:r>
              <a:rPr lang="uk-UA" sz="3100" dirty="0" smtClean="0"/>
              <a:t> – 9.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ru-RU" sz="2400" dirty="0"/>
          </a:p>
        </p:txBody>
      </p:sp>
      <p:pic>
        <p:nvPicPr>
          <p:cNvPr id="26626" name="Содержимое 3" descr="НЬЮ_ЙОРК.jpe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43063"/>
            <a:ext cx="9144000" cy="521493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3071802" cy="66151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700" dirty="0" smtClean="0"/>
              <a:t>Для багатьох країн, що розвиваються, характерна </a:t>
            </a:r>
            <a:r>
              <a:rPr lang="uk-UA" sz="2700" b="1" dirty="0" smtClean="0"/>
              <a:t>псевдо урбанізація</a:t>
            </a:r>
            <a:r>
              <a:rPr lang="uk-UA" sz="2700" dirty="0" smtClean="0"/>
              <a:t>, коли збільшення чисельності міського населення не супроводжується поширенням міського способу життя та культури, а формуються міські нетрі, без належного рівня благоустрою.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7650" name="Содержимое 3" descr="мальдивы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00375" y="785813"/>
            <a:ext cx="6000750" cy="55721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979613" y="457200"/>
            <a:ext cx="7011987" cy="8382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uk-UA" cap="none" smtClean="0">
                <a:effectLst/>
                <a:latin typeface="Arial" charset="0"/>
              </a:rPr>
              <a:t>Міська агломерація</a:t>
            </a:r>
            <a:endParaRPr lang="ru-RU" cap="none" smtClean="0">
              <a:effectLst/>
              <a:latin typeface="Arial" charset="0"/>
            </a:endParaRPr>
          </a:p>
        </p:txBody>
      </p:sp>
      <p:pic>
        <p:nvPicPr>
          <p:cNvPr id="40963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125538"/>
            <a:ext cx="8686800" cy="573246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3438" y="5786454"/>
            <a:ext cx="4271962" cy="8572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Європейський мегалополіс </a:t>
            </a:r>
            <a:r>
              <a:rPr lang="uk-UA" dirty="0" err="1" smtClean="0"/>
              <a:t>“Блакитний</a:t>
            </a:r>
            <a:r>
              <a:rPr lang="uk-UA" dirty="0" smtClean="0"/>
              <a:t> </a:t>
            </a:r>
            <a:r>
              <a:rPr lang="uk-UA" dirty="0" err="1" smtClean="0"/>
              <a:t>банан”</a:t>
            </a:r>
            <a:endParaRPr lang="ru-RU" dirty="0"/>
          </a:p>
        </p:txBody>
      </p:sp>
      <p:sp>
        <p:nvSpPr>
          <p:cNvPr id="28674" name="Текст 2"/>
          <p:cNvSpPr>
            <a:spLocks noGrp="1"/>
          </p:cNvSpPr>
          <p:nvPr>
            <p:ph type="body" idx="2"/>
          </p:nvPr>
        </p:nvSpPr>
        <p:spPr>
          <a:xfrm>
            <a:off x="0" y="428625"/>
            <a:ext cx="3465513" cy="6286500"/>
          </a:xfrm>
        </p:spPr>
        <p:txBody>
          <a:bodyPr/>
          <a:lstStyle/>
          <a:p>
            <a:r>
              <a:rPr lang="uk-UA" sz="2000" b="1" smtClean="0"/>
              <a:t>Міська агломерація</a:t>
            </a:r>
            <a:r>
              <a:rPr lang="uk-UA" sz="2000" smtClean="0"/>
              <a:t> — територіальне угруповання міст (система поселень), що тісно пов’язані виробничими, економічними, інфраструктурними зв’язкамДля сучасної урбанізації характерне також зростання приміських зон – </a:t>
            </a:r>
            <a:r>
              <a:rPr lang="uk-UA" sz="2000" b="1" smtClean="0"/>
              <a:t>субурбанізація</a:t>
            </a:r>
            <a:r>
              <a:rPr lang="uk-UA" sz="2000" smtClean="0"/>
              <a:t>, що призводить до утворення міських агломерацій. 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uk-UA" sz="2000" smtClean="0"/>
              <a:t>Внаслідок злиття агломерації утворюють </a:t>
            </a:r>
            <a:r>
              <a:rPr lang="uk-UA" sz="2000" b="1" smtClean="0"/>
              <a:t>мегаполіси</a:t>
            </a:r>
            <a:r>
              <a:rPr lang="uk-UA" sz="2000" smtClean="0"/>
              <a:t> або мегалополіси  — суцільні смуги міського розселення. </a:t>
            </a:r>
            <a:endParaRPr lang="ru-RU" sz="2000" smtClean="0"/>
          </a:p>
        </p:txBody>
      </p:sp>
      <p:pic>
        <p:nvPicPr>
          <p:cNvPr id="28675" name="Содержимое 5" descr="ГОЛОУБОЙ БАНАН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43313" y="0"/>
            <a:ext cx="5500687" cy="578643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01118" cy="142876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000" dirty="0" smtClean="0"/>
              <a:t>Незважаючи на зростання міст, близько половини населення світу проживає у сільській місцевості. Щоправда села в різних країнах мають значні відмінності. В </a:t>
            </a:r>
            <a:r>
              <a:rPr lang="uk-UA" sz="2000" dirty="0" err="1" smtClean="0"/>
              <a:t>україні</a:t>
            </a:r>
            <a:r>
              <a:rPr lang="uk-UA" sz="2000" dirty="0" smtClean="0"/>
              <a:t>, наприклад, селом вважається населений пункт, в якому менше 10 000 населення. 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988" y="5715000"/>
            <a:ext cx="4291012" cy="9286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Сільський будинок на пострадянському просторі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643563"/>
            <a:ext cx="4292600" cy="9286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Поселення на воді у кашмірі (Індія)</a:t>
            </a:r>
            <a:endParaRPr lang="ru-RU" dirty="0"/>
          </a:p>
        </p:txBody>
      </p:sp>
      <p:pic>
        <p:nvPicPr>
          <p:cNvPr id="29700" name="Содержимое 6" descr="українськеС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857375"/>
            <a:ext cx="4572000" cy="3643313"/>
          </a:xfrm>
        </p:spPr>
      </p:pic>
      <p:pic>
        <p:nvPicPr>
          <p:cNvPr id="29701" name="Содержимое 5" descr="ПОселення на водіКАШМІР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863725"/>
            <a:ext cx="4572000" cy="356552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Сільська місцевість у </a:t>
            </a:r>
            <a:r>
              <a:rPr lang="uk-UA" dirty="0" err="1" smtClean="0"/>
              <a:t>киргизії</a:t>
            </a:r>
            <a:endParaRPr lang="ru-RU" dirty="0"/>
          </a:p>
        </p:txBody>
      </p:sp>
      <p:pic>
        <p:nvPicPr>
          <p:cNvPr id="30722" name="Содержимое 3" descr="КИРГИЗИЯ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28688" y="1703388"/>
            <a:ext cx="7572375" cy="515461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1400" dirty="0" smtClean="0"/>
              <a:t>70% всього населення Землі розміщені лише на 7% суші. Найбільш густо заселені –  Аоминь(Китай) -  27 тис. осіб/</a:t>
            </a:r>
            <a:r>
              <a:rPr lang="uk-UA" sz="1400" dirty="0" err="1" smtClean="0"/>
              <a:t>км²</a:t>
            </a:r>
            <a:r>
              <a:rPr lang="uk-UA" sz="1400" dirty="0" smtClean="0"/>
              <a:t>, </a:t>
            </a:r>
            <a:r>
              <a:rPr lang="uk-UA" sz="1400" dirty="0" err="1" smtClean="0"/>
              <a:t>монако</a:t>
            </a:r>
            <a:r>
              <a:rPr lang="uk-UA" sz="1400" dirty="0" smtClean="0"/>
              <a:t> – 16 тис. осіб/</a:t>
            </a:r>
            <a:r>
              <a:rPr lang="uk-UA" sz="1400" dirty="0" err="1" smtClean="0"/>
              <a:t>км²</a:t>
            </a:r>
            <a:r>
              <a:rPr lang="uk-UA" sz="1400" dirty="0" smtClean="0"/>
              <a:t>, </a:t>
            </a:r>
            <a:r>
              <a:rPr lang="uk-UA" sz="1400" dirty="0" err="1" smtClean="0"/>
              <a:t>сінгапур</a:t>
            </a:r>
            <a:r>
              <a:rPr lang="uk-UA" sz="1400" dirty="0" smtClean="0"/>
              <a:t> – 6 </a:t>
            </a:r>
            <a:r>
              <a:rPr lang="uk-UA" sz="1400" dirty="0" err="1" smtClean="0"/>
              <a:t>тис.осіб</a:t>
            </a:r>
            <a:r>
              <a:rPr lang="uk-UA" sz="1400" dirty="0" smtClean="0"/>
              <a:t>/</a:t>
            </a:r>
            <a:r>
              <a:rPr lang="uk-UA" sz="1400" dirty="0" err="1" smtClean="0"/>
              <a:t>км²</a:t>
            </a:r>
            <a:r>
              <a:rPr lang="uk-UA" sz="1400" dirty="0" smtClean="0"/>
              <a:t>.   </a:t>
            </a:r>
            <a:endParaRPr lang="ru-RU" sz="1400" dirty="0"/>
          </a:p>
        </p:txBody>
      </p:sp>
      <p:pic>
        <p:nvPicPr>
          <p:cNvPr id="15362" name="Содержимое 3" descr="КАРТА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143000"/>
            <a:ext cx="9144000" cy="5715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2928926" cy="590075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000" dirty="0" smtClean="0"/>
              <a:t>Найменша щільність населення в Гренландії – 0,03 особи/</a:t>
            </a:r>
            <a:r>
              <a:rPr lang="uk-UA" sz="2000" dirty="0" err="1" smtClean="0"/>
              <a:t>км²</a:t>
            </a:r>
            <a:r>
              <a:rPr lang="uk-UA" sz="2000" dirty="0" smtClean="0"/>
              <a:t>, в Західній Сахарі і Монголії – 1 особа/</a:t>
            </a:r>
            <a:r>
              <a:rPr lang="uk-UA" sz="2000" dirty="0" err="1" smtClean="0"/>
              <a:t>км²</a:t>
            </a:r>
            <a:r>
              <a:rPr lang="uk-UA" sz="2000" dirty="0" smtClean="0"/>
              <a:t>, в Австралії і Гвіані – 2 особи/</a:t>
            </a:r>
            <a:r>
              <a:rPr lang="uk-UA" sz="2000" dirty="0" err="1" smtClean="0"/>
              <a:t>км²</a:t>
            </a:r>
            <a:r>
              <a:rPr lang="uk-UA" sz="2000" dirty="0" smtClean="0"/>
              <a:t>.</a:t>
            </a:r>
            <a:endParaRPr lang="ru-RU" sz="2000" dirty="0"/>
          </a:p>
        </p:txBody>
      </p:sp>
      <p:pic>
        <p:nvPicPr>
          <p:cNvPr id="16386" name="Содержимое 5" descr="ва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28938" y="714375"/>
            <a:ext cx="6215062" cy="55006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988" y="0"/>
            <a:ext cx="3219450" cy="13065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Мальдіви – 1042 осіб/</a:t>
            </a:r>
            <a:r>
              <a:rPr lang="uk-UA" dirty="0" err="1" smtClean="0"/>
              <a:t>км²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071938" y="0"/>
            <a:ext cx="4865687" cy="1500188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Вчені прогнозують, що Через 15-20 років ці острови будуть повністю затоплені, тому вже зараз встановлено домовленість з Австралією та Новою </a:t>
            </a:r>
            <a:r>
              <a:rPr lang="uk-UA" dirty="0" err="1" smtClean="0"/>
              <a:t>зеландією</a:t>
            </a:r>
            <a:r>
              <a:rPr lang="uk-UA" dirty="0" smtClean="0"/>
              <a:t> про те, щоб переселити туди населення </a:t>
            </a:r>
            <a:r>
              <a:rPr lang="uk-UA" dirty="0" err="1" smtClean="0"/>
              <a:t>мальдів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7412" name="Содержимое 6" descr="maldives_map.gif"/>
          <p:cNvPicPr>
            <a:picLocks noGrp="1" noChangeAspect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643063"/>
            <a:ext cx="4762500" cy="4572000"/>
          </a:xfrm>
        </p:spPr>
      </p:pic>
      <p:pic>
        <p:nvPicPr>
          <p:cNvPr id="17413" name="Содержимое 7" descr="Maldives-Male.JPG"/>
          <p:cNvPicPr>
            <a:picLocks noGrp="1" noChangeAspect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4648200" y="1643063"/>
            <a:ext cx="4495800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700" dirty="0" smtClean="0">
                <a:cs typeface="Times New Roman" pitchFamily="18" charset="0"/>
              </a:rPr>
              <a:t>Потяг з робітниками у </a:t>
            </a:r>
            <a:r>
              <a:rPr lang="uk-UA" sz="2700" dirty="0" err="1" smtClean="0">
                <a:cs typeface="Times New Roman" pitchFamily="18" charset="0"/>
              </a:rPr>
              <a:t>Бангладеші</a:t>
            </a:r>
            <a:r>
              <a:rPr lang="uk-UA" sz="2700" dirty="0" smtClean="0">
                <a:cs typeface="Times New Roman" pitchFamily="18" charset="0"/>
              </a:rPr>
              <a:t> (889 осіб/</a:t>
            </a:r>
            <a:r>
              <a:rPr lang="uk-UA" sz="2700" dirty="0" err="1" smtClean="0">
                <a:cs typeface="Times New Roman" pitchFamily="18" charset="0"/>
              </a:rPr>
              <a:t>км²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Содержимое 3" descr="БАНГЛАДЕШ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1071563"/>
            <a:ext cx="8358187" cy="55721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dirty="0" smtClean="0"/>
              <a:t>в країнах Європи, Японії, Китаї, у більшості країн, що розвиваються переважає групова форма розселення.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20482" name="Содержимое 3" descr="ФРАНЦИЯ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1285875"/>
            <a:ext cx="8215313" cy="54292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144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700" b="1" dirty="0" smtClean="0"/>
              <a:t>Дисперсна</a:t>
            </a:r>
            <a:r>
              <a:rPr lang="uk-UA" sz="2700" dirty="0" smtClean="0"/>
              <a:t> форма поширена у США, Канаді, Австралії — територіально великих країнах з незначною густотою населення й невеликою часткою сільських мешканців.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1506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554163"/>
            <a:ext cx="8370888" cy="530383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8991600" cy="58104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000" dirty="0" smtClean="0"/>
              <a:t>Для територій з посушливим кліматом та гірських місцевостей (Північна Африка, північна частина Західної Африки, Південно-Західна й Центральна Азія) характерна </a:t>
            </a:r>
            <a:r>
              <a:rPr lang="uk-UA" sz="2000" b="1" dirty="0" smtClean="0"/>
              <a:t>кочова</a:t>
            </a:r>
            <a:r>
              <a:rPr lang="uk-UA" sz="2000" dirty="0" smtClean="0"/>
              <a:t> форма розселення. Кількість кочівників у світі становить 25-30 </a:t>
            </a:r>
            <a:r>
              <a:rPr lang="uk-UA" sz="2000" dirty="0" err="1" smtClean="0"/>
              <a:t>млн</a:t>
            </a:r>
            <a:r>
              <a:rPr lang="uk-UA" sz="2000" dirty="0" smtClean="0"/>
              <a:t> осіб.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2530" name="Содержимое 3" descr="Бедуїни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42938" y="1500188"/>
            <a:ext cx="8001000" cy="521493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14383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000" b="1" dirty="0" smtClean="0"/>
              <a:t>Урбанізація – </a:t>
            </a:r>
            <a:r>
              <a:rPr lang="uk-UA" sz="2000" dirty="0" smtClean="0"/>
              <a:t>це Історичний процес збільшення ролі міст в житті суспільства, широке поширення міського способу життя та міської культури.</a:t>
            </a:r>
            <a:endParaRPr lang="ru-RU" sz="2000" dirty="0"/>
          </a:p>
        </p:txBody>
      </p:sp>
      <p:pic>
        <p:nvPicPr>
          <p:cNvPr id="23554" name="Содержимое 3" descr="АРЕАЛИ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928688"/>
            <a:ext cx="9144000" cy="592931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129</TotalTime>
  <Words>386</Words>
  <Application>Microsoft Office PowerPoint</Application>
  <PresentationFormat>Экран (4:3)</PresentationFormat>
  <Paragraphs>21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Розміщення населення</vt:lpstr>
      <vt:lpstr>70% всього населення Землі розміщені лише на 7% суші. Найбільш густо заселені –  Аоминь(Китай) -  27 тис. осіб/км², монако – 16 тис. осіб/км², сінгапур – 6 тис.осіб/км².   </vt:lpstr>
      <vt:lpstr>Найменша щільність населення в Гренландії – 0,03 особи/км², в Західній Сахарі і Монголії – 1 особа/км², в Австралії і Гвіані – 2 особи/км².</vt:lpstr>
      <vt:lpstr>Презентация PowerPoint</vt:lpstr>
      <vt:lpstr>Потяг з робітниками у Бангладеші (889 осіб/км²)</vt:lpstr>
      <vt:lpstr>в країнах Європи, Японії, Китаї, у більшості країн, що розвиваються переважає групова форма розселення. </vt:lpstr>
      <vt:lpstr>Дисперсна форма поширена у США, Канаді, Австралії — територіально великих країнах з незначною густотою населення й невеликою часткою сільських мешканців.  </vt:lpstr>
      <vt:lpstr>Для територій з посушливим кліматом та гірських місцевостей (Північна Африка, північна частина Західної Африки, Південно-Західна й Центральна Азія) характерна кочова форма розселення. Кількість кочівників у світі становить 25-30 млн осіб.   </vt:lpstr>
      <vt:lpstr>Урбанізація – це Історичний процес збільшення ролі міст в житті суспільства, широке поширення міського способу життя та міської культури.</vt:lpstr>
      <vt:lpstr>Презентация PowerPoint</vt:lpstr>
      <vt:lpstr>Місто – це населений пункт, який віднесений згідно із законодавством держави до категорії міст з певною людністю, що виконує специфічні функції – адміністративно-політичні, промислові, транспортні, культурні. </vt:lpstr>
      <vt:lpstr>В Кнр на сьогодні є найбільше міст-мільйонерів – 99 В Індіїї їх 37, у бразилії – 14, у японії і Росії – по 12, у мексиці та Індонезії – по 10, у сша – 9. </vt:lpstr>
      <vt:lpstr>Для багатьох країн, що розвиваються, характерна псевдо урбанізація, коли збільшення чисельності міського населення не супроводжується поширенням міського способу життя та культури, а формуються міські нетрі, без належного рівня благоустрою.  </vt:lpstr>
      <vt:lpstr>Міська агломерація</vt:lpstr>
      <vt:lpstr>Європейський мегалополіс “Блакитний банан”</vt:lpstr>
      <vt:lpstr>Незважаючи на зростання міст, близько половини населення світу проживає у сільській місцевості. Щоправда села в різних країнах мають значні відмінності. В україні, наприклад, селом вважається населений пункт, в якому менше 10 000 населення. </vt:lpstr>
      <vt:lpstr>Сільська місцевість у киргизії</vt:lpstr>
    </vt:vector>
  </TitlesOfParts>
  <Company>SamForum.ws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Розміщення населення</dc:title>
  <dc:creator>SamLab.ws</dc:creator>
  <cp:lastModifiedBy>user</cp:lastModifiedBy>
  <cp:revision>16</cp:revision>
  <dcterms:created xsi:type="dcterms:W3CDTF">2012-10-27T12:09:36Z</dcterms:created>
  <dcterms:modified xsi:type="dcterms:W3CDTF">2013-11-15T09:53:31Z</dcterms:modified>
</cp:coreProperties>
</file>