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9" r:id="rId2"/>
    <p:sldId id="260" r:id="rId3"/>
    <p:sldId id="261" r:id="rId4"/>
    <p:sldId id="262" r:id="rId5"/>
    <p:sldId id="263" r:id="rId6"/>
    <p:sldId id="264" r:id="rId7"/>
    <p:sldId id="265" r:id="rId8"/>
    <p:sldId id="266"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95C54-C011-4312-B7E1-8528A6FF35A2}" type="datetimeFigureOut">
              <a:rPr lang="ru-RU" smtClean="0"/>
              <a:pPr/>
              <a:t>20.02.2013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03C72-C7AD-41DF-9611-F16D62434E2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20.02.2013</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20.02.2013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20.02.2013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20.02.2013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20.02.2013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20.02.2013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rance_9.jpg"/>
          <p:cNvPicPr>
            <a:picLocks noChangeAspect="1"/>
          </p:cNvPicPr>
          <p:nvPr/>
        </p:nvPicPr>
        <p:blipFill>
          <a:blip r:embed="rId2" cstate="print"/>
          <a:stretch>
            <a:fillRect/>
          </a:stretch>
        </p:blipFill>
        <p:spPr>
          <a:xfrm>
            <a:off x="0" y="-285776"/>
            <a:ext cx="9144000" cy="7143776"/>
          </a:xfrm>
          <a:prstGeom prst="rect">
            <a:avLst/>
          </a:prstGeom>
        </p:spPr>
      </p:pic>
      <p:sp>
        <p:nvSpPr>
          <p:cNvPr id="4" name="TextBox 3"/>
          <p:cNvSpPr txBox="1"/>
          <p:nvPr/>
        </p:nvSpPr>
        <p:spPr>
          <a:xfrm>
            <a:off x="285720" y="0"/>
            <a:ext cx="4214842" cy="2800767"/>
          </a:xfrm>
          <a:prstGeom prst="rect">
            <a:avLst/>
          </a:prstGeom>
          <a:noFill/>
        </p:spPr>
        <p:txBody>
          <a:bodyPr wrap="square" rtlCol="0">
            <a:spAutoFit/>
          </a:bodyPr>
          <a:lstStyle/>
          <a:p>
            <a:r>
              <a:rPr lang="uk-UA" sz="4400" b="1" dirty="0" smtClean="0"/>
              <a:t>Презентація на тему: </a:t>
            </a:r>
          </a:p>
          <a:p>
            <a:r>
              <a:rPr lang="uk-UA" sz="4400" b="1" dirty="0" err="1" smtClean="0"/>
              <a:t>“Населення</a:t>
            </a:r>
            <a:r>
              <a:rPr lang="uk-UA" sz="4400" b="1" dirty="0" smtClean="0"/>
              <a:t> </a:t>
            </a:r>
            <a:r>
              <a:rPr lang="uk-UA" sz="4400" b="1" dirty="0" err="1" smtClean="0"/>
              <a:t>Франції”</a:t>
            </a:r>
            <a:endParaRPr lang="ru-RU" sz="4400" b="1" dirty="0"/>
          </a:p>
        </p:txBody>
      </p:sp>
      <p:sp>
        <p:nvSpPr>
          <p:cNvPr id="5" name="TextBox 4"/>
          <p:cNvSpPr txBox="1"/>
          <p:nvPr/>
        </p:nvSpPr>
        <p:spPr>
          <a:xfrm>
            <a:off x="5500694" y="4786322"/>
            <a:ext cx="3357586" cy="1815882"/>
          </a:xfrm>
          <a:prstGeom prst="rect">
            <a:avLst/>
          </a:prstGeom>
          <a:noFill/>
        </p:spPr>
        <p:txBody>
          <a:bodyPr wrap="square" rtlCol="0">
            <a:spAutoFit/>
          </a:bodyPr>
          <a:lstStyle/>
          <a:p>
            <a:r>
              <a:rPr lang="uk-UA" sz="2800" b="1" i="1" u="sng" dirty="0" smtClean="0">
                <a:latin typeface="Calibri" pitchFamily="34" charset="0"/>
                <a:cs typeface="Calibri" pitchFamily="34" charset="0"/>
              </a:rPr>
              <a:t>Підготували </a:t>
            </a:r>
          </a:p>
          <a:p>
            <a:r>
              <a:rPr lang="uk-UA" sz="2800" b="1" i="1" u="sng" dirty="0" smtClean="0">
                <a:latin typeface="Calibri" pitchFamily="34" charset="0"/>
                <a:cs typeface="Calibri" pitchFamily="34" charset="0"/>
              </a:rPr>
              <a:t>Учениці 10-Б класу</a:t>
            </a:r>
          </a:p>
          <a:p>
            <a:r>
              <a:rPr lang="uk-UA" sz="2800" b="1" i="1" u="sng" dirty="0" err="1" smtClean="0">
                <a:latin typeface="Calibri" pitchFamily="34" charset="0"/>
                <a:cs typeface="Calibri" pitchFamily="34" charset="0"/>
              </a:rPr>
              <a:t>Лілякевич</a:t>
            </a:r>
            <a:r>
              <a:rPr lang="uk-UA" sz="2800" b="1" i="1" u="sng" dirty="0" smtClean="0">
                <a:latin typeface="Calibri" pitchFamily="34" charset="0"/>
                <a:cs typeface="Calibri" pitchFamily="34" charset="0"/>
              </a:rPr>
              <a:t> Ірина та</a:t>
            </a:r>
          </a:p>
          <a:p>
            <a:r>
              <a:rPr lang="uk-UA" sz="2800" b="1" i="1" u="sng" dirty="0" err="1" smtClean="0">
                <a:latin typeface="Calibri" pitchFamily="34" charset="0"/>
                <a:cs typeface="Calibri" pitchFamily="34" charset="0"/>
              </a:rPr>
              <a:t>Крат</a:t>
            </a:r>
            <a:r>
              <a:rPr lang="uk-UA" sz="2800" b="1" i="1" u="sng" dirty="0" smtClean="0">
                <a:latin typeface="Calibri" pitchFamily="34" charset="0"/>
                <a:cs typeface="Calibri" pitchFamily="34" charset="0"/>
              </a:rPr>
              <a:t> Ліля</a:t>
            </a:r>
            <a:endParaRPr lang="ru-RU" sz="2800" b="1" i="1" u="sng"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gtEl>
                                        <p:attrNameLst>
                                          <p:attrName>fillcolor</p:attrName>
                                        </p:attrNameLst>
                                      </p:cBhvr>
                                      <p:tavLst>
                                        <p:tav tm="0">
                                          <p:val>
                                            <p:clrVal>
                                              <a:schemeClr val="accent2"/>
                                            </p:clrVal>
                                          </p:val>
                                        </p:tav>
                                        <p:tav tm="50000">
                                          <p:val>
                                            <p:clrVal>
                                              <a:schemeClr val="hlink"/>
                                            </p:clrVal>
                                          </p:val>
                                        </p:tav>
                                      </p:tavLst>
                                    </p:anim>
                                    <p:set>
                                      <p:cBhvr>
                                        <p:cTn id="9" dur="50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1"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7554" y="357166"/>
            <a:ext cx="4500594" cy="830997"/>
          </a:xfrm>
          <a:prstGeom prst="rect">
            <a:avLst/>
          </a:prstGeom>
          <a:noFill/>
        </p:spPr>
        <p:txBody>
          <a:bodyPr wrap="square" rtlCol="0">
            <a:spAutoFit/>
          </a:bodyPr>
          <a:lstStyle/>
          <a:p>
            <a:r>
              <a:rPr lang="ru-RU" sz="4800" b="1" dirty="0" err="1" smtClean="0"/>
              <a:t>Зміст</a:t>
            </a:r>
            <a:endParaRPr lang="ru-RU" sz="4800" b="1" dirty="0"/>
          </a:p>
        </p:txBody>
      </p:sp>
      <p:sp>
        <p:nvSpPr>
          <p:cNvPr id="3" name="TextBox 2"/>
          <p:cNvSpPr txBox="1"/>
          <p:nvPr/>
        </p:nvSpPr>
        <p:spPr>
          <a:xfrm>
            <a:off x="785786" y="2000240"/>
            <a:ext cx="6000792" cy="1754326"/>
          </a:xfrm>
          <a:prstGeom prst="rect">
            <a:avLst/>
          </a:prstGeom>
          <a:noFill/>
        </p:spPr>
        <p:txBody>
          <a:bodyPr wrap="square" rtlCol="0">
            <a:spAutoFit/>
          </a:bodyPr>
          <a:lstStyle/>
          <a:p>
            <a:endParaRPr lang="ru-RU" dirty="0" smtClean="0"/>
          </a:p>
          <a:p>
            <a:endParaRPr lang="uk-UA" dirty="0" smtClean="0"/>
          </a:p>
          <a:p>
            <a:endParaRPr lang="uk-UA" dirty="0" smtClean="0"/>
          </a:p>
          <a:p>
            <a:endParaRPr lang="uk-UA" dirty="0" smtClean="0"/>
          </a:p>
          <a:p>
            <a:endParaRPr lang="ru-RU" dirty="0" smtClean="0"/>
          </a:p>
          <a:p>
            <a:endParaRPr lang="ru-RU" dirty="0"/>
          </a:p>
        </p:txBody>
      </p:sp>
      <p:sp>
        <p:nvSpPr>
          <p:cNvPr id="4" name="TextBox 3"/>
          <p:cNvSpPr txBox="1"/>
          <p:nvPr/>
        </p:nvSpPr>
        <p:spPr>
          <a:xfrm>
            <a:off x="785786" y="1857364"/>
            <a:ext cx="7000924" cy="3108543"/>
          </a:xfrm>
          <a:prstGeom prst="rect">
            <a:avLst/>
          </a:prstGeom>
          <a:noFill/>
        </p:spPr>
        <p:txBody>
          <a:bodyPr wrap="square" rtlCol="0">
            <a:spAutoFit/>
          </a:bodyPr>
          <a:lstStyle/>
          <a:p>
            <a:r>
              <a:rPr lang="ru-RU" sz="2800" dirty="0" smtClean="0"/>
              <a:t>-</a:t>
            </a:r>
            <a:r>
              <a:rPr lang="ru-RU" sz="2800" dirty="0" err="1" smtClean="0"/>
              <a:t>Динаміка</a:t>
            </a:r>
            <a:r>
              <a:rPr lang="ru-RU" sz="2800" dirty="0" smtClean="0"/>
              <a:t> </a:t>
            </a:r>
            <a:r>
              <a:rPr lang="ru-RU" sz="2800" dirty="0" err="1" smtClean="0"/>
              <a:t>населення</a:t>
            </a:r>
            <a:r>
              <a:rPr lang="ru-RU" sz="2800" dirty="0" smtClean="0"/>
              <a:t>;</a:t>
            </a:r>
          </a:p>
          <a:p>
            <a:r>
              <a:rPr lang="ru-RU" sz="2800" dirty="0" smtClean="0"/>
              <a:t>-</a:t>
            </a:r>
            <a:r>
              <a:rPr lang="ru-RU" sz="2800" dirty="0" err="1" smtClean="0"/>
              <a:t>Міське</a:t>
            </a:r>
            <a:r>
              <a:rPr lang="ru-RU" sz="2800" dirty="0" smtClean="0"/>
              <a:t> </a:t>
            </a:r>
            <a:r>
              <a:rPr lang="ru-RU" sz="2800" dirty="0" err="1" smtClean="0"/>
              <a:t>й</a:t>
            </a:r>
            <a:r>
              <a:rPr lang="ru-RU" sz="2800" dirty="0" smtClean="0"/>
              <a:t> </a:t>
            </a:r>
            <a:r>
              <a:rPr lang="ru-RU" sz="2800" dirty="0" err="1" smtClean="0"/>
              <a:t>сільське</a:t>
            </a:r>
            <a:r>
              <a:rPr lang="ru-RU" sz="2800" dirty="0" smtClean="0"/>
              <a:t> </a:t>
            </a:r>
            <a:r>
              <a:rPr lang="ru-RU" sz="2800" dirty="0" err="1" smtClean="0"/>
              <a:t>населення</a:t>
            </a:r>
            <a:r>
              <a:rPr lang="ru-RU" sz="2800" dirty="0" smtClean="0"/>
              <a:t>;</a:t>
            </a:r>
          </a:p>
          <a:p>
            <a:r>
              <a:rPr lang="ru-RU" sz="2800" dirty="0" smtClean="0"/>
              <a:t>-Народи </a:t>
            </a:r>
            <a:r>
              <a:rPr lang="ru-RU" sz="2800" dirty="0" err="1" smtClean="0"/>
              <a:t>Франції</a:t>
            </a:r>
            <a:r>
              <a:rPr lang="ru-RU" sz="2800" dirty="0" smtClean="0"/>
              <a:t>;</a:t>
            </a:r>
          </a:p>
          <a:p>
            <a:r>
              <a:rPr lang="ru-RU" sz="2800" dirty="0" smtClean="0"/>
              <a:t>-</a:t>
            </a:r>
            <a:r>
              <a:rPr lang="ru-RU" sz="2800" dirty="0" err="1" smtClean="0"/>
              <a:t>Релігійний</a:t>
            </a:r>
            <a:r>
              <a:rPr lang="ru-RU" sz="2800" dirty="0" smtClean="0"/>
              <a:t> склад;</a:t>
            </a:r>
          </a:p>
          <a:p>
            <a:r>
              <a:rPr lang="ru-RU" sz="2800" dirty="0" smtClean="0"/>
              <a:t>-</a:t>
            </a:r>
            <a:r>
              <a:rPr lang="ru-RU" sz="2800" dirty="0" err="1" smtClean="0"/>
              <a:t>Національний</a:t>
            </a:r>
            <a:r>
              <a:rPr lang="ru-RU" sz="2800" dirty="0" smtClean="0"/>
              <a:t> склад;</a:t>
            </a:r>
          </a:p>
          <a:p>
            <a:r>
              <a:rPr lang="uk-UA" sz="2800" dirty="0" err="1" smtClean="0"/>
              <a:t>-Найбільші</a:t>
            </a:r>
            <a:r>
              <a:rPr lang="uk-UA" sz="2800" dirty="0" smtClean="0"/>
              <a:t> міста;</a:t>
            </a:r>
          </a:p>
          <a:p>
            <a:r>
              <a:rPr lang="uk-UA" sz="2800" dirty="0" smtClean="0"/>
              <a:t>-Висновок.</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500"/>
                            </p:stCondLst>
                            <p:childTnLst>
                              <p:par>
                                <p:cTn id="13" presetID="56" presetClass="entr" presetSubtype="0" fill="hold" nodeType="after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4">
                                            <p:txEl>
                                              <p:pRg st="0" end="0"/>
                                            </p:txEl>
                                          </p:spTgt>
                                        </p:tgtEl>
                                        <p:attrNameLst>
                                          <p:attrName>ppt_w</p:attrName>
                                        </p:attrNameLst>
                                      </p:cBhvr>
                                    </p:anim>
                                    <p:anim by="(#ppt_w*0.50)" calcmode="lin" valueType="num">
                                      <p:cBhvr>
                                        <p:cTn id="16" dur="250" decel="50000" autoRev="1" fill="hold">
                                          <p:stCondLst>
                                            <p:cond delay="0"/>
                                          </p:stCondLst>
                                        </p:cTn>
                                        <p:tgtEl>
                                          <p:spTgt spid="4">
                                            <p:txEl>
                                              <p:pRg st="0" end="0"/>
                                            </p:txEl>
                                          </p:spTgt>
                                        </p:tgtEl>
                                        <p:attrNameLst>
                                          <p:attrName>ppt_x</p:attrName>
                                        </p:attrNameLst>
                                      </p:cBhvr>
                                    </p:anim>
                                    <p:anim from="(-#ppt_h/2)" to="(#ppt_y)" calcmode="lin" valueType="num">
                                      <p:cBhvr>
                                        <p:cTn id="17" dur="500" fill="hold">
                                          <p:stCondLst>
                                            <p:cond delay="0"/>
                                          </p:stCondLst>
                                        </p:cTn>
                                        <p:tgtEl>
                                          <p:spTgt spid="4">
                                            <p:txEl>
                                              <p:pRg st="0" end="0"/>
                                            </p:txEl>
                                          </p:spTgt>
                                        </p:tgtEl>
                                        <p:attrNameLst>
                                          <p:attrName>ppt_y</p:attrName>
                                        </p:attrNameLst>
                                      </p:cBhvr>
                                    </p:anim>
                                    <p:animRot by="21600000">
                                      <p:cBhvr>
                                        <p:cTn id="18" dur="500" fill="hold">
                                          <p:stCondLst>
                                            <p:cond delay="0"/>
                                          </p:stCondLst>
                                        </p:cTn>
                                        <p:tgtEl>
                                          <p:spTgt spid="4">
                                            <p:txEl>
                                              <p:pRg st="0" end="0"/>
                                            </p:txEl>
                                          </p:spTgt>
                                        </p:tgtEl>
                                        <p:attrNameLst>
                                          <p:attrName>r</p:attrName>
                                        </p:attrNameLst>
                                      </p:cBhvr>
                                    </p:animRot>
                                  </p:childTnLst>
                                </p:cTn>
                              </p:par>
                            </p:childTnLst>
                          </p:cTn>
                        </p:par>
                        <p:par>
                          <p:cTn id="19" fill="hold">
                            <p:stCondLst>
                              <p:cond delay="2900"/>
                            </p:stCondLst>
                            <p:childTnLst>
                              <p:par>
                                <p:cTn id="20" presetID="56" presetClass="entr" presetSubtype="0" fill="hold" nodeType="afterEffect">
                                  <p:stCondLst>
                                    <p:cond delay="0"/>
                                  </p:stCondLst>
                                  <p:iterate type="lt">
                                    <p:tmPct val="10000"/>
                                  </p:iterate>
                                  <p:childTnLst>
                                    <p:set>
                                      <p:cBhvr>
                                        <p:cTn id="21" dur="1" fill="hold">
                                          <p:stCondLst>
                                            <p:cond delay="0"/>
                                          </p:stCondLst>
                                        </p:cTn>
                                        <p:tgtEl>
                                          <p:spTgt spid="4">
                                            <p:txEl>
                                              <p:pRg st="1" end="1"/>
                                            </p:txEl>
                                          </p:spTgt>
                                        </p:tgtEl>
                                        <p:attrNameLst>
                                          <p:attrName>style.visibility</p:attrName>
                                        </p:attrNameLst>
                                      </p:cBhvr>
                                      <p:to>
                                        <p:strVal val="visible"/>
                                      </p:to>
                                    </p:set>
                                    <p:anim by="(-#ppt_w*2)" calcmode="lin" valueType="num">
                                      <p:cBhvr rctx="PPT">
                                        <p:cTn id="22" dur="250" autoRev="1" fill="hold">
                                          <p:stCondLst>
                                            <p:cond delay="0"/>
                                          </p:stCondLst>
                                        </p:cTn>
                                        <p:tgtEl>
                                          <p:spTgt spid="4">
                                            <p:txEl>
                                              <p:pRg st="1" end="1"/>
                                            </p:txEl>
                                          </p:spTgt>
                                        </p:tgtEl>
                                        <p:attrNameLst>
                                          <p:attrName>ppt_w</p:attrName>
                                        </p:attrNameLst>
                                      </p:cBhvr>
                                    </p:anim>
                                    <p:anim by="(#ppt_w*0.50)" calcmode="lin" valueType="num">
                                      <p:cBhvr>
                                        <p:cTn id="23" dur="250" decel="50000" autoRev="1" fill="hold">
                                          <p:stCondLst>
                                            <p:cond delay="0"/>
                                          </p:stCondLst>
                                        </p:cTn>
                                        <p:tgtEl>
                                          <p:spTgt spid="4">
                                            <p:txEl>
                                              <p:pRg st="1" end="1"/>
                                            </p:txEl>
                                          </p:spTgt>
                                        </p:tgtEl>
                                        <p:attrNameLst>
                                          <p:attrName>ppt_x</p:attrName>
                                        </p:attrNameLst>
                                      </p:cBhvr>
                                    </p:anim>
                                    <p:anim from="(-#ppt_h/2)" to="(#ppt_y)" calcmode="lin" valueType="num">
                                      <p:cBhvr>
                                        <p:cTn id="24" dur="500" fill="hold">
                                          <p:stCondLst>
                                            <p:cond delay="0"/>
                                          </p:stCondLst>
                                        </p:cTn>
                                        <p:tgtEl>
                                          <p:spTgt spid="4">
                                            <p:txEl>
                                              <p:pRg st="1" end="1"/>
                                            </p:txEl>
                                          </p:spTgt>
                                        </p:tgtEl>
                                        <p:attrNameLst>
                                          <p:attrName>ppt_y</p:attrName>
                                        </p:attrNameLst>
                                      </p:cBhvr>
                                    </p:anim>
                                    <p:animRot by="21600000">
                                      <p:cBhvr>
                                        <p:cTn id="25" dur="500" fill="hold">
                                          <p:stCondLst>
                                            <p:cond delay="0"/>
                                          </p:stCondLst>
                                        </p:cTn>
                                        <p:tgtEl>
                                          <p:spTgt spid="4">
                                            <p:txEl>
                                              <p:pRg st="1" end="1"/>
                                            </p:txEl>
                                          </p:spTgt>
                                        </p:tgtEl>
                                        <p:attrNameLst>
                                          <p:attrName>r</p:attrName>
                                        </p:attrNameLst>
                                      </p:cBhvr>
                                    </p:animRot>
                                  </p:childTnLst>
                                </p:cTn>
                              </p:par>
                            </p:childTnLst>
                          </p:cTn>
                        </p:par>
                        <p:par>
                          <p:cTn id="26" fill="hold">
                            <p:stCondLst>
                              <p:cond delay="4650"/>
                            </p:stCondLst>
                            <p:childTnLst>
                              <p:par>
                                <p:cTn id="27" presetID="56" presetClass="entr" presetSubtype="0" fill="hold" nodeType="afterEffect">
                                  <p:stCondLst>
                                    <p:cond delay="0"/>
                                  </p:stCondLst>
                                  <p:iterate type="lt">
                                    <p:tmPct val="10000"/>
                                  </p:iterate>
                                  <p:childTnLst>
                                    <p:set>
                                      <p:cBhvr>
                                        <p:cTn id="28" dur="1" fill="hold">
                                          <p:stCondLst>
                                            <p:cond delay="0"/>
                                          </p:stCondLst>
                                        </p:cTn>
                                        <p:tgtEl>
                                          <p:spTgt spid="4">
                                            <p:txEl>
                                              <p:pRg st="2" end="2"/>
                                            </p:txEl>
                                          </p:spTgt>
                                        </p:tgtEl>
                                        <p:attrNameLst>
                                          <p:attrName>style.visibility</p:attrName>
                                        </p:attrNameLst>
                                      </p:cBhvr>
                                      <p:to>
                                        <p:strVal val="visible"/>
                                      </p:to>
                                    </p:set>
                                    <p:anim by="(-#ppt_w*2)" calcmode="lin" valueType="num">
                                      <p:cBhvr rctx="PPT">
                                        <p:cTn id="29" dur="250" autoRev="1" fill="hold">
                                          <p:stCondLst>
                                            <p:cond delay="0"/>
                                          </p:stCondLst>
                                        </p:cTn>
                                        <p:tgtEl>
                                          <p:spTgt spid="4">
                                            <p:txEl>
                                              <p:pRg st="2" end="2"/>
                                            </p:txEl>
                                          </p:spTgt>
                                        </p:tgtEl>
                                        <p:attrNameLst>
                                          <p:attrName>ppt_w</p:attrName>
                                        </p:attrNameLst>
                                      </p:cBhvr>
                                    </p:anim>
                                    <p:anim by="(#ppt_w*0.50)" calcmode="lin" valueType="num">
                                      <p:cBhvr>
                                        <p:cTn id="30" dur="250" decel="50000" autoRev="1" fill="hold">
                                          <p:stCondLst>
                                            <p:cond delay="0"/>
                                          </p:stCondLst>
                                        </p:cTn>
                                        <p:tgtEl>
                                          <p:spTgt spid="4">
                                            <p:txEl>
                                              <p:pRg st="2" end="2"/>
                                            </p:txEl>
                                          </p:spTgt>
                                        </p:tgtEl>
                                        <p:attrNameLst>
                                          <p:attrName>ppt_x</p:attrName>
                                        </p:attrNameLst>
                                      </p:cBhvr>
                                    </p:anim>
                                    <p:anim from="(-#ppt_h/2)" to="(#ppt_y)" calcmode="lin" valueType="num">
                                      <p:cBhvr>
                                        <p:cTn id="31" dur="500" fill="hold">
                                          <p:stCondLst>
                                            <p:cond delay="0"/>
                                          </p:stCondLst>
                                        </p:cTn>
                                        <p:tgtEl>
                                          <p:spTgt spid="4">
                                            <p:txEl>
                                              <p:pRg st="2" end="2"/>
                                            </p:txEl>
                                          </p:spTgt>
                                        </p:tgtEl>
                                        <p:attrNameLst>
                                          <p:attrName>ppt_y</p:attrName>
                                        </p:attrNameLst>
                                      </p:cBhvr>
                                    </p:anim>
                                    <p:animRot by="21600000">
                                      <p:cBhvr>
                                        <p:cTn id="32" dur="500" fill="hold">
                                          <p:stCondLst>
                                            <p:cond delay="0"/>
                                          </p:stCondLst>
                                        </p:cTn>
                                        <p:tgtEl>
                                          <p:spTgt spid="4">
                                            <p:txEl>
                                              <p:pRg st="2" end="2"/>
                                            </p:txEl>
                                          </p:spTgt>
                                        </p:tgtEl>
                                        <p:attrNameLst>
                                          <p:attrName>r</p:attrName>
                                        </p:attrNameLst>
                                      </p:cBhvr>
                                    </p:animRot>
                                  </p:childTnLst>
                                </p:cTn>
                              </p:par>
                            </p:childTnLst>
                          </p:cTn>
                        </p:par>
                        <p:par>
                          <p:cTn id="33" fill="hold">
                            <p:stCondLst>
                              <p:cond delay="5850"/>
                            </p:stCondLst>
                            <p:childTnLst>
                              <p:par>
                                <p:cTn id="34" presetID="56" presetClass="entr" presetSubtype="0" fill="hold" nodeType="afterEffect">
                                  <p:stCondLst>
                                    <p:cond delay="0"/>
                                  </p:stCondLst>
                                  <p:iterate type="lt">
                                    <p:tmPct val="10000"/>
                                  </p:iterate>
                                  <p:childTnLst>
                                    <p:set>
                                      <p:cBhvr>
                                        <p:cTn id="35" dur="1" fill="hold">
                                          <p:stCondLst>
                                            <p:cond delay="0"/>
                                          </p:stCondLst>
                                        </p:cTn>
                                        <p:tgtEl>
                                          <p:spTgt spid="4">
                                            <p:txEl>
                                              <p:pRg st="3" end="3"/>
                                            </p:txEl>
                                          </p:spTgt>
                                        </p:tgtEl>
                                        <p:attrNameLst>
                                          <p:attrName>style.visibility</p:attrName>
                                        </p:attrNameLst>
                                      </p:cBhvr>
                                      <p:to>
                                        <p:strVal val="visible"/>
                                      </p:to>
                                    </p:set>
                                    <p:anim by="(-#ppt_w*2)" calcmode="lin" valueType="num">
                                      <p:cBhvr rctx="PPT">
                                        <p:cTn id="36" dur="250" autoRev="1" fill="hold">
                                          <p:stCondLst>
                                            <p:cond delay="0"/>
                                          </p:stCondLst>
                                        </p:cTn>
                                        <p:tgtEl>
                                          <p:spTgt spid="4">
                                            <p:txEl>
                                              <p:pRg st="3" end="3"/>
                                            </p:txEl>
                                          </p:spTgt>
                                        </p:tgtEl>
                                        <p:attrNameLst>
                                          <p:attrName>ppt_w</p:attrName>
                                        </p:attrNameLst>
                                      </p:cBhvr>
                                    </p:anim>
                                    <p:anim by="(#ppt_w*0.50)" calcmode="lin" valueType="num">
                                      <p:cBhvr>
                                        <p:cTn id="37" dur="250" decel="50000" autoRev="1" fill="hold">
                                          <p:stCondLst>
                                            <p:cond delay="0"/>
                                          </p:stCondLst>
                                        </p:cTn>
                                        <p:tgtEl>
                                          <p:spTgt spid="4">
                                            <p:txEl>
                                              <p:pRg st="3" end="3"/>
                                            </p:txEl>
                                          </p:spTgt>
                                        </p:tgtEl>
                                        <p:attrNameLst>
                                          <p:attrName>ppt_x</p:attrName>
                                        </p:attrNameLst>
                                      </p:cBhvr>
                                    </p:anim>
                                    <p:anim from="(-#ppt_h/2)" to="(#ppt_y)" calcmode="lin" valueType="num">
                                      <p:cBhvr>
                                        <p:cTn id="38" dur="500" fill="hold">
                                          <p:stCondLst>
                                            <p:cond delay="0"/>
                                          </p:stCondLst>
                                        </p:cTn>
                                        <p:tgtEl>
                                          <p:spTgt spid="4">
                                            <p:txEl>
                                              <p:pRg st="3" end="3"/>
                                            </p:txEl>
                                          </p:spTgt>
                                        </p:tgtEl>
                                        <p:attrNameLst>
                                          <p:attrName>ppt_y</p:attrName>
                                        </p:attrNameLst>
                                      </p:cBhvr>
                                    </p:anim>
                                    <p:animRot by="21600000">
                                      <p:cBhvr>
                                        <p:cTn id="39" dur="500" fill="hold">
                                          <p:stCondLst>
                                            <p:cond delay="0"/>
                                          </p:stCondLst>
                                        </p:cTn>
                                        <p:tgtEl>
                                          <p:spTgt spid="4">
                                            <p:txEl>
                                              <p:pRg st="3" end="3"/>
                                            </p:txEl>
                                          </p:spTgt>
                                        </p:tgtEl>
                                        <p:attrNameLst>
                                          <p:attrName>r</p:attrName>
                                        </p:attrNameLst>
                                      </p:cBhvr>
                                    </p:animRot>
                                  </p:childTnLst>
                                </p:cTn>
                              </p:par>
                            </p:childTnLst>
                          </p:cTn>
                        </p:par>
                        <p:par>
                          <p:cTn id="40" fill="hold">
                            <p:stCondLst>
                              <p:cond delay="7150"/>
                            </p:stCondLst>
                            <p:childTnLst>
                              <p:par>
                                <p:cTn id="41" presetID="56" presetClass="entr" presetSubtype="0" fill="hold" nodeType="afterEffect">
                                  <p:stCondLst>
                                    <p:cond delay="0"/>
                                  </p:stCondLst>
                                  <p:iterate type="lt">
                                    <p:tmPct val="10000"/>
                                  </p:iterate>
                                  <p:childTnLst>
                                    <p:set>
                                      <p:cBhvr>
                                        <p:cTn id="42" dur="1" fill="hold">
                                          <p:stCondLst>
                                            <p:cond delay="0"/>
                                          </p:stCondLst>
                                        </p:cTn>
                                        <p:tgtEl>
                                          <p:spTgt spid="4">
                                            <p:txEl>
                                              <p:pRg st="4" end="4"/>
                                            </p:txEl>
                                          </p:spTgt>
                                        </p:tgtEl>
                                        <p:attrNameLst>
                                          <p:attrName>style.visibility</p:attrName>
                                        </p:attrNameLst>
                                      </p:cBhvr>
                                      <p:to>
                                        <p:strVal val="visible"/>
                                      </p:to>
                                    </p:set>
                                    <p:anim by="(-#ppt_w*2)" calcmode="lin" valueType="num">
                                      <p:cBhvr rctx="PPT">
                                        <p:cTn id="43" dur="250" autoRev="1" fill="hold">
                                          <p:stCondLst>
                                            <p:cond delay="0"/>
                                          </p:stCondLst>
                                        </p:cTn>
                                        <p:tgtEl>
                                          <p:spTgt spid="4">
                                            <p:txEl>
                                              <p:pRg st="4" end="4"/>
                                            </p:txEl>
                                          </p:spTgt>
                                        </p:tgtEl>
                                        <p:attrNameLst>
                                          <p:attrName>ppt_w</p:attrName>
                                        </p:attrNameLst>
                                      </p:cBhvr>
                                    </p:anim>
                                    <p:anim by="(#ppt_w*0.50)" calcmode="lin" valueType="num">
                                      <p:cBhvr>
                                        <p:cTn id="44" dur="250" decel="50000" autoRev="1" fill="hold">
                                          <p:stCondLst>
                                            <p:cond delay="0"/>
                                          </p:stCondLst>
                                        </p:cTn>
                                        <p:tgtEl>
                                          <p:spTgt spid="4">
                                            <p:txEl>
                                              <p:pRg st="4" end="4"/>
                                            </p:txEl>
                                          </p:spTgt>
                                        </p:tgtEl>
                                        <p:attrNameLst>
                                          <p:attrName>ppt_x</p:attrName>
                                        </p:attrNameLst>
                                      </p:cBhvr>
                                    </p:anim>
                                    <p:anim from="(-#ppt_h/2)" to="(#ppt_y)" calcmode="lin" valueType="num">
                                      <p:cBhvr>
                                        <p:cTn id="45" dur="500" fill="hold">
                                          <p:stCondLst>
                                            <p:cond delay="0"/>
                                          </p:stCondLst>
                                        </p:cTn>
                                        <p:tgtEl>
                                          <p:spTgt spid="4">
                                            <p:txEl>
                                              <p:pRg st="4" end="4"/>
                                            </p:txEl>
                                          </p:spTgt>
                                        </p:tgtEl>
                                        <p:attrNameLst>
                                          <p:attrName>ppt_y</p:attrName>
                                        </p:attrNameLst>
                                      </p:cBhvr>
                                    </p:anim>
                                    <p:animRot by="21600000">
                                      <p:cBhvr>
                                        <p:cTn id="46" dur="500" fill="hold">
                                          <p:stCondLst>
                                            <p:cond delay="0"/>
                                          </p:stCondLst>
                                        </p:cTn>
                                        <p:tgtEl>
                                          <p:spTgt spid="4">
                                            <p:txEl>
                                              <p:pRg st="4" end="4"/>
                                            </p:txEl>
                                          </p:spTgt>
                                        </p:tgtEl>
                                        <p:attrNameLst>
                                          <p:attrName>r</p:attrName>
                                        </p:attrNameLst>
                                      </p:cBhvr>
                                    </p:animRot>
                                  </p:childTnLst>
                                </p:cTn>
                              </p:par>
                            </p:childTnLst>
                          </p:cTn>
                        </p:par>
                        <p:par>
                          <p:cTn id="47" fill="hold">
                            <p:stCondLst>
                              <p:cond delay="8550"/>
                            </p:stCondLst>
                            <p:childTnLst>
                              <p:par>
                                <p:cTn id="48" presetID="56" presetClass="entr" presetSubtype="0" fill="hold" nodeType="afterEffect">
                                  <p:stCondLst>
                                    <p:cond delay="0"/>
                                  </p:stCondLst>
                                  <p:iterate type="lt">
                                    <p:tmPct val="10000"/>
                                  </p:iterate>
                                  <p:childTnLst>
                                    <p:set>
                                      <p:cBhvr>
                                        <p:cTn id="49" dur="1" fill="hold">
                                          <p:stCondLst>
                                            <p:cond delay="0"/>
                                          </p:stCondLst>
                                        </p:cTn>
                                        <p:tgtEl>
                                          <p:spTgt spid="4">
                                            <p:txEl>
                                              <p:pRg st="5" end="5"/>
                                            </p:txEl>
                                          </p:spTgt>
                                        </p:tgtEl>
                                        <p:attrNameLst>
                                          <p:attrName>style.visibility</p:attrName>
                                        </p:attrNameLst>
                                      </p:cBhvr>
                                      <p:to>
                                        <p:strVal val="visible"/>
                                      </p:to>
                                    </p:set>
                                    <p:anim by="(-#ppt_w*2)" calcmode="lin" valueType="num">
                                      <p:cBhvr rctx="PPT">
                                        <p:cTn id="50" dur="250" autoRev="1" fill="hold">
                                          <p:stCondLst>
                                            <p:cond delay="0"/>
                                          </p:stCondLst>
                                        </p:cTn>
                                        <p:tgtEl>
                                          <p:spTgt spid="4">
                                            <p:txEl>
                                              <p:pRg st="5" end="5"/>
                                            </p:txEl>
                                          </p:spTgt>
                                        </p:tgtEl>
                                        <p:attrNameLst>
                                          <p:attrName>ppt_w</p:attrName>
                                        </p:attrNameLst>
                                      </p:cBhvr>
                                    </p:anim>
                                    <p:anim by="(#ppt_w*0.50)" calcmode="lin" valueType="num">
                                      <p:cBhvr>
                                        <p:cTn id="51" dur="250" decel="50000" autoRev="1" fill="hold">
                                          <p:stCondLst>
                                            <p:cond delay="0"/>
                                          </p:stCondLst>
                                        </p:cTn>
                                        <p:tgtEl>
                                          <p:spTgt spid="4">
                                            <p:txEl>
                                              <p:pRg st="5" end="5"/>
                                            </p:txEl>
                                          </p:spTgt>
                                        </p:tgtEl>
                                        <p:attrNameLst>
                                          <p:attrName>ppt_x</p:attrName>
                                        </p:attrNameLst>
                                      </p:cBhvr>
                                    </p:anim>
                                    <p:anim from="(-#ppt_h/2)" to="(#ppt_y)" calcmode="lin" valueType="num">
                                      <p:cBhvr>
                                        <p:cTn id="52" dur="500" fill="hold">
                                          <p:stCondLst>
                                            <p:cond delay="0"/>
                                          </p:stCondLst>
                                        </p:cTn>
                                        <p:tgtEl>
                                          <p:spTgt spid="4">
                                            <p:txEl>
                                              <p:pRg st="5" end="5"/>
                                            </p:txEl>
                                          </p:spTgt>
                                        </p:tgtEl>
                                        <p:attrNameLst>
                                          <p:attrName>ppt_y</p:attrName>
                                        </p:attrNameLst>
                                      </p:cBhvr>
                                    </p:anim>
                                    <p:animRot by="21600000">
                                      <p:cBhvr>
                                        <p:cTn id="53" dur="500" fill="hold">
                                          <p:stCondLst>
                                            <p:cond delay="0"/>
                                          </p:stCondLst>
                                        </p:cTn>
                                        <p:tgtEl>
                                          <p:spTgt spid="4">
                                            <p:txEl>
                                              <p:pRg st="5" end="5"/>
                                            </p:txEl>
                                          </p:spTgt>
                                        </p:tgtEl>
                                        <p:attrNameLst>
                                          <p:attrName>r</p:attrName>
                                        </p:attrNameLst>
                                      </p:cBhvr>
                                    </p:animRot>
                                  </p:childTnLst>
                                </p:cTn>
                              </p:par>
                            </p:childTnLst>
                          </p:cTn>
                        </p:par>
                        <p:par>
                          <p:cTn id="54" fill="hold">
                            <p:stCondLst>
                              <p:cond delay="9800"/>
                            </p:stCondLst>
                            <p:childTnLst>
                              <p:par>
                                <p:cTn id="55" presetID="56" presetClass="entr" presetSubtype="0" fill="hold" nodeType="afterEffect">
                                  <p:stCondLst>
                                    <p:cond delay="0"/>
                                  </p:stCondLst>
                                  <p:iterate type="lt">
                                    <p:tmPct val="10000"/>
                                  </p:iterate>
                                  <p:childTnLst>
                                    <p:set>
                                      <p:cBhvr>
                                        <p:cTn id="56" dur="1" fill="hold">
                                          <p:stCondLst>
                                            <p:cond delay="0"/>
                                          </p:stCondLst>
                                        </p:cTn>
                                        <p:tgtEl>
                                          <p:spTgt spid="4">
                                            <p:txEl>
                                              <p:pRg st="6" end="6"/>
                                            </p:txEl>
                                          </p:spTgt>
                                        </p:tgtEl>
                                        <p:attrNameLst>
                                          <p:attrName>style.visibility</p:attrName>
                                        </p:attrNameLst>
                                      </p:cBhvr>
                                      <p:to>
                                        <p:strVal val="visible"/>
                                      </p:to>
                                    </p:set>
                                    <p:anim by="(-#ppt_w*2)" calcmode="lin" valueType="num">
                                      <p:cBhvr rctx="PPT">
                                        <p:cTn id="57" dur="250" autoRev="1" fill="hold">
                                          <p:stCondLst>
                                            <p:cond delay="0"/>
                                          </p:stCondLst>
                                        </p:cTn>
                                        <p:tgtEl>
                                          <p:spTgt spid="4">
                                            <p:txEl>
                                              <p:pRg st="6" end="6"/>
                                            </p:txEl>
                                          </p:spTgt>
                                        </p:tgtEl>
                                        <p:attrNameLst>
                                          <p:attrName>ppt_w</p:attrName>
                                        </p:attrNameLst>
                                      </p:cBhvr>
                                    </p:anim>
                                    <p:anim by="(#ppt_w*0.50)" calcmode="lin" valueType="num">
                                      <p:cBhvr>
                                        <p:cTn id="58" dur="250" decel="50000" autoRev="1" fill="hold">
                                          <p:stCondLst>
                                            <p:cond delay="0"/>
                                          </p:stCondLst>
                                        </p:cTn>
                                        <p:tgtEl>
                                          <p:spTgt spid="4">
                                            <p:txEl>
                                              <p:pRg st="6" end="6"/>
                                            </p:txEl>
                                          </p:spTgt>
                                        </p:tgtEl>
                                        <p:attrNameLst>
                                          <p:attrName>ppt_x</p:attrName>
                                        </p:attrNameLst>
                                      </p:cBhvr>
                                    </p:anim>
                                    <p:anim from="(-#ppt_h/2)" to="(#ppt_y)" calcmode="lin" valueType="num">
                                      <p:cBhvr>
                                        <p:cTn id="59" dur="500" fill="hold">
                                          <p:stCondLst>
                                            <p:cond delay="0"/>
                                          </p:stCondLst>
                                        </p:cTn>
                                        <p:tgtEl>
                                          <p:spTgt spid="4">
                                            <p:txEl>
                                              <p:pRg st="6" end="6"/>
                                            </p:txEl>
                                          </p:spTgt>
                                        </p:tgtEl>
                                        <p:attrNameLst>
                                          <p:attrName>ppt_y</p:attrName>
                                        </p:attrNameLst>
                                      </p:cBhvr>
                                    </p:anim>
                                    <p:animRot by="21600000">
                                      <p:cBhvr>
                                        <p:cTn id="60" dur="500" fill="hold">
                                          <p:stCondLst>
                                            <p:cond delay="0"/>
                                          </p:stCondLst>
                                        </p:cTn>
                                        <p:tgtEl>
                                          <p:spTgt spid="4">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0"/>
            <a:ext cx="5643602" cy="646331"/>
          </a:xfrm>
          <a:prstGeom prst="rect">
            <a:avLst/>
          </a:prstGeom>
          <a:noFill/>
        </p:spPr>
        <p:txBody>
          <a:bodyPr wrap="square" rtlCol="0">
            <a:spAutoFit/>
          </a:bodyPr>
          <a:lstStyle/>
          <a:p>
            <a:pPr algn="ctr"/>
            <a:r>
              <a:rPr lang="ru-RU" sz="3600" b="1" dirty="0" err="1" smtClean="0"/>
              <a:t>Динаміка</a:t>
            </a:r>
            <a:r>
              <a:rPr lang="ru-RU" sz="3600" b="1" dirty="0" smtClean="0"/>
              <a:t> </a:t>
            </a:r>
            <a:r>
              <a:rPr lang="ru-RU" sz="3600" b="1" dirty="0" err="1" smtClean="0"/>
              <a:t>населення</a:t>
            </a:r>
            <a:endParaRPr lang="ru-RU" sz="3600" b="1" dirty="0" smtClean="0"/>
          </a:p>
        </p:txBody>
      </p:sp>
      <p:sp>
        <p:nvSpPr>
          <p:cNvPr id="3" name="TextBox 2"/>
          <p:cNvSpPr txBox="1"/>
          <p:nvPr/>
        </p:nvSpPr>
        <p:spPr>
          <a:xfrm>
            <a:off x="285720" y="928670"/>
            <a:ext cx="5357850" cy="2308324"/>
          </a:xfrm>
          <a:prstGeom prst="rect">
            <a:avLst/>
          </a:prstGeom>
          <a:noFill/>
        </p:spPr>
        <p:txBody>
          <a:bodyPr wrap="square" rtlCol="0">
            <a:spAutoFit/>
          </a:bodyPr>
          <a:lstStyle/>
          <a:p>
            <a:r>
              <a:rPr lang="ru-RU" sz="2400" dirty="0" err="1" smtClean="0">
                <a:latin typeface="Calibri" pitchFamily="34" charset="0"/>
                <a:cs typeface="Calibri" pitchFamily="34" charset="0"/>
              </a:rPr>
              <a:t>Народжуваність</a:t>
            </a:r>
            <a:r>
              <a:rPr lang="ru-RU" sz="2400" dirty="0" smtClean="0">
                <a:latin typeface="Calibri" pitchFamily="34" charset="0"/>
                <a:cs typeface="Calibri" pitchFamily="34" charset="0"/>
              </a:rPr>
              <a:t> - 12,73 </a:t>
            </a:r>
            <a:r>
              <a:rPr lang="ru-RU" sz="2400" dirty="0" err="1" smtClean="0">
                <a:latin typeface="Calibri" pitchFamily="34" charset="0"/>
                <a:cs typeface="Calibri" pitchFamily="34" charset="0"/>
              </a:rPr>
              <a:t>народжень</a:t>
            </a:r>
            <a:r>
              <a:rPr lang="ru-RU" sz="2400" dirty="0" smtClean="0">
                <a:latin typeface="Calibri" pitchFamily="34" charset="0"/>
                <a:cs typeface="Calibri" pitchFamily="34" charset="0"/>
              </a:rPr>
              <a:t>/1000 </a:t>
            </a:r>
            <a:r>
              <a:rPr lang="ru-RU" sz="2400" dirty="0" err="1" smtClean="0">
                <a:latin typeface="Calibri" pitchFamily="34" charset="0"/>
                <a:cs typeface="Calibri" pitchFamily="34" charset="0"/>
              </a:rPr>
              <a:t>чоловік</a:t>
            </a:r>
            <a:r>
              <a:rPr lang="ru-RU" sz="2400" dirty="0" smtClean="0">
                <a:latin typeface="Calibri" pitchFamily="34" charset="0"/>
                <a:cs typeface="Calibri" pitchFamily="34" charset="0"/>
              </a:rPr>
              <a:t> (2008 р.)</a:t>
            </a:r>
          </a:p>
          <a:p>
            <a:r>
              <a:rPr lang="ru-RU" sz="2400" dirty="0" err="1" smtClean="0">
                <a:latin typeface="Calibri" pitchFamily="34" charset="0"/>
                <a:cs typeface="Calibri" pitchFamily="34" charset="0"/>
              </a:rPr>
              <a:t>Смертність</a:t>
            </a:r>
            <a:r>
              <a:rPr lang="ru-RU" sz="2400" dirty="0" smtClean="0">
                <a:latin typeface="Calibri" pitchFamily="34" charset="0"/>
                <a:cs typeface="Calibri" pitchFamily="34" charset="0"/>
              </a:rPr>
              <a:t> - 8,48 смертей/1000 </a:t>
            </a:r>
            <a:r>
              <a:rPr lang="ru-RU" sz="2400" dirty="0" err="1" smtClean="0">
                <a:latin typeface="Calibri" pitchFamily="34" charset="0"/>
                <a:cs typeface="Calibri" pitchFamily="34" charset="0"/>
              </a:rPr>
              <a:t>чоловік</a:t>
            </a:r>
            <a:r>
              <a:rPr lang="ru-RU" sz="2400" dirty="0" smtClean="0">
                <a:latin typeface="Calibri" pitchFamily="34" charset="0"/>
                <a:cs typeface="Calibri" pitchFamily="34" charset="0"/>
              </a:rPr>
              <a:t> (2008 р.)</a:t>
            </a:r>
          </a:p>
          <a:p>
            <a:r>
              <a:rPr lang="ru-RU" sz="2400" dirty="0" err="1" smtClean="0">
                <a:latin typeface="Calibri" pitchFamily="34" charset="0"/>
                <a:cs typeface="Calibri" pitchFamily="34" charset="0"/>
              </a:rPr>
              <a:t>Природний</a:t>
            </a:r>
            <a:r>
              <a:rPr lang="ru-RU" sz="2400" dirty="0" smtClean="0">
                <a:latin typeface="Calibri" pitchFamily="34" charset="0"/>
                <a:cs typeface="Calibri" pitchFamily="34" charset="0"/>
              </a:rPr>
              <a:t> </a:t>
            </a:r>
            <a:r>
              <a:rPr lang="ru-RU" sz="2400" dirty="0" err="1" smtClean="0">
                <a:latin typeface="Calibri" pitchFamily="34" charset="0"/>
                <a:cs typeface="Calibri" pitchFamily="34" charset="0"/>
              </a:rPr>
              <a:t>приріст</a:t>
            </a:r>
            <a:r>
              <a:rPr lang="ru-RU" sz="2400" dirty="0" smtClean="0">
                <a:latin typeface="Calibri" pitchFamily="34" charset="0"/>
                <a:cs typeface="Calibri" pitchFamily="34" charset="0"/>
              </a:rPr>
              <a:t> - 0,574 %, 346 тис </a:t>
            </a:r>
            <a:r>
              <a:rPr lang="ru-RU" sz="2400" dirty="0" err="1" smtClean="0">
                <a:latin typeface="Calibri" pitchFamily="34" charset="0"/>
                <a:cs typeface="Calibri" pitchFamily="34" charset="0"/>
              </a:rPr>
              <a:t>осіб</a:t>
            </a:r>
            <a:r>
              <a:rPr lang="ru-RU" sz="2400" dirty="0" smtClean="0">
                <a:latin typeface="Calibri" pitchFamily="34" charset="0"/>
                <a:cs typeface="Calibri" pitchFamily="34" charset="0"/>
              </a:rPr>
              <a:t>(2010 р.)</a:t>
            </a:r>
            <a:endParaRPr lang="ru-RU" sz="2400" dirty="0">
              <a:latin typeface="Calibri" pitchFamily="34" charset="0"/>
              <a:cs typeface="Calibri" pitchFamily="34" charset="0"/>
            </a:endParaRPr>
          </a:p>
        </p:txBody>
      </p:sp>
      <p:sp>
        <p:nvSpPr>
          <p:cNvPr id="4" name="TextBox 3"/>
          <p:cNvSpPr txBox="1"/>
          <p:nvPr/>
        </p:nvSpPr>
        <p:spPr>
          <a:xfrm>
            <a:off x="214282" y="4357694"/>
            <a:ext cx="8715436" cy="2031325"/>
          </a:xfrm>
          <a:prstGeom prst="rect">
            <a:avLst/>
          </a:prstGeom>
          <a:noFill/>
        </p:spPr>
        <p:txBody>
          <a:bodyPr wrap="square" rtlCol="0">
            <a:spAutoFit/>
          </a:bodyPr>
          <a:lstStyle/>
          <a:p>
            <a:r>
              <a:rPr lang="ru-RU" dirty="0" err="1" smtClean="0">
                <a:latin typeface="Calibri" pitchFamily="34" charset="0"/>
                <a:cs typeface="Calibri" pitchFamily="34" charset="0"/>
              </a:rPr>
              <a:t>Франція</a:t>
            </a:r>
            <a:r>
              <a:rPr lang="ru-RU" dirty="0" smtClean="0">
                <a:latin typeface="Calibri" pitchFamily="34" charset="0"/>
                <a:cs typeface="Calibri" pitchFamily="34" charset="0"/>
              </a:rPr>
              <a:t>, яка </a:t>
            </a:r>
            <a:r>
              <a:rPr lang="ru-RU" dirty="0" err="1" smtClean="0">
                <a:latin typeface="Calibri" pitchFamily="34" charset="0"/>
                <a:cs typeface="Calibri" pitchFamily="34" charset="0"/>
              </a:rPr>
              <a:t>торік</a:t>
            </a:r>
            <a:r>
              <a:rPr lang="ru-RU" dirty="0" smtClean="0">
                <a:latin typeface="Calibri" pitchFamily="34" charset="0"/>
                <a:cs typeface="Calibri" pitchFamily="34" charset="0"/>
              </a:rPr>
              <a:t> </a:t>
            </a:r>
            <a:r>
              <a:rPr lang="ru-RU" dirty="0" err="1" smtClean="0">
                <a:latin typeface="Calibri" pitchFamily="34" charset="0"/>
                <a:cs typeface="Calibri" pitchFamily="34" charset="0"/>
              </a:rPr>
              <a:t>уперше</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перетнула</a:t>
            </a:r>
            <a:r>
              <a:rPr lang="ru-RU" dirty="0" smtClean="0">
                <a:latin typeface="Calibri" pitchFamily="34" charset="0"/>
                <a:cs typeface="Calibri" pitchFamily="34" charset="0"/>
              </a:rPr>
              <a:t> 65-мільйонний </a:t>
            </a:r>
            <a:r>
              <a:rPr lang="ru-RU" dirty="0" err="1" smtClean="0">
                <a:latin typeface="Calibri" pitchFamily="34" charset="0"/>
                <a:cs typeface="Calibri" pitchFamily="34" charset="0"/>
              </a:rPr>
              <a:t>бар'єр</a:t>
            </a:r>
            <a:r>
              <a:rPr lang="ru-RU" dirty="0" smtClean="0">
                <a:latin typeface="Calibri" pitchFamily="34" charset="0"/>
                <a:cs typeface="Calibri" pitchFamily="34" charset="0"/>
              </a:rPr>
              <a:t> за </a:t>
            </a:r>
            <a:r>
              <a:rPr lang="ru-RU" dirty="0" err="1" smtClean="0">
                <a:latin typeface="Calibri" pitchFamily="34" charset="0"/>
                <a:cs typeface="Calibri" pitchFamily="34" charset="0"/>
              </a:rPr>
              <a:t>кількістю</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населення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залишається</a:t>
            </a:r>
            <a:r>
              <a:rPr lang="ru-RU" dirty="0" smtClean="0">
                <a:latin typeface="Calibri" pitchFamily="34" charset="0"/>
                <a:cs typeface="Calibri" pitchFamily="34" charset="0"/>
              </a:rPr>
              <a:t> одним </a:t>
            </a:r>
            <a:r>
              <a:rPr lang="ru-RU" dirty="0" err="1" smtClean="0">
                <a:latin typeface="Calibri" pitchFamily="34" charset="0"/>
                <a:cs typeface="Calibri" pitchFamily="34" charset="0"/>
              </a:rPr>
              <a:t>із</a:t>
            </a:r>
            <a:r>
              <a:rPr lang="ru-RU" dirty="0" smtClean="0">
                <a:latin typeface="Calibri" pitchFamily="34" charset="0"/>
                <a:cs typeface="Calibri" pitchFamily="34" charset="0"/>
              </a:rPr>
              <a:t> </a:t>
            </a:r>
            <a:r>
              <a:rPr lang="ru-RU" dirty="0" err="1" smtClean="0">
                <a:latin typeface="Calibri" pitchFamily="34" charset="0"/>
                <a:cs typeface="Calibri" pitchFamily="34" charset="0"/>
              </a:rPr>
              <a:t>лідерів</a:t>
            </a:r>
            <a:r>
              <a:rPr lang="ru-RU" dirty="0" smtClean="0">
                <a:latin typeface="Calibri" pitchFamily="34" charset="0"/>
                <a:cs typeface="Calibri" pitchFamily="34" charset="0"/>
              </a:rPr>
              <a:t> у </a:t>
            </a:r>
            <a:r>
              <a:rPr lang="ru-RU" dirty="0" err="1" smtClean="0">
                <a:latin typeface="Calibri" pitchFamily="34" charset="0"/>
                <a:cs typeface="Calibri" pitchFamily="34" charset="0"/>
              </a:rPr>
              <a:t>Європі</a:t>
            </a:r>
            <a:r>
              <a:rPr lang="ru-RU" dirty="0" smtClean="0">
                <a:latin typeface="Calibri" pitchFamily="34" charset="0"/>
                <a:cs typeface="Calibri" pitchFamily="34" charset="0"/>
              </a:rPr>
              <a:t> за </a:t>
            </a:r>
            <a:r>
              <a:rPr lang="ru-RU" dirty="0" err="1" smtClean="0">
                <a:latin typeface="Calibri" pitchFamily="34" charset="0"/>
                <a:cs typeface="Calibri" pitchFamily="34" charset="0"/>
              </a:rPr>
              <a:t>рівнем</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народжуваності</a:t>
            </a:r>
            <a:r>
              <a:rPr lang="ru-RU" dirty="0" smtClean="0">
                <a:latin typeface="Calibri" pitchFamily="34" charset="0"/>
                <a:cs typeface="Calibri" pitchFamily="34" charset="0"/>
              </a:rPr>
              <a:t> та </a:t>
            </a:r>
            <a:r>
              <a:rPr lang="ru-RU" dirty="0" err="1" smtClean="0">
                <a:latin typeface="Calibri" pitchFamily="34" charset="0"/>
                <a:cs typeface="Calibri" pitchFamily="34" charset="0"/>
              </a:rPr>
              <a:t>середньої</a:t>
            </a:r>
            <a:r>
              <a:rPr lang="ru-RU" dirty="0" smtClean="0">
                <a:latin typeface="Calibri" pitchFamily="34" charset="0"/>
                <a:cs typeface="Calibri" pitchFamily="34" charset="0"/>
              </a:rPr>
              <a:t> </a:t>
            </a:r>
            <a:r>
              <a:rPr lang="ru-RU" dirty="0" err="1" smtClean="0">
                <a:latin typeface="Calibri" pitchFamily="34" charset="0"/>
                <a:cs typeface="Calibri" pitchFamily="34" charset="0"/>
              </a:rPr>
              <a:t>тривалості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життя.Франція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значно</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перевищила</a:t>
            </a:r>
            <a:r>
              <a:rPr lang="ru-RU" dirty="0" smtClean="0">
                <a:latin typeface="Calibri" pitchFamily="34" charset="0"/>
                <a:cs typeface="Calibri" pitchFamily="34" charset="0"/>
              </a:rPr>
              <a:t> </a:t>
            </a:r>
            <a:r>
              <a:rPr lang="ru-RU" dirty="0" err="1" smtClean="0">
                <a:latin typeface="Calibri" pitchFamily="34" charset="0"/>
                <a:cs typeface="Calibri" pitchFamily="34" charset="0"/>
              </a:rPr>
              <a:t>середньостатичний</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показник</a:t>
            </a:r>
            <a:r>
              <a:rPr lang="ru-RU" dirty="0" smtClean="0">
                <a:latin typeface="Calibri" pitchFamily="34" charset="0"/>
                <a:cs typeface="Calibri" pitchFamily="34" charset="0"/>
              </a:rPr>
              <a:t> приросту </a:t>
            </a:r>
            <a:r>
              <a:rPr lang="ru-RU" dirty="0" err="1" smtClean="0">
                <a:latin typeface="Calibri" pitchFamily="34" charset="0"/>
                <a:cs typeface="Calibri" pitchFamily="34" charset="0"/>
              </a:rPr>
              <a:t>населення</a:t>
            </a:r>
            <a:r>
              <a:rPr lang="ru-RU" dirty="0" smtClean="0">
                <a:latin typeface="Calibri" pitchFamily="34" charset="0"/>
                <a:cs typeface="Calibri" pitchFamily="34" charset="0"/>
              </a:rPr>
              <a:t> в </a:t>
            </a:r>
            <a:r>
              <a:rPr lang="ru-RU" dirty="0" err="1" smtClean="0">
                <a:latin typeface="Calibri" pitchFamily="34" charset="0"/>
                <a:cs typeface="Calibri" pitchFamily="34" charset="0"/>
              </a:rPr>
              <a:t>Європі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Зокрема</a:t>
            </a:r>
            <a:r>
              <a:rPr lang="ru-RU" dirty="0" smtClean="0">
                <a:latin typeface="Calibri" pitchFamily="34" charset="0"/>
                <a:cs typeface="Calibri" pitchFamily="34" charset="0"/>
              </a:rPr>
              <a:t>, </a:t>
            </a:r>
            <a:r>
              <a:rPr lang="ru-RU" dirty="0" err="1" smtClean="0">
                <a:latin typeface="Calibri" pitchFamily="34" charset="0"/>
                <a:cs typeface="Calibri" pitchFamily="34" charset="0"/>
              </a:rPr>
              <a:t>якщо</a:t>
            </a:r>
            <a:r>
              <a:rPr lang="ru-RU" dirty="0" smtClean="0">
                <a:latin typeface="Calibri" pitchFamily="34" charset="0"/>
                <a:cs typeface="Calibri" pitchFamily="34" charset="0"/>
              </a:rPr>
              <a:t> в </a:t>
            </a:r>
            <a:r>
              <a:rPr lang="ru-RU" dirty="0" err="1" smtClean="0">
                <a:latin typeface="Calibri" pitchFamily="34" charset="0"/>
                <a:cs typeface="Calibri" pitchFamily="34" charset="0"/>
              </a:rPr>
              <a:t>середньому</a:t>
            </a:r>
            <a:r>
              <a:rPr lang="ru-RU" dirty="0" smtClean="0">
                <a:latin typeface="Calibri" pitchFamily="34" charset="0"/>
                <a:cs typeface="Calibri" pitchFamily="34" charset="0"/>
              </a:rPr>
              <a:t> </a:t>
            </a:r>
            <a:r>
              <a:rPr lang="ru-RU" dirty="0" err="1" smtClean="0">
                <a:latin typeface="Calibri" pitchFamily="34" charset="0"/>
                <a:cs typeface="Calibri" pitchFamily="34" charset="0"/>
              </a:rPr>
              <a:t>він</a:t>
            </a:r>
            <a:r>
              <a:rPr lang="ru-RU" dirty="0" smtClean="0">
                <a:latin typeface="Calibri" pitchFamily="34" charset="0"/>
                <a:cs typeface="Calibri" pitchFamily="34" charset="0"/>
              </a:rPr>
              <a:t> становить 10% </a:t>
            </a:r>
            <a:r>
              <a:rPr lang="ru-RU" dirty="0" err="1" smtClean="0">
                <a:latin typeface="Calibri" pitchFamily="34" charset="0"/>
                <a:cs typeface="Calibri" pitchFamily="34" charset="0"/>
              </a:rPr>
              <a:t>упродовж</a:t>
            </a:r>
            <a:r>
              <a:rPr lang="ru-RU" dirty="0" smtClean="0">
                <a:latin typeface="Calibri" pitchFamily="34" charset="0"/>
                <a:cs typeface="Calibri" pitchFamily="34" charset="0"/>
              </a:rPr>
              <a:t> 30 </a:t>
            </a:r>
            <a:r>
              <a:rPr lang="ru-RU" dirty="0" err="1" smtClean="0">
                <a:latin typeface="Calibri" pitchFamily="34" charset="0"/>
                <a:cs typeface="Calibri" pitchFamily="34" charset="0"/>
              </a:rPr>
              <a:t>років</a:t>
            </a:r>
            <a:r>
              <a:rPr lang="ru-RU" dirty="0" smtClean="0">
                <a:latin typeface="Calibri" pitchFamily="34" charset="0"/>
                <a:cs typeface="Calibri" pitchFamily="34" charset="0"/>
              </a:rPr>
              <a:t>, то </a:t>
            </a:r>
            <a:r>
              <a:rPr lang="ru-RU" dirty="0" err="1" smtClean="0">
                <a:latin typeface="Calibri" pitchFamily="34" charset="0"/>
                <a:cs typeface="Calibri" pitchFamily="34" charset="0"/>
              </a:rPr>
              <a:t>французи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обігнали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інші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нації</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показником</a:t>
            </a:r>
            <a:r>
              <a:rPr lang="ru-RU" dirty="0" smtClean="0">
                <a:latin typeface="Calibri" pitchFamily="34" charset="0"/>
                <a:cs typeface="Calibri" pitchFamily="34" charset="0"/>
              </a:rPr>
              <a:t> 18%.Показник </a:t>
            </a:r>
            <a:r>
              <a:rPr lang="ru-RU" dirty="0" err="1" smtClean="0">
                <a:latin typeface="Calibri" pitchFamily="34" charset="0"/>
                <a:cs typeface="Calibri" pitchFamily="34" charset="0"/>
              </a:rPr>
              <a:t>середньої</a:t>
            </a:r>
            <a:r>
              <a:rPr lang="ru-RU" dirty="0" smtClean="0">
                <a:latin typeface="Calibri" pitchFamily="34" charset="0"/>
                <a:cs typeface="Calibri" pitchFamily="34" charset="0"/>
              </a:rPr>
              <a:t> </a:t>
            </a:r>
            <a:r>
              <a:rPr lang="ru-RU" dirty="0" err="1" smtClean="0">
                <a:latin typeface="Calibri" pitchFamily="34" charset="0"/>
                <a:cs typeface="Calibri" pitchFamily="34" charset="0"/>
              </a:rPr>
              <a:t>тривалості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життя</a:t>
            </a:r>
            <a:r>
              <a:rPr lang="ru-RU" dirty="0" smtClean="0">
                <a:latin typeface="Calibri" pitchFamily="34" charset="0"/>
                <a:cs typeface="Calibri" pitchFamily="34" charset="0"/>
              </a:rPr>
              <a:t> у </a:t>
            </a:r>
            <a:r>
              <a:rPr lang="ru-RU" dirty="0" err="1" smtClean="0">
                <a:latin typeface="Calibri" pitchFamily="34" charset="0"/>
                <a:cs typeface="Calibri" pitchFamily="34" charset="0"/>
              </a:rPr>
              <a:t>Франції</a:t>
            </a:r>
            <a:r>
              <a:rPr lang="ru-RU" dirty="0" smtClean="0">
                <a:latin typeface="Calibri" pitchFamily="34" charset="0"/>
                <a:cs typeface="Calibri" pitchFamily="34" charset="0"/>
              </a:rPr>
              <a:t> для </a:t>
            </a:r>
            <a:r>
              <a:rPr lang="ru-RU" dirty="0" err="1" smtClean="0">
                <a:latin typeface="Calibri" pitchFamily="34" charset="0"/>
                <a:cs typeface="Calibri" pitchFamily="34" charset="0"/>
              </a:rPr>
              <a:t>чоловіків</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зафіксовано</a:t>
            </a:r>
            <a:r>
              <a:rPr lang="ru-RU" dirty="0" smtClean="0">
                <a:latin typeface="Calibri" pitchFamily="34" charset="0"/>
                <a:cs typeface="Calibri" pitchFamily="34" charset="0"/>
              </a:rPr>
              <a:t> на </a:t>
            </a:r>
            <a:r>
              <a:rPr lang="ru-RU" dirty="0" err="1" smtClean="0">
                <a:latin typeface="Calibri" pitchFamily="34" charset="0"/>
                <a:cs typeface="Calibri" pitchFamily="34" charset="0"/>
              </a:rPr>
              <a:t>відмітці</a:t>
            </a:r>
            <a:r>
              <a:rPr lang="ru-RU" dirty="0" smtClean="0">
                <a:latin typeface="Calibri" pitchFamily="34" charset="0"/>
                <a:cs typeface="Calibri" pitchFamily="34" charset="0"/>
              </a:rPr>
              <a:t> 78,1 року, для </a:t>
            </a:r>
            <a:r>
              <a:rPr lang="ru-RU" dirty="0" err="1" smtClean="0">
                <a:latin typeface="Calibri" pitchFamily="34" charset="0"/>
                <a:cs typeface="Calibri" pitchFamily="34" charset="0"/>
              </a:rPr>
              <a:t>жінок</a:t>
            </a:r>
            <a:r>
              <a:rPr lang="ru-RU" dirty="0" smtClean="0">
                <a:latin typeface="Calibri" pitchFamily="34" charset="0"/>
                <a:cs typeface="Calibri" pitchFamily="34" charset="0"/>
              </a:rPr>
              <a:t> - 84,8 року.</a:t>
            </a:r>
            <a:endParaRPr lang="ru-RU" dirty="0">
              <a:latin typeface="Calibri" pitchFamily="34" charset="0"/>
              <a:cs typeface="Calibri" pitchFamily="34" charset="0"/>
            </a:endParaRPr>
          </a:p>
        </p:txBody>
      </p:sp>
      <p:pic>
        <p:nvPicPr>
          <p:cNvPr id="5" name="Рисунок 4" descr="0000003928.jpg"/>
          <p:cNvPicPr>
            <a:picLocks noChangeAspect="1"/>
          </p:cNvPicPr>
          <p:nvPr/>
        </p:nvPicPr>
        <p:blipFill>
          <a:blip r:embed="rId2" cstate="print"/>
          <a:stretch>
            <a:fillRect/>
          </a:stretch>
        </p:blipFill>
        <p:spPr>
          <a:xfrm>
            <a:off x="5715008" y="1357298"/>
            <a:ext cx="3143272" cy="2357454"/>
          </a:xfrm>
          <a:prstGeom prst="rect">
            <a:avLst/>
          </a:prstGeom>
        </p:spPr>
      </p:pic>
      <p:sp>
        <p:nvSpPr>
          <p:cNvPr id="6" name="TextBox 5"/>
          <p:cNvSpPr txBox="1"/>
          <p:nvPr/>
        </p:nvSpPr>
        <p:spPr>
          <a:xfrm>
            <a:off x="285720" y="3143248"/>
            <a:ext cx="4357718" cy="830997"/>
          </a:xfrm>
          <a:prstGeom prst="rect">
            <a:avLst/>
          </a:prstGeom>
          <a:noFill/>
        </p:spPr>
        <p:txBody>
          <a:bodyPr wrap="square" rtlCol="0">
            <a:spAutoFit/>
          </a:bodyPr>
          <a:lstStyle/>
          <a:p>
            <a:r>
              <a:rPr lang="ru-RU" dirty="0" smtClean="0"/>
              <a:t> </a:t>
            </a:r>
            <a:r>
              <a:rPr lang="ru-RU" sz="2400" dirty="0" err="1" smtClean="0">
                <a:latin typeface="Calibri" pitchFamily="34" charset="0"/>
                <a:cs typeface="Calibri" pitchFamily="34" charset="0"/>
              </a:rPr>
              <a:t>Середня</a:t>
            </a:r>
            <a:r>
              <a:rPr lang="ru-RU" sz="2400" dirty="0" smtClean="0">
                <a:latin typeface="Calibri" pitchFamily="34" charset="0"/>
                <a:cs typeface="Calibri" pitchFamily="34" charset="0"/>
              </a:rPr>
              <a:t> густота </a:t>
            </a:r>
            <a:r>
              <a:rPr lang="ru-RU" sz="2400" dirty="0" err="1" smtClean="0">
                <a:latin typeface="Calibri" pitchFamily="34" charset="0"/>
                <a:cs typeface="Calibri" pitchFamily="34" charset="0"/>
              </a:rPr>
              <a:t>населення</a:t>
            </a:r>
            <a:r>
              <a:rPr lang="ru-RU" sz="2400" dirty="0" smtClean="0">
                <a:latin typeface="Calibri" pitchFamily="34" charset="0"/>
                <a:cs typeface="Calibri" pitchFamily="34" charset="0"/>
              </a:rPr>
              <a:t> — 108 </a:t>
            </a:r>
            <a:r>
              <a:rPr lang="ru-RU" sz="2400" dirty="0" err="1" smtClean="0">
                <a:latin typeface="Calibri" pitchFamily="34" charset="0"/>
                <a:cs typeface="Calibri" pitchFamily="34" charset="0"/>
              </a:rPr>
              <a:t>осіб</a:t>
            </a:r>
            <a:r>
              <a:rPr lang="ru-RU" sz="2400" dirty="0" smtClean="0">
                <a:latin typeface="Calibri" pitchFamily="34" charset="0"/>
                <a:cs typeface="Calibri" pitchFamily="34" charset="0"/>
              </a:rPr>
              <a:t> на 1 км2.</a:t>
            </a:r>
            <a:endParaRPr lang="ru-RU" sz="24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par>
                          <p:cTn id="20" fill="hold">
                            <p:stCondLst>
                              <p:cond delay="2000"/>
                            </p:stCondLst>
                            <p:childTnLst>
                              <p:par>
                                <p:cTn id="21" presetID="29"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ppt_x-.2"/>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
                                        </p:tgtEl>
                                      </p:cBhvr>
                                    </p:animEffect>
                                  </p:childTnLst>
                                </p:cTn>
                              </p:par>
                            </p:childTnLst>
                          </p:cTn>
                        </p:par>
                        <p:par>
                          <p:cTn id="26" fill="hold">
                            <p:stCondLst>
                              <p:cond delay="3000"/>
                            </p:stCondLst>
                            <p:childTnLst>
                              <p:par>
                                <p:cTn id="27" presetID="35"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anim calcmode="lin" valueType="num">
                                      <p:cBhvr>
                                        <p:cTn id="30" dur="2000" fill="hold"/>
                                        <p:tgtEl>
                                          <p:spTgt spid="5"/>
                                        </p:tgtEl>
                                        <p:attrNameLst>
                                          <p:attrName>style.rotation</p:attrName>
                                        </p:attrNameLst>
                                      </p:cBhvr>
                                      <p:tavLst>
                                        <p:tav tm="0">
                                          <p:val>
                                            <p:fltVal val="720"/>
                                          </p:val>
                                        </p:tav>
                                        <p:tav tm="100000">
                                          <p:val>
                                            <p:fltVal val="0"/>
                                          </p:val>
                                        </p:tav>
                                      </p:tavLst>
                                    </p:anim>
                                    <p:anim calcmode="lin" valueType="num">
                                      <p:cBhvr>
                                        <p:cTn id="31" dur="2000" fill="hold"/>
                                        <p:tgtEl>
                                          <p:spTgt spid="5"/>
                                        </p:tgtEl>
                                        <p:attrNameLst>
                                          <p:attrName>ppt_h</p:attrName>
                                        </p:attrNameLst>
                                      </p:cBhvr>
                                      <p:tavLst>
                                        <p:tav tm="0">
                                          <p:val>
                                            <p:fltVal val="0"/>
                                          </p:val>
                                        </p:tav>
                                        <p:tav tm="100000">
                                          <p:val>
                                            <p:strVal val="#ppt_h"/>
                                          </p:val>
                                        </p:tav>
                                      </p:tavLst>
                                    </p:anim>
                                    <p:anim calcmode="lin" valueType="num">
                                      <p:cBhvr>
                                        <p:cTn id="32"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428604"/>
            <a:ext cx="6858048" cy="646331"/>
          </a:xfrm>
          <a:prstGeom prst="rect">
            <a:avLst/>
          </a:prstGeom>
          <a:noFill/>
        </p:spPr>
        <p:txBody>
          <a:bodyPr wrap="square" rtlCol="0">
            <a:spAutoFit/>
          </a:bodyPr>
          <a:lstStyle/>
          <a:p>
            <a:r>
              <a:rPr lang="ru-RU" sz="3600" b="1" dirty="0" err="1" smtClean="0"/>
              <a:t>Міське</a:t>
            </a:r>
            <a:r>
              <a:rPr lang="ru-RU" sz="3600" b="1" dirty="0" smtClean="0"/>
              <a:t> </a:t>
            </a:r>
            <a:r>
              <a:rPr lang="ru-RU" sz="3600" b="1" dirty="0" err="1" smtClean="0"/>
              <a:t>й</a:t>
            </a:r>
            <a:r>
              <a:rPr lang="ru-RU" sz="3600" b="1" dirty="0" smtClean="0"/>
              <a:t> </a:t>
            </a:r>
            <a:r>
              <a:rPr lang="ru-RU" sz="3600" b="1" dirty="0" err="1" smtClean="0"/>
              <a:t>сільське</a:t>
            </a:r>
            <a:r>
              <a:rPr lang="ru-RU" sz="3600" b="1" dirty="0" smtClean="0"/>
              <a:t> </a:t>
            </a:r>
            <a:r>
              <a:rPr lang="ru-RU" sz="3600" b="1" dirty="0" err="1" smtClean="0"/>
              <a:t>населення</a:t>
            </a:r>
            <a:endParaRPr lang="ru-RU" sz="3600" b="1" dirty="0" smtClean="0"/>
          </a:p>
        </p:txBody>
      </p:sp>
      <p:sp>
        <p:nvSpPr>
          <p:cNvPr id="3" name="TextBox 2"/>
          <p:cNvSpPr txBox="1"/>
          <p:nvPr/>
        </p:nvSpPr>
        <p:spPr>
          <a:xfrm>
            <a:off x="428596" y="1285860"/>
            <a:ext cx="8358246" cy="3139321"/>
          </a:xfrm>
          <a:prstGeom prst="rect">
            <a:avLst/>
          </a:prstGeom>
          <a:noFill/>
        </p:spPr>
        <p:txBody>
          <a:bodyPr wrap="square" rtlCol="0">
            <a:spAutoFit/>
          </a:bodyPr>
          <a:lstStyle/>
          <a:p>
            <a:r>
              <a:rPr lang="ru-RU" dirty="0" err="1" smtClean="0">
                <a:latin typeface="Calibri" pitchFamily="34" charset="0"/>
                <a:cs typeface="Calibri" pitchFamily="34" charset="0"/>
              </a:rPr>
              <a:t>Населення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Франції</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налічує</a:t>
            </a:r>
            <a:r>
              <a:rPr lang="ru-RU" dirty="0" smtClean="0">
                <a:latin typeface="Calibri" pitchFamily="34" charset="0"/>
                <a:cs typeface="Calibri" pitchFamily="34" charset="0"/>
              </a:rPr>
              <a:t> </a:t>
            </a:r>
            <a:r>
              <a:rPr lang="ru-RU" dirty="0" err="1" smtClean="0">
                <a:latin typeface="Calibri" pitchFamily="34" charset="0"/>
                <a:cs typeface="Calibri" pitchFamily="34" charset="0"/>
              </a:rPr>
              <a:t>близько</a:t>
            </a:r>
            <a:r>
              <a:rPr lang="ru-RU" dirty="0" smtClean="0">
                <a:latin typeface="Calibri" pitchFamily="34" charset="0"/>
                <a:cs typeface="Calibri" pitchFamily="34" charset="0"/>
              </a:rPr>
              <a:t> 65 </a:t>
            </a:r>
            <a:r>
              <a:rPr lang="ru-RU" dirty="0" err="1" smtClean="0">
                <a:latin typeface="Calibri" pitchFamily="34" charset="0"/>
                <a:cs typeface="Calibri" pitchFamily="34" charset="0"/>
              </a:rPr>
              <a:t>млн</a:t>
            </a:r>
            <a:r>
              <a:rPr lang="ru-RU" dirty="0" smtClean="0">
                <a:latin typeface="Calibri" pitchFamily="34" charset="0"/>
                <a:cs typeface="Calibri" pitchFamily="34" charset="0"/>
              </a:rPr>
              <a:t> </a:t>
            </a:r>
            <a:r>
              <a:rPr lang="ru-RU" dirty="0" err="1" smtClean="0">
                <a:latin typeface="Calibri" pitchFamily="34" charset="0"/>
                <a:cs typeface="Calibri" pitchFamily="34" charset="0"/>
              </a:rPr>
              <a:t>чол</a:t>
            </a:r>
            <a:r>
              <a:rPr lang="ru-RU" dirty="0" smtClean="0">
                <a:latin typeface="Calibri" pitchFamily="34" charset="0"/>
                <a:cs typeface="Calibri" pitchFamily="34" charset="0"/>
              </a:rPr>
              <a:t>. На </a:t>
            </a:r>
            <a:r>
              <a:rPr lang="ru-RU" dirty="0" err="1" smtClean="0">
                <a:latin typeface="Calibri" pitchFamily="34" charset="0"/>
                <a:cs typeface="Calibri" pitchFamily="34" charset="0"/>
              </a:rPr>
              <a:t>континентальній</a:t>
            </a:r>
            <a:r>
              <a:rPr lang="ru-RU" dirty="0" smtClean="0">
                <a:latin typeface="Calibri" pitchFamily="34" charset="0"/>
                <a:cs typeface="Calibri" pitchFamily="34" charset="0"/>
              </a:rPr>
              <a:t> </a:t>
            </a:r>
            <a:r>
              <a:rPr lang="ru-RU" dirty="0" err="1" smtClean="0">
                <a:latin typeface="Calibri" pitchFamily="34" charset="0"/>
                <a:cs typeface="Calibri" pitchFamily="34" charset="0"/>
              </a:rPr>
              <a:t>території</a:t>
            </a:r>
            <a:r>
              <a:rPr lang="ru-RU" dirty="0" smtClean="0">
                <a:latin typeface="Calibri" pitchFamily="34" charset="0"/>
                <a:cs typeface="Calibri" pitchFamily="34" charset="0"/>
              </a:rPr>
              <a:t> </a:t>
            </a:r>
            <a:r>
              <a:rPr lang="ru-RU" dirty="0" err="1" smtClean="0">
                <a:latin typeface="Calibri" pitchFamily="34" charset="0"/>
                <a:cs typeface="Calibri" pitchFamily="34" charset="0"/>
              </a:rPr>
              <a:t>Франції</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проживає</a:t>
            </a:r>
            <a:r>
              <a:rPr lang="ru-RU" dirty="0" smtClean="0">
                <a:latin typeface="Calibri" pitchFamily="34" charset="0"/>
                <a:cs typeface="Calibri" pitchFamily="34" charset="0"/>
              </a:rPr>
              <a:t> </a:t>
            </a:r>
            <a:r>
              <a:rPr lang="ru-RU" dirty="0" smtClean="0">
                <a:latin typeface="Calibri" pitchFamily="34" charset="0"/>
                <a:cs typeface="Calibri" pitchFamily="34" charset="0"/>
              </a:rPr>
              <a:t>60 876136 </a:t>
            </a:r>
            <a:r>
              <a:rPr lang="ru-RU" dirty="0" err="1" smtClean="0">
                <a:latin typeface="Calibri" pitchFamily="34" charset="0"/>
                <a:cs typeface="Calibri" pitchFamily="34" charset="0"/>
              </a:rPr>
              <a:t>чол</a:t>
            </a:r>
            <a:r>
              <a:rPr lang="ru-RU" dirty="0" smtClean="0">
                <a:latin typeface="Calibri" pitchFamily="34" charset="0"/>
                <a:cs typeface="Calibri" pitchFamily="34" charset="0"/>
              </a:rPr>
              <a:t>. За </a:t>
            </a:r>
            <a:r>
              <a:rPr lang="ru-RU" dirty="0" err="1" smtClean="0">
                <a:latin typeface="Calibri" pitchFamily="34" charset="0"/>
                <a:cs typeface="Calibri" pitchFamily="34" charset="0"/>
              </a:rPr>
              <a:t>чисельністю</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населення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Франція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займає</a:t>
            </a:r>
            <a:r>
              <a:rPr lang="ru-RU" dirty="0" smtClean="0">
                <a:latin typeface="Calibri" pitchFamily="34" charset="0"/>
                <a:cs typeface="Calibri" pitchFamily="34" charset="0"/>
              </a:rPr>
              <a:t> 20-е </a:t>
            </a:r>
            <a:r>
              <a:rPr lang="ru-RU" dirty="0" err="1" smtClean="0">
                <a:latin typeface="Calibri" pitchFamily="34" charset="0"/>
                <a:cs typeface="Calibri" pitchFamily="34" charset="0"/>
              </a:rPr>
              <a:t>місце</a:t>
            </a:r>
            <a:r>
              <a:rPr lang="ru-RU" dirty="0" smtClean="0">
                <a:latin typeface="Calibri" pitchFamily="34" charset="0"/>
                <a:cs typeface="Calibri" pitchFamily="34" charset="0"/>
              </a:rPr>
              <a:t> </a:t>
            </a:r>
            <a:r>
              <a:rPr lang="ru-RU" dirty="0" err="1" smtClean="0">
                <a:latin typeface="Calibri" pitchFamily="34" charset="0"/>
                <a:cs typeface="Calibri" pitchFamily="34" charset="0"/>
              </a:rPr>
              <a:t>серед</a:t>
            </a:r>
            <a:r>
              <a:rPr lang="ru-RU" dirty="0" smtClean="0">
                <a:latin typeface="Calibri" pitchFamily="34" charset="0"/>
                <a:cs typeface="Calibri" pitchFamily="34" charset="0"/>
              </a:rPr>
              <a:t> 192 держав - </a:t>
            </a:r>
            <a:r>
              <a:rPr lang="ru-RU" dirty="0" err="1" smtClean="0">
                <a:latin typeface="Calibri" pitchFamily="34" charset="0"/>
                <a:cs typeface="Calibri" pitchFamily="34" charset="0"/>
              </a:rPr>
              <a:t>членів</a:t>
            </a:r>
            <a:r>
              <a:rPr lang="ru-RU" dirty="0" smtClean="0">
                <a:latin typeface="Calibri" pitchFamily="34" charset="0"/>
                <a:cs typeface="Calibri" pitchFamily="34" charset="0"/>
              </a:rPr>
              <a:t> ООН.У </a:t>
            </a:r>
            <a:r>
              <a:rPr lang="uk-UA" dirty="0" smtClean="0">
                <a:latin typeface="Calibri" pitchFamily="34" charset="0"/>
                <a:cs typeface="Calibri" pitchFamily="34" charset="0"/>
              </a:rPr>
              <a:t> Франції :</a:t>
            </a:r>
            <a:endParaRPr lang="ru-RU" dirty="0" smtClean="0">
              <a:latin typeface="Calibri" pitchFamily="34" charset="0"/>
              <a:cs typeface="Calibri" pitchFamily="34" charset="0"/>
            </a:endParaRPr>
          </a:p>
          <a:p>
            <a:r>
              <a:rPr lang="ru-RU" dirty="0" err="1" smtClean="0">
                <a:latin typeface="Calibri" pitchFamily="34" charset="0"/>
                <a:cs typeface="Calibri" pitchFamily="34" charset="0"/>
              </a:rPr>
              <a:t>сільське</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населення</a:t>
            </a:r>
            <a:r>
              <a:rPr lang="ru-RU" dirty="0" smtClean="0">
                <a:latin typeface="Calibri" pitchFamily="34" charset="0"/>
                <a:cs typeface="Calibri" pitchFamily="34" charset="0"/>
              </a:rPr>
              <a:t> - 23%;</a:t>
            </a:r>
          </a:p>
          <a:p>
            <a:r>
              <a:rPr lang="ru-RU" dirty="0" err="1" smtClean="0">
                <a:latin typeface="Calibri" pitchFamily="34" charset="0"/>
                <a:cs typeface="Calibri" pitchFamily="34" charset="0"/>
              </a:rPr>
              <a:t>міське</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населення</a:t>
            </a:r>
            <a:r>
              <a:rPr lang="ru-RU" dirty="0" smtClean="0">
                <a:latin typeface="Calibri" pitchFamily="34" charset="0"/>
                <a:cs typeface="Calibri" pitchFamily="34" charset="0"/>
              </a:rPr>
              <a:t> - 77%.</a:t>
            </a:r>
            <a:br>
              <a:rPr lang="ru-RU" dirty="0" smtClean="0">
                <a:latin typeface="Calibri" pitchFamily="34" charset="0"/>
                <a:cs typeface="Calibri" pitchFamily="34" charset="0"/>
              </a:rPr>
            </a:br>
            <a:r>
              <a:rPr lang="ru-RU" dirty="0" err="1" smtClean="0">
                <a:latin typeface="Calibri" pitchFamily="34" charset="0"/>
                <a:cs typeface="Calibri" pitchFamily="34" charset="0"/>
              </a:rPr>
              <a:t>Чисельність</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населення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найбільших</a:t>
            </a:r>
            <a:r>
              <a:rPr lang="ru-RU" dirty="0" smtClean="0">
                <a:latin typeface="Calibri" pitchFamily="34" charset="0"/>
                <a:cs typeface="Calibri" pitchFamily="34" charset="0"/>
              </a:rPr>
              <a:t> </a:t>
            </a:r>
            <a:r>
              <a:rPr lang="ru-RU" dirty="0" err="1" smtClean="0">
                <a:latin typeface="Calibri" pitchFamily="34" charset="0"/>
                <a:cs typeface="Calibri" pitchFamily="34" charset="0"/>
              </a:rPr>
              <a:t>міст</a:t>
            </a:r>
            <a:r>
              <a:rPr lang="ru-RU" dirty="0" smtClean="0">
                <a:latin typeface="Calibri" pitchFamily="34" charset="0"/>
                <a:cs typeface="Calibri" pitchFamily="34" charset="0"/>
              </a:rPr>
              <a:t>: </a:t>
            </a:r>
            <a:r>
              <a:rPr lang="ru-RU" dirty="0" err="1" smtClean="0">
                <a:latin typeface="Calibri" pitchFamily="34" charset="0"/>
                <a:cs typeface="Calibri" pitchFamily="34" charset="0"/>
              </a:rPr>
              <a:t>Міста</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населенням</a:t>
            </a:r>
            <a:r>
              <a:rPr lang="ru-RU" dirty="0" smtClean="0">
                <a:latin typeface="Calibri" pitchFamily="34" charset="0"/>
                <a:cs typeface="Calibri" pitchFamily="34" charset="0"/>
              </a:rPr>
              <a:t> </a:t>
            </a:r>
            <a:r>
              <a:rPr lang="ru-RU" dirty="0" err="1" smtClean="0">
                <a:latin typeface="Calibri" pitchFamily="34" charset="0"/>
                <a:cs typeface="Calibri" pitchFamily="34" charset="0"/>
              </a:rPr>
              <a:t>від</a:t>
            </a:r>
            <a:r>
              <a:rPr lang="ru-RU" dirty="0" smtClean="0">
                <a:latin typeface="Calibri" pitchFamily="34" charset="0"/>
                <a:cs typeface="Calibri" pitchFamily="34" charset="0"/>
              </a:rPr>
              <a:t> 1 до 3 </a:t>
            </a:r>
            <a:r>
              <a:rPr lang="ru-RU" dirty="0" err="1" smtClean="0">
                <a:latin typeface="Calibri" pitchFamily="34" charset="0"/>
                <a:cs typeface="Calibri" pitchFamily="34" charset="0"/>
              </a:rPr>
              <a:t>мільйонів</a:t>
            </a:r>
            <a:r>
              <a:rPr lang="ru-RU" dirty="0" smtClean="0">
                <a:latin typeface="Calibri" pitchFamily="34" charset="0"/>
                <a:cs typeface="Calibri" pitchFamily="34" charset="0"/>
              </a:rPr>
              <a:t> </a:t>
            </a:r>
            <a:r>
              <a:rPr lang="ru-RU" dirty="0" err="1" smtClean="0">
                <a:latin typeface="Calibri" pitchFamily="34" charset="0"/>
                <a:cs typeface="Calibri" pitchFamily="34" charset="0"/>
              </a:rPr>
              <a:t>осіб</a:t>
            </a:r>
            <a:r>
              <a:rPr lang="ru-RU" dirty="0" smtClean="0">
                <a:latin typeface="Calibri" pitchFamily="34" charset="0"/>
                <a:cs typeface="Calibri" pitchFamily="34" charset="0"/>
              </a:rPr>
              <a:t>: Париж - 2,2 млн. (2009 р.)Марсель - 1,6 млн. (2007 р.) </a:t>
            </a:r>
            <a:r>
              <a:rPr lang="ru-RU" dirty="0" err="1" smtClean="0">
                <a:latin typeface="Calibri" pitchFamily="34" charset="0"/>
                <a:cs typeface="Calibri" pitchFamily="34" charset="0"/>
              </a:rPr>
              <a:t>Ліон</a:t>
            </a:r>
            <a:r>
              <a:rPr lang="ru-RU" dirty="0" smtClean="0">
                <a:latin typeface="Calibri" pitchFamily="34" charset="0"/>
                <a:cs typeface="Calibri" pitchFamily="34" charset="0"/>
              </a:rPr>
              <a:t> - 1,4 млн. (2007 р.) </a:t>
            </a:r>
            <a:r>
              <a:rPr lang="ru-RU" dirty="0" err="1" smtClean="0">
                <a:latin typeface="Calibri" pitchFamily="34" charset="0"/>
                <a:cs typeface="Calibri" pitchFamily="34" charset="0"/>
              </a:rPr>
              <a:t>Лілль</a:t>
            </a:r>
            <a:r>
              <a:rPr lang="ru-RU" dirty="0" smtClean="0">
                <a:latin typeface="Calibri" pitchFamily="34" charset="0"/>
                <a:cs typeface="Calibri" pitchFamily="34" charset="0"/>
              </a:rPr>
              <a:t> - 1,3 млн. (2007 р.) Тулуза - 1,1 млн. (2007 р.)</a:t>
            </a:r>
            <a:br>
              <a:rPr lang="ru-RU" dirty="0" smtClean="0">
                <a:latin typeface="Calibri" pitchFamily="34" charset="0"/>
                <a:cs typeface="Calibri" pitchFamily="34" charset="0"/>
              </a:rPr>
            </a:br>
            <a:r>
              <a:rPr lang="ru-RU" dirty="0" err="1" smtClean="0">
                <a:latin typeface="Calibri" pitchFamily="34" charset="0"/>
                <a:cs typeface="Calibri" pitchFamily="34" charset="0"/>
              </a:rPr>
              <a:t>Щільність</a:t>
            </a:r>
            <a:r>
              <a:rPr lang="ru-RU" dirty="0" smtClean="0">
                <a:latin typeface="Calibri" pitchFamily="34" charset="0"/>
                <a:cs typeface="Calibri" pitchFamily="34" charset="0"/>
              </a:rPr>
              <a:t> </a:t>
            </a:r>
            <a:r>
              <a:rPr lang="ru-RU" dirty="0" err="1" smtClean="0">
                <a:latin typeface="Calibri" pitchFamily="34" charset="0"/>
                <a:cs typeface="Calibri" pitchFamily="34" charset="0"/>
              </a:rPr>
              <a:t>сільського</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населення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високий</a:t>
            </a:r>
            <a:r>
              <a:rPr lang="ru-RU" dirty="0" smtClean="0">
                <a:latin typeface="Calibri" pitchFamily="34" charset="0"/>
                <a:cs typeface="Calibri" pitchFamily="34" charset="0"/>
              </a:rPr>
              <a:t> </a:t>
            </a:r>
            <a:r>
              <a:rPr lang="ru-RU" dirty="0" err="1" smtClean="0">
                <a:latin typeface="Calibri" pitchFamily="34" charset="0"/>
                <a:cs typeface="Calibri" pitchFamily="34" charset="0"/>
              </a:rPr>
              <a:t>рівень</a:t>
            </a:r>
            <a:r>
              <a:rPr lang="ru-RU" dirty="0" smtClean="0">
                <a:latin typeface="Calibri" pitchFamily="34" charset="0"/>
                <a:cs typeface="Calibri" pitchFamily="34" charset="0"/>
              </a:rPr>
              <a:t> </a:t>
            </a:r>
            <a:r>
              <a:rPr lang="ru-RU" dirty="0" err="1" smtClean="0">
                <a:latin typeface="Calibri" pitchFamily="34" charset="0"/>
                <a:cs typeface="Calibri" pitchFamily="34" charset="0"/>
              </a:rPr>
              <a:t>щільності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сільського</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населення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більше</a:t>
            </a:r>
            <a:r>
              <a:rPr lang="ru-RU" dirty="0" smtClean="0">
                <a:latin typeface="Calibri" pitchFamily="34" charset="0"/>
                <a:cs typeface="Calibri" pitchFamily="34" charset="0"/>
              </a:rPr>
              <a:t> 97 </a:t>
            </a:r>
            <a:r>
              <a:rPr lang="ru-RU" dirty="0" err="1" smtClean="0">
                <a:latin typeface="Calibri" pitchFamily="34" charset="0"/>
                <a:cs typeface="Calibri" pitchFamily="34" charset="0"/>
              </a:rPr>
              <a:t>осіб</a:t>
            </a:r>
            <a:r>
              <a:rPr lang="ru-RU" dirty="0" smtClean="0">
                <a:latin typeface="Calibri" pitchFamily="34" charset="0"/>
                <a:cs typeface="Calibri" pitchFamily="34" charset="0"/>
              </a:rPr>
              <a:t> на 1 км ) </a:t>
            </a:r>
            <a:r>
              <a:rPr lang="ru-RU" dirty="0" err="1" smtClean="0">
                <a:latin typeface="Calibri" pitchFamily="34" charset="0"/>
                <a:cs typeface="Calibri" pitchFamily="34" charset="0"/>
              </a:rPr>
              <a:t>характерний</a:t>
            </a:r>
            <a:r>
              <a:rPr lang="ru-RU" dirty="0" smtClean="0">
                <a:latin typeface="Calibri" pitchFamily="34" charset="0"/>
                <a:cs typeface="Calibri" pitchFamily="34" charset="0"/>
              </a:rPr>
              <a:t> для </a:t>
            </a:r>
            <a:r>
              <a:rPr lang="ru-RU" dirty="0" err="1" smtClean="0">
                <a:latin typeface="Calibri" pitchFamily="34" charset="0"/>
                <a:cs typeface="Calibri" pitchFamily="34" charset="0"/>
              </a:rPr>
              <a:t>родючих</a:t>
            </a:r>
            <a:r>
              <a:rPr lang="ru-RU" dirty="0" smtClean="0">
                <a:latin typeface="Calibri" pitchFamily="34" charset="0"/>
                <a:cs typeface="Calibri" pitchFamily="34" charset="0"/>
              </a:rPr>
              <a:t> </a:t>
            </a:r>
            <a:r>
              <a:rPr lang="ru-RU" dirty="0" err="1" smtClean="0">
                <a:latin typeface="Calibri" pitchFamily="34" charset="0"/>
                <a:cs typeface="Calibri" pitchFamily="34" charset="0"/>
              </a:rPr>
              <a:t>районів</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Північної</a:t>
            </a:r>
            <a:r>
              <a:rPr lang="ru-RU" dirty="0" smtClean="0">
                <a:latin typeface="Calibri" pitchFamily="34" charset="0"/>
                <a:cs typeface="Calibri" pitchFamily="34" charset="0"/>
              </a:rPr>
              <a:t> </a:t>
            </a:r>
            <a:r>
              <a:rPr lang="ru-RU" dirty="0" err="1" smtClean="0">
                <a:latin typeface="Calibri" pitchFamily="34" charset="0"/>
                <a:cs typeface="Calibri" pitchFamily="34" charset="0"/>
              </a:rPr>
              <a:t>Франції</a:t>
            </a:r>
            <a:r>
              <a:rPr lang="ru-RU" dirty="0" smtClean="0">
                <a:latin typeface="Calibri" pitchFamily="34" charset="0"/>
                <a:cs typeface="Calibri" pitchFamily="34" charset="0"/>
              </a:rPr>
              <a:t>, </a:t>
            </a:r>
            <a:r>
              <a:rPr lang="ru-RU" dirty="0" err="1" smtClean="0">
                <a:latin typeface="Calibri" pitchFamily="34" charset="0"/>
                <a:cs typeface="Calibri" pitchFamily="34" charset="0"/>
              </a:rPr>
              <a:t>морського</a:t>
            </a:r>
            <a:r>
              <a:rPr lang="ru-RU" dirty="0" smtClean="0">
                <a:latin typeface="Calibri" pitchFamily="34" charset="0"/>
                <a:cs typeface="Calibri" pitchFamily="34" charset="0"/>
              </a:rPr>
              <a:t> </a:t>
            </a:r>
            <a:r>
              <a:rPr lang="ru-RU" dirty="0" err="1" smtClean="0">
                <a:latin typeface="Calibri" pitchFamily="34" charset="0"/>
                <a:cs typeface="Calibri" pitchFamily="34" charset="0"/>
              </a:rPr>
              <a:t>узбережжя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Бретані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рівнин</a:t>
            </a:r>
            <a:r>
              <a:rPr lang="ru-RU" dirty="0" smtClean="0">
                <a:latin typeface="Calibri" pitchFamily="34" charset="0"/>
                <a:cs typeface="Calibri" pitchFamily="34" charset="0"/>
              </a:rPr>
              <a:t> </a:t>
            </a:r>
            <a:r>
              <a:rPr lang="ru-RU" dirty="0" err="1" smtClean="0">
                <a:latin typeface="Calibri" pitchFamily="34" charset="0"/>
                <a:cs typeface="Calibri" pitchFamily="34" charset="0"/>
              </a:rPr>
              <a:t>Ельзасу</a:t>
            </a:r>
            <a:r>
              <a:rPr lang="ru-RU" dirty="0" smtClean="0">
                <a:latin typeface="Calibri" pitchFamily="34" charset="0"/>
                <a:cs typeface="Calibri" pitchFamily="34" charset="0"/>
              </a:rPr>
              <a:t> </a:t>
            </a:r>
            <a:r>
              <a:rPr lang="ru-RU" dirty="0" err="1" smtClean="0">
                <a:latin typeface="Calibri" pitchFamily="34" charset="0"/>
                <a:cs typeface="Calibri" pitchFamily="34" charset="0"/>
              </a:rPr>
              <a:t>і</a:t>
            </a:r>
            <a:r>
              <a:rPr lang="ru-RU" dirty="0" smtClean="0">
                <a:latin typeface="Calibri" pitchFamily="34" charset="0"/>
                <a:cs typeface="Calibri" pitchFamily="34" charset="0"/>
              </a:rPr>
              <a:t> долин </a:t>
            </a:r>
            <a:r>
              <a:rPr lang="ru-RU" dirty="0" err="1" smtClean="0">
                <a:latin typeface="Calibri" pitchFamily="34" charset="0"/>
                <a:cs typeface="Calibri" pitchFamily="34" charset="0"/>
              </a:rPr>
              <a:t>річокРона</a:t>
            </a:r>
            <a:r>
              <a:rPr lang="ru-RU" dirty="0" smtClean="0">
                <a:latin typeface="Calibri" pitchFamily="34" charset="0"/>
                <a:cs typeface="Calibri" pitchFamily="34" charset="0"/>
              </a:rPr>
              <a:t> </a:t>
            </a:r>
            <a:r>
              <a:rPr lang="ru-RU" dirty="0" err="1" smtClean="0">
                <a:latin typeface="Calibri" pitchFamily="34" charset="0"/>
                <a:cs typeface="Calibri" pitchFamily="34" charset="0"/>
              </a:rPr>
              <a:t>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Сона</a:t>
            </a:r>
            <a:r>
              <a:rPr lang="ru-RU" dirty="0" smtClean="0">
                <a:latin typeface="Calibri" pitchFamily="34" charset="0"/>
                <a:cs typeface="Calibri" pitchFamily="34" charset="0"/>
              </a:rPr>
              <a:t>.</a:t>
            </a:r>
            <a:endParaRPr lang="ru-RU" dirty="0">
              <a:latin typeface="Calibri" pitchFamily="34" charset="0"/>
              <a:cs typeface="Calibri" pitchFamily="34" charset="0"/>
            </a:endParaRPr>
          </a:p>
        </p:txBody>
      </p:sp>
      <p:pic>
        <p:nvPicPr>
          <p:cNvPr id="4" name="Рисунок 3" descr="718297.jpg"/>
          <p:cNvPicPr>
            <a:picLocks noChangeAspect="1"/>
          </p:cNvPicPr>
          <p:nvPr/>
        </p:nvPicPr>
        <p:blipFill>
          <a:blip r:embed="rId2" cstate="print"/>
          <a:stretch>
            <a:fillRect/>
          </a:stretch>
        </p:blipFill>
        <p:spPr>
          <a:xfrm>
            <a:off x="571472" y="4571988"/>
            <a:ext cx="3143272" cy="2095515"/>
          </a:xfrm>
          <a:prstGeom prst="rect">
            <a:avLst/>
          </a:prstGeom>
        </p:spPr>
      </p:pic>
      <p:pic>
        <p:nvPicPr>
          <p:cNvPr id="5" name="Рисунок 4" descr="gorod_naselenie_0.jpg"/>
          <p:cNvPicPr>
            <a:picLocks noChangeAspect="1"/>
          </p:cNvPicPr>
          <p:nvPr/>
        </p:nvPicPr>
        <p:blipFill>
          <a:blip r:embed="rId3" cstate="print"/>
          <a:stretch>
            <a:fillRect/>
          </a:stretch>
        </p:blipFill>
        <p:spPr>
          <a:xfrm>
            <a:off x="5000628" y="4572008"/>
            <a:ext cx="3643338" cy="2089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par>
                          <p:cTn id="15" fill="hold">
                            <p:stCondLst>
                              <p:cond delay="20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style.rotation</p:attrName>
                                        </p:attrNameLst>
                                      </p:cBhvr>
                                      <p:tavLst>
                                        <p:tav tm="0">
                                          <p:val>
                                            <p:fltVal val="720"/>
                                          </p:val>
                                        </p:tav>
                                        <p:tav tm="100000">
                                          <p:val>
                                            <p:fltVal val="0"/>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ppt_w</p:attrName>
                                        </p:attrNameLst>
                                      </p:cBhvr>
                                      <p:tavLst>
                                        <p:tav tm="0">
                                          <p:val>
                                            <p:fltVal val="0"/>
                                          </p:val>
                                        </p:tav>
                                        <p:tav tm="100000">
                                          <p:val>
                                            <p:strVal val="#ppt_w"/>
                                          </p:val>
                                        </p:tav>
                                      </p:tavLst>
                                    </p:anim>
                                  </p:childTnLst>
                                </p:cTn>
                              </p:par>
                            </p:childTnLst>
                          </p:cTn>
                        </p:par>
                        <p:par>
                          <p:cTn id="22" fill="hold">
                            <p:stCondLst>
                              <p:cond delay="4000"/>
                            </p:stCondLst>
                            <p:childTnLst>
                              <p:par>
                                <p:cTn id="23" presetID="3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style.rotation</p:attrName>
                                        </p:attrNameLst>
                                      </p:cBhvr>
                                      <p:tavLst>
                                        <p:tav tm="0">
                                          <p:val>
                                            <p:fltVal val="720"/>
                                          </p:val>
                                        </p:tav>
                                        <p:tav tm="100000">
                                          <p:val>
                                            <p:fltVal val="0"/>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488" y="214290"/>
            <a:ext cx="4214842" cy="646331"/>
          </a:xfrm>
          <a:prstGeom prst="rect">
            <a:avLst/>
          </a:prstGeom>
          <a:noFill/>
        </p:spPr>
        <p:txBody>
          <a:bodyPr wrap="square" rtlCol="0">
            <a:spAutoFit/>
          </a:bodyPr>
          <a:lstStyle/>
          <a:p>
            <a:r>
              <a:rPr lang="ru-RU" sz="3600" b="1" dirty="0" smtClean="0"/>
              <a:t>Народи </a:t>
            </a:r>
            <a:r>
              <a:rPr lang="ru-RU" sz="3600" b="1" dirty="0" err="1" smtClean="0"/>
              <a:t>Франції</a:t>
            </a:r>
            <a:endParaRPr lang="ru-RU" sz="3600" b="1" dirty="0"/>
          </a:p>
        </p:txBody>
      </p:sp>
      <p:sp>
        <p:nvSpPr>
          <p:cNvPr id="3" name="TextBox 2"/>
          <p:cNvSpPr txBox="1"/>
          <p:nvPr/>
        </p:nvSpPr>
        <p:spPr>
          <a:xfrm>
            <a:off x="0" y="1000108"/>
            <a:ext cx="9144000" cy="2862322"/>
          </a:xfrm>
          <a:prstGeom prst="rect">
            <a:avLst/>
          </a:prstGeom>
          <a:noFill/>
        </p:spPr>
        <p:txBody>
          <a:bodyPr wrap="square" rtlCol="0">
            <a:spAutoFit/>
          </a:bodyPr>
          <a:lstStyle/>
          <a:p>
            <a:r>
              <a:rPr lang="uk-UA" dirty="0" smtClean="0">
                <a:latin typeface="Calibri" pitchFamily="34" charset="0"/>
                <a:cs typeface="Calibri" pitchFamily="34" charset="0"/>
              </a:rPr>
              <a:t>Народи Франції - сукупність національних і етнічних груп, що населяють Францію. Більшість населення країни нині вважає себе французами і говорить французькою мовою. У північних і північно-східних регіонах країни населення має змішане </a:t>
            </a:r>
            <a:r>
              <a:rPr lang="uk-UA" dirty="0" err="1" smtClean="0">
                <a:latin typeface="Calibri" pitchFamily="34" charset="0"/>
                <a:cs typeface="Calibri" pitchFamily="34" charset="0"/>
              </a:rPr>
              <a:t>галло-романо-германське</a:t>
            </a:r>
            <a:r>
              <a:rPr lang="uk-UA" dirty="0" smtClean="0">
                <a:latin typeface="Calibri" pitchFamily="34" charset="0"/>
                <a:cs typeface="Calibri" pitchFamily="34" charset="0"/>
              </a:rPr>
              <a:t> походження, на заході і в центрі </a:t>
            </a:r>
            <a:r>
              <a:rPr lang="uk-UA" dirty="0" err="1" smtClean="0">
                <a:latin typeface="Calibri" pitchFamily="34" charset="0"/>
                <a:cs typeface="Calibri" pitchFamily="34" charset="0"/>
              </a:rPr>
              <a:t>галло-романське</a:t>
            </a:r>
            <a:r>
              <a:rPr lang="uk-UA" dirty="0" smtClean="0">
                <a:latin typeface="Calibri" pitchFamily="34" charset="0"/>
                <a:cs typeface="Calibri" pitchFamily="34" charset="0"/>
              </a:rPr>
              <a:t>, на півдні - переважно романське з домішкою галльських, грецьких і мавританських елементів часів пізньої Римської імперії. Після централізації Франції, намітилася тенденція до уніфікації національного самовизначення її жителів під загальною назвою французи. Іммігранти мусульмани, як правило, швидко переходять на французьку мову, зберігаючи при цьому прихильність національної релігії, культури і </a:t>
            </a:r>
            <a:r>
              <a:rPr lang="uk-UA" dirty="0" err="1" smtClean="0">
                <a:latin typeface="Calibri" pitchFamily="34" charset="0"/>
                <a:cs typeface="Calibri" pitchFamily="34" charset="0"/>
              </a:rPr>
              <a:t>традицій.Близько</a:t>
            </a:r>
            <a:r>
              <a:rPr lang="uk-UA" dirty="0" smtClean="0">
                <a:latin typeface="Calibri" pitchFamily="34" charset="0"/>
                <a:cs typeface="Calibri" pitchFamily="34" charset="0"/>
              </a:rPr>
              <a:t> 800000 вірмен живуть у Франції.</a:t>
            </a:r>
            <a:endParaRPr lang="uk-UA" dirty="0">
              <a:latin typeface="Calibri" pitchFamily="34" charset="0"/>
              <a:cs typeface="Calibri" pitchFamily="34" charset="0"/>
            </a:endParaRPr>
          </a:p>
        </p:txBody>
      </p:sp>
      <p:pic>
        <p:nvPicPr>
          <p:cNvPr id="4" name="Рисунок 3" descr="054d6c24dcee53a6290f29c44cf.jpg"/>
          <p:cNvPicPr>
            <a:picLocks noChangeAspect="1"/>
          </p:cNvPicPr>
          <p:nvPr/>
        </p:nvPicPr>
        <p:blipFill>
          <a:blip r:embed="rId2" cstate="print"/>
          <a:stretch>
            <a:fillRect/>
          </a:stretch>
        </p:blipFill>
        <p:spPr>
          <a:xfrm>
            <a:off x="214282" y="4000504"/>
            <a:ext cx="3643338" cy="2589608"/>
          </a:xfrm>
          <a:prstGeom prst="rect">
            <a:avLst/>
          </a:prstGeom>
        </p:spPr>
      </p:pic>
      <p:pic>
        <p:nvPicPr>
          <p:cNvPr id="5" name="Рисунок 4" descr="frans_jpg_1324977621.jpg$default$332$204$$$.jpeg"/>
          <p:cNvPicPr>
            <a:picLocks noChangeAspect="1"/>
          </p:cNvPicPr>
          <p:nvPr/>
        </p:nvPicPr>
        <p:blipFill>
          <a:blip r:embed="rId3" cstate="print"/>
          <a:stretch>
            <a:fillRect/>
          </a:stretch>
        </p:blipFill>
        <p:spPr>
          <a:xfrm>
            <a:off x="4857752" y="4000504"/>
            <a:ext cx="4000528" cy="2573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par>
                          <p:cTn id="15" fill="hold">
                            <p:stCondLst>
                              <p:cond delay="20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style.rotation</p:attrName>
                                        </p:attrNameLst>
                                      </p:cBhvr>
                                      <p:tavLst>
                                        <p:tav tm="0">
                                          <p:val>
                                            <p:fltVal val="720"/>
                                          </p:val>
                                        </p:tav>
                                        <p:tav tm="100000">
                                          <p:val>
                                            <p:fltVal val="0"/>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ppt_w</p:attrName>
                                        </p:attrNameLst>
                                      </p:cBhvr>
                                      <p:tavLst>
                                        <p:tav tm="0">
                                          <p:val>
                                            <p:fltVal val="0"/>
                                          </p:val>
                                        </p:tav>
                                        <p:tav tm="100000">
                                          <p:val>
                                            <p:strVal val="#ppt_w"/>
                                          </p:val>
                                        </p:tav>
                                      </p:tavLst>
                                    </p:anim>
                                  </p:childTnLst>
                                </p:cTn>
                              </p:par>
                            </p:childTnLst>
                          </p:cTn>
                        </p:par>
                        <p:par>
                          <p:cTn id="22" fill="hold">
                            <p:stCondLst>
                              <p:cond delay="4000"/>
                            </p:stCondLst>
                            <p:childTnLst>
                              <p:par>
                                <p:cTn id="23" presetID="3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style.rotation</p:attrName>
                                        </p:attrNameLst>
                                      </p:cBhvr>
                                      <p:tavLst>
                                        <p:tav tm="0">
                                          <p:val>
                                            <p:fltVal val="720"/>
                                          </p:val>
                                        </p:tav>
                                        <p:tav tm="100000">
                                          <p:val>
                                            <p:fltVal val="0"/>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 calcmode="lin" valueType="num">
                                      <p:cBhvr>
                                        <p:cTn id="2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488" y="285728"/>
            <a:ext cx="5286412" cy="646331"/>
          </a:xfrm>
          <a:prstGeom prst="rect">
            <a:avLst/>
          </a:prstGeom>
          <a:noFill/>
        </p:spPr>
        <p:txBody>
          <a:bodyPr wrap="square" rtlCol="0">
            <a:spAutoFit/>
          </a:bodyPr>
          <a:lstStyle/>
          <a:p>
            <a:r>
              <a:rPr lang="ru-RU" sz="3600" b="1" dirty="0" err="1" smtClean="0"/>
              <a:t>Релігійний</a:t>
            </a:r>
            <a:r>
              <a:rPr lang="ru-RU" sz="3600" b="1" dirty="0" smtClean="0"/>
              <a:t> склад</a:t>
            </a:r>
            <a:endParaRPr lang="ru-RU" sz="3600" b="1" dirty="0"/>
          </a:p>
        </p:txBody>
      </p:sp>
      <p:sp>
        <p:nvSpPr>
          <p:cNvPr id="3" name="TextBox 2"/>
          <p:cNvSpPr txBox="1"/>
          <p:nvPr/>
        </p:nvSpPr>
        <p:spPr>
          <a:xfrm>
            <a:off x="357158" y="1357298"/>
            <a:ext cx="4143404" cy="1477328"/>
          </a:xfrm>
          <a:prstGeom prst="rect">
            <a:avLst/>
          </a:prstGeom>
          <a:noFill/>
        </p:spPr>
        <p:txBody>
          <a:bodyPr wrap="square" rtlCol="0">
            <a:spAutoFit/>
          </a:bodyPr>
          <a:lstStyle/>
          <a:p>
            <a:r>
              <a:rPr lang="ru-RU" dirty="0" smtClean="0">
                <a:latin typeface="Calibri" pitchFamily="34" charset="0"/>
                <a:cs typeface="Calibri" pitchFamily="34" charset="0"/>
              </a:rPr>
              <a:t>католики - 51%,</a:t>
            </a:r>
          </a:p>
          <a:p>
            <a:r>
              <a:rPr lang="uk-UA" dirty="0" smtClean="0">
                <a:latin typeface="Calibri" pitchFamily="34" charset="0"/>
                <a:cs typeface="Calibri" pitchFamily="34" charset="0"/>
              </a:rPr>
              <a:t>інші-10%</a:t>
            </a:r>
            <a:endParaRPr lang="ru-RU" dirty="0" smtClean="0">
              <a:latin typeface="Calibri" pitchFamily="34" charset="0"/>
              <a:cs typeface="Calibri" pitchFamily="34" charset="0"/>
            </a:endParaRPr>
          </a:p>
          <a:p>
            <a:r>
              <a:rPr lang="ru-RU" dirty="0" err="1" smtClean="0">
                <a:latin typeface="Calibri" pitchFamily="34" charset="0"/>
                <a:cs typeface="Calibri" pitchFamily="34" charset="0"/>
              </a:rPr>
              <a:t>мусульмани</a:t>
            </a:r>
            <a:r>
              <a:rPr lang="ru-RU" dirty="0" smtClean="0">
                <a:latin typeface="Calibri" pitchFamily="34" charset="0"/>
                <a:cs typeface="Calibri" pitchFamily="34" charset="0"/>
              </a:rPr>
              <a:t> - 4%,</a:t>
            </a:r>
          </a:p>
          <a:p>
            <a:r>
              <a:rPr lang="ru-RU" dirty="0" err="1" smtClean="0">
                <a:latin typeface="Calibri" pitchFamily="34" charset="0"/>
                <a:cs typeface="Calibri" pitchFamily="34" charset="0"/>
              </a:rPr>
              <a:t>протестанти</a:t>
            </a:r>
            <a:r>
              <a:rPr lang="ru-RU" dirty="0" smtClean="0">
                <a:latin typeface="Calibri" pitchFamily="34" charset="0"/>
                <a:cs typeface="Calibri" pitchFamily="34" charset="0"/>
              </a:rPr>
              <a:t> - 3%,</a:t>
            </a:r>
          </a:p>
          <a:p>
            <a:r>
              <a:rPr lang="ru-RU" dirty="0" err="1" smtClean="0">
                <a:latin typeface="Calibri" pitchFamily="34" charset="0"/>
                <a:cs typeface="Calibri" pitchFamily="34" charset="0"/>
              </a:rPr>
              <a:t>юдеї</a:t>
            </a:r>
            <a:r>
              <a:rPr lang="ru-RU" dirty="0" smtClean="0">
                <a:latin typeface="Calibri" pitchFamily="34" charset="0"/>
                <a:cs typeface="Calibri" pitchFamily="34" charset="0"/>
              </a:rPr>
              <a:t> - 1%.</a:t>
            </a:r>
            <a:endParaRPr lang="ru-RU" dirty="0">
              <a:latin typeface="Calibri" pitchFamily="34" charset="0"/>
              <a:cs typeface="Calibri" pitchFamily="34" charset="0"/>
            </a:endParaRPr>
          </a:p>
        </p:txBody>
      </p:sp>
      <p:sp>
        <p:nvSpPr>
          <p:cNvPr id="4" name="TextBox 3"/>
          <p:cNvSpPr txBox="1"/>
          <p:nvPr/>
        </p:nvSpPr>
        <p:spPr>
          <a:xfrm>
            <a:off x="5000628" y="1214422"/>
            <a:ext cx="3857652" cy="4247317"/>
          </a:xfrm>
          <a:prstGeom prst="rect">
            <a:avLst/>
          </a:prstGeom>
          <a:noFill/>
        </p:spPr>
        <p:txBody>
          <a:bodyPr wrap="square" rtlCol="0">
            <a:spAutoFit/>
          </a:bodyPr>
          <a:lstStyle/>
          <a:p>
            <a:r>
              <a:rPr lang="ru-RU" dirty="0" err="1" smtClean="0">
                <a:latin typeface="Calibri" pitchFamily="34" charset="0"/>
                <a:cs typeface="Calibri" pitchFamily="34" charset="0"/>
              </a:rPr>
              <a:t>Згідно</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a:t>
            </a:r>
            <a:r>
              <a:rPr lang="ru-RU" dirty="0" smtClean="0">
                <a:latin typeface="Calibri" pitchFamily="34" charset="0"/>
                <a:cs typeface="Calibri" pitchFamily="34" charset="0"/>
              </a:rPr>
              <a:t> </a:t>
            </a:r>
            <a:r>
              <a:rPr lang="ru-RU" dirty="0" err="1" smtClean="0">
                <a:latin typeface="Calibri" pitchFamily="34" charset="0"/>
                <a:cs typeface="Calibri" pitchFamily="34" charset="0"/>
              </a:rPr>
              <a:t>опитуванням</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проведеним</a:t>
            </a:r>
            <a:r>
              <a:rPr lang="ru-RU" dirty="0" smtClean="0">
                <a:latin typeface="Calibri" pitchFamily="34" charset="0"/>
                <a:cs typeface="Calibri" pitchFamily="34" charset="0"/>
              </a:rPr>
              <a:t> у </a:t>
            </a:r>
            <a:r>
              <a:rPr lang="ru-RU" dirty="0" err="1" smtClean="0">
                <a:latin typeface="Calibri" pitchFamily="34" charset="0"/>
                <a:cs typeface="Calibri" pitchFamily="34" charset="0"/>
              </a:rPr>
              <a:t>січні</a:t>
            </a:r>
            <a:r>
              <a:rPr lang="ru-RU" dirty="0" smtClean="0">
                <a:latin typeface="Calibri" pitchFamily="34" charset="0"/>
                <a:cs typeface="Calibri" pitchFamily="34" charset="0"/>
              </a:rPr>
              <a:t> 2007 року, 51% </a:t>
            </a:r>
            <a:r>
              <a:rPr lang="ru-RU" dirty="0" err="1" smtClean="0">
                <a:latin typeface="Calibri" pitchFamily="34" charset="0"/>
                <a:cs typeface="Calibri" pitchFamily="34" charset="0"/>
              </a:rPr>
              <a:t>французів</a:t>
            </a:r>
            <a:r>
              <a:rPr lang="ru-RU" dirty="0" smtClean="0">
                <a:latin typeface="Calibri" pitchFamily="34" charset="0"/>
                <a:cs typeface="Calibri" pitchFamily="34" charset="0"/>
              </a:rPr>
              <a:t> </a:t>
            </a:r>
            <a:r>
              <a:rPr lang="ru-RU" dirty="0" err="1" smtClean="0">
                <a:latin typeface="Calibri" pitchFamily="34" charset="0"/>
                <a:cs typeface="Calibri" pitchFamily="34" charset="0"/>
              </a:rPr>
              <a:t>вважають</a:t>
            </a:r>
            <a:r>
              <a:rPr lang="ru-RU" dirty="0" smtClean="0">
                <a:latin typeface="Calibri" pitchFamily="34" charset="0"/>
                <a:cs typeface="Calibri" pitchFamily="34" charset="0"/>
              </a:rPr>
              <a:t> себе католиками, 31% </a:t>
            </a:r>
            <a:r>
              <a:rPr lang="ru-RU" dirty="0" err="1" smtClean="0">
                <a:latin typeface="Calibri" pitchFamily="34" charset="0"/>
                <a:cs typeface="Calibri" pitchFamily="34" charset="0"/>
              </a:rPr>
              <a:t>визначають</a:t>
            </a:r>
            <a:r>
              <a:rPr lang="ru-RU" dirty="0" smtClean="0">
                <a:latin typeface="Calibri" pitchFamily="34" charset="0"/>
                <a:cs typeface="Calibri" pitchFamily="34" charset="0"/>
              </a:rPr>
              <a:t> себе як агностики </a:t>
            </a:r>
            <a:r>
              <a:rPr lang="ru-RU" dirty="0" err="1" smtClean="0">
                <a:latin typeface="Calibri" pitchFamily="34" charset="0"/>
                <a:cs typeface="Calibri" pitchFamily="34" charset="0"/>
              </a:rPr>
              <a:t>чи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атеїсти</a:t>
            </a:r>
            <a:r>
              <a:rPr lang="ru-RU" dirty="0" smtClean="0">
                <a:latin typeface="Calibri" pitchFamily="34" charset="0"/>
                <a:cs typeface="Calibri" pitchFamily="34" charset="0"/>
              </a:rPr>
              <a:t>, 10% заявили, </a:t>
            </a:r>
            <a:r>
              <a:rPr lang="ru-RU" dirty="0" err="1" smtClean="0">
                <a:latin typeface="Calibri" pitchFamily="34" charset="0"/>
                <a:cs typeface="Calibri" pitchFamily="34" charset="0"/>
              </a:rPr>
              <a:t>що</a:t>
            </a:r>
            <a:r>
              <a:rPr lang="ru-RU" dirty="0" smtClean="0">
                <a:latin typeface="Calibri" pitchFamily="34" charset="0"/>
                <a:cs typeface="Calibri" pitchFamily="34" charset="0"/>
              </a:rPr>
              <a:t> належать до </a:t>
            </a:r>
            <a:r>
              <a:rPr lang="ru-RU" dirty="0" err="1" smtClean="0">
                <a:latin typeface="Calibri" pitchFamily="34" charset="0"/>
                <a:cs typeface="Calibri" pitchFamily="34" charset="0"/>
              </a:rPr>
              <a:t>інших</a:t>
            </a:r>
            <a:r>
              <a:rPr lang="ru-RU" dirty="0" smtClean="0">
                <a:latin typeface="Calibri" pitchFamily="34" charset="0"/>
                <a:cs typeface="Calibri" pitchFamily="34" charset="0"/>
              </a:rPr>
              <a:t> </a:t>
            </a:r>
            <a:r>
              <a:rPr lang="ru-RU" dirty="0" err="1" smtClean="0">
                <a:latin typeface="Calibri" pitchFamily="34" charset="0"/>
                <a:cs typeface="Calibri" pitchFamily="34" charset="0"/>
              </a:rPr>
              <a:t>релігійних</a:t>
            </a:r>
            <a:r>
              <a:rPr lang="ru-RU" dirty="0" smtClean="0">
                <a:latin typeface="Calibri" pitchFamily="34" charset="0"/>
                <a:cs typeface="Calibri" pitchFamily="34" charset="0"/>
              </a:rPr>
              <a:t> </a:t>
            </a:r>
            <a:r>
              <a:rPr lang="ru-RU" dirty="0" err="1" smtClean="0">
                <a:latin typeface="Calibri" pitchFamily="34" charset="0"/>
                <a:cs typeface="Calibri" pitchFamily="34" charset="0"/>
              </a:rPr>
              <a:t>течій</a:t>
            </a:r>
            <a:r>
              <a:rPr lang="ru-RU" dirty="0" smtClean="0">
                <a:latin typeface="Calibri" pitchFamily="34" charset="0"/>
                <a:cs typeface="Calibri" pitchFamily="34" charset="0"/>
              </a:rPr>
              <a:t> </a:t>
            </a:r>
            <a:r>
              <a:rPr lang="ru-RU" dirty="0" err="1" smtClean="0">
                <a:latin typeface="Calibri" pitchFamily="34" charset="0"/>
                <a:cs typeface="Calibri" pitchFamily="34" charset="0"/>
              </a:rPr>
              <a:t>чи</a:t>
            </a:r>
            <a:r>
              <a:rPr lang="ru-RU" dirty="0" smtClean="0">
                <a:latin typeface="Calibri" pitchFamily="34" charset="0"/>
                <a:cs typeface="Calibri" pitchFamily="34" charset="0"/>
              </a:rPr>
              <a:t> не </a:t>
            </a:r>
            <a:r>
              <a:rPr lang="ru-RU" dirty="0" err="1" smtClean="0">
                <a:latin typeface="Calibri" pitchFamily="34" charset="0"/>
                <a:cs typeface="Calibri" pitchFamily="34" charset="0"/>
              </a:rPr>
              <a:t>мають</a:t>
            </a:r>
            <a:r>
              <a:rPr lang="ru-RU" dirty="0" smtClean="0">
                <a:latin typeface="Calibri" pitchFamily="34" charset="0"/>
                <a:cs typeface="Calibri" pitchFamily="34" charset="0"/>
              </a:rPr>
              <a:t> думки </a:t>
            </a:r>
            <a:r>
              <a:rPr lang="ru-RU" dirty="0" err="1" smtClean="0">
                <a:latin typeface="Calibri" pitchFamily="34" charset="0"/>
                <a:cs typeface="Calibri" pitchFamily="34" charset="0"/>
              </a:rPr>
              <a:t>з</a:t>
            </a:r>
            <a:r>
              <a:rPr lang="ru-RU" dirty="0" smtClean="0">
                <a:latin typeface="Calibri" pitchFamily="34" charset="0"/>
                <a:cs typeface="Calibri" pitchFamily="34" charset="0"/>
              </a:rPr>
              <a:t> </a:t>
            </a:r>
            <a:r>
              <a:rPr lang="ru-RU" dirty="0" err="1" smtClean="0">
                <a:latin typeface="Calibri" pitchFamily="34" charset="0"/>
                <a:cs typeface="Calibri" pitchFamily="34" charset="0"/>
              </a:rPr>
              <a:t>цього</a:t>
            </a:r>
            <a:r>
              <a:rPr lang="ru-RU" dirty="0" smtClean="0">
                <a:latin typeface="Calibri" pitchFamily="34" charset="0"/>
                <a:cs typeface="Calibri" pitchFamily="34" charset="0"/>
              </a:rPr>
              <a:t> приводу, 4% - </a:t>
            </a:r>
            <a:r>
              <a:rPr lang="ru-RU" dirty="0" err="1" smtClean="0">
                <a:latin typeface="Calibri" pitchFamily="34" charset="0"/>
                <a:cs typeface="Calibri" pitchFamily="34" charset="0"/>
              </a:rPr>
              <a:t>мусульмани</a:t>
            </a:r>
            <a:r>
              <a:rPr lang="ru-RU" dirty="0" smtClean="0">
                <a:latin typeface="Calibri" pitchFamily="34" charset="0"/>
                <a:cs typeface="Calibri" pitchFamily="34" charset="0"/>
              </a:rPr>
              <a:t>, 3% - </a:t>
            </a:r>
            <a:r>
              <a:rPr lang="ru-RU" dirty="0" err="1" smtClean="0">
                <a:latin typeface="Calibri" pitchFamily="34" charset="0"/>
                <a:cs typeface="Calibri" pitchFamily="34" charset="0"/>
              </a:rPr>
              <a:t>протестанти</a:t>
            </a:r>
            <a:r>
              <a:rPr lang="ru-RU" dirty="0" smtClean="0">
                <a:latin typeface="Calibri" pitchFamily="34" charset="0"/>
                <a:cs typeface="Calibri" pitchFamily="34" charset="0"/>
              </a:rPr>
              <a:t>, 1% - </a:t>
            </a:r>
            <a:r>
              <a:rPr lang="ru-RU" dirty="0" err="1" smtClean="0">
                <a:latin typeface="Calibri" pitchFamily="34" charset="0"/>
                <a:cs typeface="Calibri" pitchFamily="34" charset="0"/>
              </a:rPr>
              <a:t>іудеї</a:t>
            </a:r>
            <a:r>
              <a:rPr lang="ru-RU" dirty="0" smtClean="0">
                <a:latin typeface="Calibri" pitchFamily="34" charset="0"/>
                <a:cs typeface="Calibri" pitchFamily="34" charset="0"/>
              </a:rPr>
              <a:t>. За </a:t>
            </a:r>
            <a:r>
              <a:rPr lang="ru-RU" dirty="0" err="1" smtClean="0">
                <a:latin typeface="Calibri" pitchFamily="34" charset="0"/>
                <a:cs typeface="Calibri" pitchFamily="34" charset="0"/>
              </a:rPr>
              <a:t>даними</a:t>
            </a:r>
            <a:r>
              <a:rPr lang="ru-RU" dirty="0" smtClean="0">
                <a:latin typeface="Calibri" pitchFamily="34" charset="0"/>
                <a:cs typeface="Calibri" pitchFamily="34" charset="0"/>
              </a:rPr>
              <a:t> </a:t>
            </a:r>
            <a:r>
              <a:rPr lang="en-US" dirty="0" smtClean="0">
                <a:latin typeface="Calibri" pitchFamily="34" charset="0"/>
                <a:cs typeface="Calibri" pitchFamily="34" charset="0"/>
              </a:rPr>
              <a:t>Le Monde, </a:t>
            </a:r>
            <a:r>
              <a:rPr lang="ru-RU" dirty="0" smtClean="0">
                <a:latin typeface="Calibri" pitchFamily="34" charset="0"/>
                <a:cs typeface="Calibri" pitchFamily="34" charset="0"/>
              </a:rPr>
              <a:t>у </a:t>
            </a:r>
            <a:r>
              <a:rPr lang="ru-RU" dirty="0" err="1" smtClean="0">
                <a:latin typeface="Calibri" pitchFamily="34" charset="0"/>
                <a:cs typeface="Calibri" pitchFamily="34" charset="0"/>
              </a:rPr>
              <a:t>Франції</a:t>
            </a:r>
            <a:r>
              <a:rPr lang="ru-RU" dirty="0" smtClean="0">
                <a:latin typeface="Calibri" pitchFamily="34" charset="0"/>
                <a:cs typeface="Calibri" pitchFamily="34" charset="0"/>
              </a:rPr>
              <a:t> 5 </a:t>
            </a:r>
            <a:r>
              <a:rPr lang="ru-RU" dirty="0" err="1" smtClean="0">
                <a:latin typeface="Calibri" pitchFamily="34" charset="0"/>
                <a:cs typeface="Calibri" pitchFamily="34" charset="0"/>
              </a:rPr>
              <a:t>мільйонів</a:t>
            </a:r>
            <a:r>
              <a:rPr lang="ru-RU" dirty="0" smtClean="0">
                <a:latin typeface="Calibri" pitchFamily="34" charset="0"/>
                <a:cs typeface="Calibri" pitchFamily="34" charset="0"/>
              </a:rPr>
              <a:t> </a:t>
            </a:r>
            <a:r>
              <a:rPr lang="ru-RU" dirty="0" err="1" smtClean="0">
                <a:latin typeface="Calibri" pitchFamily="34" charset="0"/>
                <a:cs typeface="Calibri" pitchFamily="34" charset="0"/>
              </a:rPr>
              <a:t>чоловік</a:t>
            </a:r>
            <a:r>
              <a:rPr lang="ru-RU" dirty="0" smtClean="0">
                <a:latin typeface="Calibri" pitchFamily="34" charset="0"/>
                <a:cs typeface="Calibri" pitchFamily="34" charset="0"/>
              </a:rPr>
              <a:t> </a:t>
            </a:r>
            <a:r>
              <a:rPr lang="ru-RU" dirty="0" err="1" smtClean="0">
                <a:latin typeface="Calibri" pitchFamily="34" charset="0"/>
                <a:cs typeface="Calibri" pitchFamily="34" charset="0"/>
              </a:rPr>
              <a:t>симпатизує</a:t>
            </a:r>
            <a:r>
              <a:rPr lang="ru-RU" dirty="0" smtClean="0">
                <a:latin typeface="Calibri" pitchFamily="34" charset="0"/>
                <a:cs typeface="Calibri" pitchFamily="34" charset="0"/>
              </a:rPr>
              <a:t> буддизму, </a:t>
            </a:r>
            <a:r>
              <a:rPr lang="ru-RU" dirty="0" err="1" smtClean="0">
                <a:latin typeface="Calibri" pitchFamily="34" charset="0"/>
                <a:cs typeface="Calibri" pitchFamily="34" charset="0"/>
              </a:rPr>
              <a:t>але</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практикують</a:t>
            </a:r>
            <a:r>
              <a:rPr lang="ru-RU" dirty="0" smtClean="0">
                <a:latin typeface="Calibri" pitchFamily="34" charset="0"/>
                <a:cs typeface="Calibri" pitchFamily="34" charset="0"/>
              </a:rPr>
              <a:t> </a:t>
            </a:r>
            <a:r>
              <a:rPr lang="ru-RU" dirty="0" err="1" smtClean="0">
                <a:latin typeface="Calibri" pitchFamily="34" charset="0"/>
                <a:cs typeface="Calibri" pitchFamily="34" charset="0"/>
              </a:rPr>
              <a:t>цю</a:t>
            </a:r>
            <a:r>
              <a:rPr lang="ru-RU" dirty="0" smtClean="0">
                <a:latin typeface="Calibri" pitchFamily="34" charset="0"/>
                <a:cs typeface="Calibri" pitchFamily="34" charset="0"/>
              </a:rPr>
              <a:t> </a:t>
            </a:r>
            <a:r>
              <a:rPr lang="ru-RU" dirty="0" err="1" smtClean="0">
                <a:latin typeface="Calibri" pitchFamily="34" charset="0"/>
                <a:cs typeface="Calibri" pitchFamily="34" charset="0"/>
              </a:rPr>
              <a:t>релігію</a:t>
            </a:r>
            <a:r>
              <a:rPr lang="ru-RU" dirty="0" smtClean="0">
                <a:latin typeface="Calibri" pitchFamily="34" charset="0"/>
                <a:cs typeface="Calibri" pitchFamily="34" charset="0"/>
              </a:rPr>
              <a:t> </a:t>
            </a:r>
            <a:r>
              <a:rPr lang="ru-RU" dirty="0" err="1" smtClean="0">
                <a:latin typeface="Calibri" pitchFamily="34" charset="0"/>
                <a:cs typeface="Calibri" pitchFamily="34" charset="0"/>
              </a:rPr>
              <a:t>близько</a:t>
            </a:r>
            <a:r>
              <a:rPr lang="ru-RU" dirty="0" smtClean="0">
                <a:latin typeface="Calibri" pitchFamily="34" charset="0"/>
                <a:cs typeface="Calibri" pitchFamily="34" charset="0"/>
              </a:rPr>
              <a:t> 600 000 </a:t>
            </a:r>
            <a:r>
              <a:rPr lang="ru-RU" dirty="0" err="1" smtClean="0">
                <a:latin typeface="Calibri" pitchFamily="34" charset="0"/>
                <a:cs typeface="Calibri" pitchFamily="34" charset="0"/>
              </a:rPr>
              <a:t>чоловік</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a:t>
            </a:r>
            <a:r>
              <a:rPr lang="ru-RU" dirty="0" smtClean="0">
                <a:latin typeface="Calibri" pitchFamily="34" charset="0"/>
                <a:cs typeface="Calibri" pitchFamily="34" charset="0"/>
              </a:rPr>
              <a:t> них 65% - дзен-буддизм. За </a:t>
            </a:r>
            <a:r>
              <a:rPr lang="ru-RU" dirty="0" err="1" smtClean="0">
                <a:latin typeface="Calibri" pitchFamily="34" charset="0"/>
                <a:cs typeface="Calibri" pitchFamily="34" charset="0"/>
              </a:rPr>
              <a:t>деякими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даними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нараховується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біля</a:t>
            </a:r>
            <a:r>
              <a:rPr lang="ru-RU" dirty="0" smtClean="0">
                <a:latin typeface="Calibri" pitchFamily="34" charset="0"/>
                <a:cs typeface="Calibri" pitchFamily="34" charset="0"/>
              </a:rPr>
              <a:t> 400 тис. </a:t>
            </a:r>
            <a:r>
              <a:rPr lang="ru-RU" dirty="0" err="1" smtClean="0">
                <a:latin typeface="Calibri" pitchFamily="34" charset="0"/>
                <a:cs typeface="Calibri" pitchFamily="34" charset="0"/>
              </a:rPr>
              <a:t>православних</a:t>
            </a:r>
            <a:r>
              <a:rPr lang="ru-RU" dirty="0" smtClean="0">
                <a:latin typeface="Calibri" pitchFamily="34" charset="0"/>
                <a:cs typeface="Calibri" pitchFamily="34" charset="0"/>
              </a:rPr>
              <a:t>.</a:t>
            </a:r>
            <a:endParaRPr lang="ru-RU" dirty="0">
              <a:latin typeface="Calibri" pitchFamily="34" charset="0"/>
              <a:cs typeface="Calibri" pitchFamily="34" charset="0"/>
            </a:endParaRPr>
          </a:p>
        </p:txBody>
      </p:sp>
      <p:pic>
        <p:nvPicPr>
          <p:cNvPr id="5" name="Рисунок 4" descr="news-4AQ90hLRWq.png"/>
          <p:cNvPicPr>
            <a:picLocks noChangeAspect="1"/>
          </p:cNvPicPr>
          <p:nvPr/>
        </p:nvPicPr>
        <p:blipFill>
          <a:blip r:embed="rId2" cstate="print"/>
          <a:stretch>
            <a:fillRect/>
          </a:stretch>
        </p:blipFill>
        <p:spPr>
          <a:xfrm>
            <a:off x="3071802" y="3714752"/>
            <a:ext cx="1918155" cy="2357454"/>
          </a:xfrm>
          <a:prstGeom prst="rect">
            <a:avLst/>
          </a:prstGeom>
        </p:spPr>
      </p:pic>
      <p:pic>
        <p:nvPicPr>
          <p:cNvPr id="6" name="Рисунок 5" descr="4c646ddfcf3dd.jpg"/>
          <p:cNvPicPr>
            <a:picLocks noChangeAspect="1"/>
          </p:cNvPicPr>
          <p:nvPr/>
        </p:nvPicPr>
        <p:blipFill>
          <a:blip r:embed="rId3" cstate="print"/>
          <a:stretch>
            <a:fillRect/>
          </a:stretch>
        </p:blipFill>
        <p:spPr>
          <a:xfrm>
            <a:off x="2241644" y="1214423"/>
            <a:ext cx="2758983" cy="2000264"/>
          </a:xfrm>
          <a:prstGeom prst="rect">
            <a:avLst/>
          </a:prstGeom>
        </p:spPr>
      </p:pic>
      <p:pic>
        <p:nvPicPr>
          <p:cNvPr id="7" name="Рисунок 6" descr="98583286.jpg"/>
          <p:cNvPicPr>
            <a:picLocks noChangeAspect="1"/>
          </p:cNvPicPr>
          <p:nvPr/>
        </p:nvPicPr>
        <p:blipFill>
          <a:blip r:embed="rId4" cstate="print"/>
          <a:stretch>
            <a:fillRect/>
          </a:stretch>
        </p:blipFill>
        <p:spPr>
          <a:xfrm>
            <a:off x="142844" y="3714752"/>
            <a:ext cx="2643206"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par>
                          <p:cTn id="15" fill="hold">
                            <p:stCondLst>
                              <p:cond delay="2000"/>
                            </p:stCondLst>
                            <p:childTnLst>
                              <p:par>
                                <p:cTn id="16" presetID="29"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par>
                          <p:cTn id="21" fill="hold">
                            <p:stCondLst>
                              <p:cond delay="3000"/>
                            </p:stCondLst>
                            <p:childTnLst>
                              <p:par>
                                <p:cTn id="22" presetID="3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style.rotation</p:attrName>
                                        </p:attrNameLst>
                                      </p:cBhvr>
                                      <p:tavLst>
                                        <p:tav tm="0">
                                          <p:val>
                                            <p:fltVal val="720"/>
                                          </p:val>
                                        </p:tav>
                                        <p:tav tm="100000">
                                          <p:val>
                                            <p:fltVal val="0"/>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 calcmode="lin" valueType="num">
                                      <p:cBhvr>
                                        <p:cTn id="27" dur="2000" fill="hold"/>
                                        <p:tgtEl>
                                          <p:spTgt spid="6"/>
                                        </p:tgtEl>
                                        <p:attrNameLst>
                                          <p:attrName>ppt_w</p:attrName>
                                        </p:attrNameLst>
                                      </p:cBhvr>
                                      <p:tavLst>
                                        <p:tav tm="0">
                                          <p:val>
                                            <p:fltVal val="0"/>
                                          </p:val>
                                        </p:tav>
                                        <p:tav tm="100000">
                                          <p:val>
                                            <p:strVal val="#ppt_w"/>
                                          </p:val>
                                        </p:tav>
                                      </p:tavLst>
                                    </p:anim>
                                  </p:childTnLst>
                                </p:cTn>
                              </p:par>
                            </p:childTnLst>
                          </p:cTn>
                        </p:par>
                        <p:par>
                          <p:cTn id="28" fill="hold">
                            <p:stCondLst>
                              <p:cond delay="5000"/>
                            </p:stCondLst>
                            <p:childTnLst>
                              <p:par>
                                <p:cTn id="29" presetID="35"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style.rotation</p:attrName>
                                        </p:attrNameLst>
                                      </p:cBhvr>
                                      <p:tavLst>
                                        <p:tav tm="0">
                                          <p:val>
                                            <p:fltVal val="720"/>
                                          </p:val>
                                        </p:tav>
                                        <p:tav tm="100000">
                                          <p:val>
                                            <p:fltVal val="0"/>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 calcmode="lin" valueType="num">
                                      <p:cBhvr>
                                        <p:cTn id="34" dur="2000" fill="hold"/>
                                        <p:tgtEl>
                                          <p:spTgt spid="7"/>
                                        </p:tgtEl>
                                        <p:attrNameLst>
                                          <p:attrName>ppt_w</p:attrName>
                                        </p:attrNameLst>
                                      </p:cBhvr>
                                      <p:tavLst>
                                        <p:tav tm="0">
                                          <p:val>
                                            <p:fltVal val="0"/>
                                          </p:val>
                                        </p:tav>
                                        <p:tav tm="100000">
                                          <p:val>
                                            <p:strVal val="#ppt_w"/>
                                          </p:val>
                                        </p:tav>
                                      </p:tavLst>
                                    </p:anim>
                                  </p:childTnLst>
                                </p:cTn>
                              </p:par>
                            </p:childTnLst>
                          </p:cTn>
                        </p:par>
                        <p:par>
                          <p:cTn id="35" fill="hold">
                            <p:stCondLst>
                              <p:cond delay="7000"/>
                            </p:stCondLst>
                            <p:childTnLst>
                              <p:par>
                                <p:cTn id="36" presetID="35"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anim calcmode="lin" valueType="num">
                                      <p:cBhvr>
                                        <p:cTn id="39" dur="2000" fill="hold"/>
                                        <p:tgtEl>
                                          <p:spTgt spid="5"/>
                                        </p:tgtEl>
                                        <p:attrNameLst>
                                          <p:attrName>style.rotation</p:attrName>
                                        </p:attrNameLst>
                                      </p:cBhvr>
                                      <p:tavLst>
                                        <p:tav tm="0">
                                          <p:val>
                                            <p:fltVal val="720"/>
                                          </p:val>
                                        </p:tav>
                                        <p:tav tm="100000">
                                          <p:val>
                                            <p:fltVal val="0"/>
                                          </p:val>
                                        </p:tav>
                                      </p:tavLst>
                                    </p:anim>
                                    <p:anim calcmode="lin" valueType="num">
                                      <p:cBhvr>
                                        <p:cTn id="40" dur="2000" fill="hold"/>
                                        <p:tgtEl>
                                          <p:spTgt spid="5"/>
                                        </p:tgtEl>
                                        <p:attrNameLst>
                                          <p:attrName>ppt_h</p:attrName>
                                        </p:attrNameLst>
                                      </p:cBhvr>
                                      <p:tavLst>
                                        <p:tav tm="0">
                                          <p:val>
                                            <p:fltVal val="0"/>
                                          </p:val>
                                        </p:tav>
                                        <p:tav tm="100000">
                                          <p:val>
                                            <p:strVal val="#ppt_h"/>
                                          </p:val>
                                        </p:tav>
                                      </p:tavLst>
                                    </p:anim>
                                    <p:anim calcmode="lin" valueType="num">
                                      <p:cBhvr>
                                        <p:cTn id="41"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214422"/>
            <a:ext cx="4786346" cy="5078313"/>
          </a:xfrm>
          <a:prstGeom prst="rect">
            <a:avLst/>
          </a:prstGeom>
          <a:noFill/>
        </p:spPr>
        <p:txBody>
          <a:bodyPr wrap="square" rtlCol="0">
            <a:spAutoFit/>
          </a:bodyPr>
          <a:lstStyle/>
          <a:p>
            <a:r>
              <a:rPr lang="ru-RU" dirty="0" err="1" smtClean="0">
                <a:latin typeface="Calibri" pitchFamily="34" charset="0"/>
                <a:cs typeface="Calibri" pitchFamily="34" charset="0"/>
              </a:rPr>
              <a:t>Понад</a:t>
            </a:r>
            <a:r>
              <a:rPr lang="ru-RU" dirty="0" smtClean="0">
                <a:latin typeface="Calibri" pitchFamily="34" charset="0"/>
                <a:cs typeface="Calibri" pitchFamily="34" charset="0"/>
              </a:rPr>
              <a:t> 85 % </a:t>
            </a:r>
            <a:r>
              <a:rPr lang="ru-RU" dirty="0" err="1" smtClean="0">
                <a:latin typeface="Calibri" pitchFamily="34" charset="0"/>
                <a:cs typeface="Calibri" pitchFamily="34" charset="0"/>
              </a:rPr>
              <a:t>населення</a:t>
            </a:r>
            <a:r>
              <a:rPr lang="ru-RU" dirty="0" smtClean="0">
                <a:latin typeface="Calibri" pitchFamily="34" charset="0"/>
                <a:cs typeface="Calibri" pitchFamily="34" charset="0"/>
              </a:rPr>
              <a:t> — </a:t>
            </a:r>
            <a:r>
              <a:rPr lang="ru-RU" dirty="0" err="1" smtClean="0">
                <a:latin typeface="Calibri" pitchFamily="34" charset="0"/>
                <a:cs typeface="Calibri" pitchFamily="34" charset="0"/>
              </a:rPr>
              <a:t>французи</a:t>
            </a:r>
            <a:r>
              <a:rPr lang="ru-RU" dirty="0" smtClean="0">
                <a:latin typeface="Calibri" pitchFamily="34" charset="0"/>
                <a:cs typeface="Calibri" pitchFamily="34" charset="0"/>
              </a:rPr>
              <a:t> - </a:t>
            </a:r>
            <a:r>
              <a:rPr lang="ru-RU" dirty="0" err="1" smtClean="0">
                <a:latin typeface="Calibri" pitchFamily="34" charset="0"/>
                <a:cs typeface="Calibri" pitchFamily="34" charset="0"/>
              </a:rPr>
              <a:t>нащадки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кельтських</a:t>
            </a:r>
            <a:r>
              <a:rPr lang="ru-RU" dirty="0" smtClean="0">
                <a:latin typeface="Calibri" pitchFamily="34" charset="0"/>
                <a:cs typeface="Calibri" pitchFamily="34" charset="0"/>
              </a:rPr>
              <a:t> племен (</a:t>
            </a:r>
            <a:r>
              <a:rPr lang="ru-RU" dirty="0" err="1" smtClean="0">
                <a:latin typeface="Calibri" pitchFamily="34" charset="0"/>
                <a:cs typeface="Calibri" pitchFamily="34" charset="0"/>
              </a:rPr>
              <a:t>галлів</a:t>
            </a:r>
            <a:r>
              <a:rPr lang="ru-RU" dirty="0" smtClean="0">
                <a:latin typeface="Calibri" pitchFamily="34" charset="0"/>
                <a:cs typeface="Calibri" pitchFamily="34" charset="0"/>
              </a:rPr>
              <a:t>), </a:t>
            </a:r>
            <a:r>
              <a:rPr lang="ru-RU" dirty="0" err="1" smtClean="0">
                <a:latin typeface="Calibri" pitchFamily="34" charset="0"/>
                <a:cs typeface="Calibri" pitchFamily="34" charset="0"/>
              </a:rPr>
              <a:t>які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були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завойовані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романізовані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Стародавнім</a:t>
            </a:r>
            <a:r>
              <a:rPr lang="ru-RU" dirty="0" smtClean="0">
                <a:latin typeface="Calibri" pitchFamily="34" charset="0"/>
                <a:cs typeface="Calibri" pitchFamily="34" charset="0"/>
              </a:rPr>
              <a:t> Римом. </a:t>
            </a:r>
            <a:r>
              <a:rPr lang="ru-RU" dirty="0" err="1" smtClean="0">
                <a:latin typeface="Calibri" pitchFamily="34" charset="0"/>
                <a:cs typeface="Calibri" pitchFamily="34" charset="0"/>
              </a:rPr>
              <a:t>Крім</a:t>
            </a:r>
            <a:r>
              <a:rPr lang="ru-RU" dirty="0" smtClean="0">
                <a:latin typeface="Calibri" pitchFamily="34" charset="0"/>
                <a:cs typeface="Calibri" pitchFamily="34" charset="0"/>
              </a:rPr>
              <a:t> </a:t>
            </a:r>
            <a:r>
              <a:rPr lang="ru-RU" dirty="0" err="1" smtClean="0">
                <a:latin typeface="Calibri" pitchFamily="34" charset="0"/>
                <a:cs typeface="Calibri" pitchFamily="34" charset="0"/>
              </a:rPr>
              <a:t>власне</a:t>
            </a:r>
            <a:r>
              <a:rPr lang="ru-RU" dirty="0" smtClean="0">
                <a:latin typeface="Calibri" pitchFamily="34" charset="0"/>
                <a:cs typeface="Calibri" pitchFamily="34" charset="0"/>
              </a:rPr>
              <a:t> </a:t>
            </a:r>
            <a:r>
              <a:rPr lang="ru-RU" dirty="0" err="1" smtClean="0">
                <a:latin typeface="Calibri" pitchFamily="34" charset="0"/>
                <a:cs typeface="Calibri" pitchFamily="34" charset="0"/>
              </a:rPr>
              <a:t>французів</a:t>
            </a:r>
            <a:r>
              <a:rPr lang="ru-RU" dirty="0" smtClean="0">
                <a:latin typeface="Calibri" pitchFamily="34" charset="0"/>
                <a:cs typeface="Calibri" pitchFamily="34" charset="0"/>
              </a:rPr>
              <a:t>, на </a:t>
            </a:r>
            <a:r>
              <a:rPr lang="ru-RU" dirty="0" err="1" smtClean="0">
                <a:latin typeface="Calibri" pitchFamily="34" charset="0"/>
                <a:cs typeface="Calibri" pitchFamily="34" charset="0"/>
              </a:rPr>
              <a:t>окраїнах</a:t>
            </a:r>
            <a:r>
              <a:rPr lang="ru-RU" dirty="0" smtClean="0">
                <a:latin typeface="Calibri" pitchFamily="34" charset="0"/>
                <a:cs typeface="Calibri" pitchFamily="34" charset="0"/>
              </a:rPr>
              <a:t> невеликими </a:t>
            </a:r>
            <a:r>
              <a:rPr lang="ru-RU" dirty="0" err="1" smtClean="0">
                <a:latin typeface="Calibri" pitchFamily="34" charset="0"/>
                <a:cs typeface="Calibri" pitchFamily="34" charset="0"/>
              </a:rPr>
              <a:t>групами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живуть</a:t>
            </a:r>
            <a:r>
              <a:rPr lang="ru-RU" dirty="0" smtClean="0">
                <a:latin typeface="Calibri" pitchFamily="34" charset="0"/>
                <a:cs typeface="Calibri" pitchFamily="34" charset="0"/>
              </a:rPr>
              <a:t> </a:t>
            </a:r>
            <a:r>
              <a:rPr lang="ru-RU" dirty="0" err="1" smtClean="0">
                <a:latin typeface="Calibri" pitchFamily="34" charset="0"/>
                <a:cs typeface="Calibri" pitchFamily="34" charset="0"/>
              </a:rPr>
              <a:t>корсиканці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каталонці</a:t>
            </a:r>
            <a:r>
              <a:rPr lang="ru-RU" dirty="0" smtClean="0">
                <a:latin typeface="Calibri" pitchFamily="34" charset="0"/>
                <a:cs typeface="Calibri" pitchFamily="34" charset="0"/>
              </a:rPr>
              <a:t>, баски, </a:t>
            </a:r>
            <a:r>
              <a:rPr lang="ru-RU" dirty="0" err="1" smtClean="0">
                <a:latin typeface="Calibri" pitchFamily="34" charset="0"/>
                <a:cs typeface="Calibri" pitchFamily="34" charset="0"/>
              </a:rPr>
              <a:t>бретонці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фламандці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ельзасці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які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є</a:t>
            </a:r>
            <a:r>
              <a:rPr lang="ru-RU" dirty="0" smtClean="0">
                <a:latin typeface="Calibri" pitchFamily="34" charset="0"/>
                <a:cs typeface="Calibri" pitchFamily="34" charset="0"/>
              </a:rPr>
              <a:t> </a:t>
            </a:r>
            <a:r>
              <a:rPr lang="ru-RU" dirty="0" err="1" smtClean="0">
                <a:latin typeface="Calibri" pitchFamily="34" charset="0"/>
                <a:cs typeface="Calibri" pitchFamily="34" charset="0"/>
              </a:rPr>
              <a:t>місцевими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етнічними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групами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або</a:t>
            </a:r>
            <a:r>
              <a:rPr lang="ru-RU" dirty="0" smtClean="0">
                <a:latin typeface="Calibri" pitchFamily="34" charset="0"/>
                <a:cs typeface="Calibri" pitchFamily="34" charset="0"/>
              </a:rPr>
              <a:t> за </a:t>
            </a:r>
            <a:r>
              <a:rPr lang="ru-RU" dirty="0" err="1" smtClean="0">
                <a:latin typeface="Calibri" pitchFamily="34" charset="0"/>
                <a:cs typeface="Calibri" pitchFamily="34" charset="0"/>
              </a:rPr>
              <a:t>своїм</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походженням</a:t>
            </a:r>
            <a:r>
              <a:rPr lang="ru-RU" dirty="0" smtClean="0">
                <a:latin typeface="Calibri" pitchFamily="34" charset="0"/>
                <a:cs typeface="Calibri" pitchFamily="34" charset="0"/>
              </a:rPr>
              <a:t> </a:t>
            </a:r>
            <a:r>
              <a:rPr lang="ru-RU" dirty="0" err="1" smtClean="0">
                <a:latin typeface="Calibri" pitchFamily="34" charset="0"/>
                <a:cs typeface="Calibri" pitchFamily="34" charset="0"/>
              </a:rPr>
              <a:t>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мовою</a:t>
            </a:r>
            <a:r>
              <a:rPr lang="ru-RU" dirty="0" smtClean="0">
                <a:latin typeface="Calibri" pitchFamily="34" charset="0"/>
                <a:cs typeface="Calibri" pitchFamily="34" charset="0"/>
              </a:rPr>
              <a:t> </a:t>
            </a:r>
            <a:r>
              <a:rPr lang="ru-RU" dirty="0" err="1" smtClean="0">
                <a:latin typeface="Calibri" pitchFamily="34" charset="0"/>
                <a:cs typeface="Calibri" pitchFamily="34" charset="0"/>
              </a:rPr>
              <a:t>близькі</a:t>
            </a:r>
            <a:r>
              <a:rPr lang="ru-RU" dirty="0" smtClean="0">
                <a:latin typeface="Calibri" pitchFamily="34" charset="0"/>
                <a:cs typeface="Calibri" pitchFamily="34" charset="0"/>
              </a:rPr>
              <a:t> до </a:t>
            </a:r>
            <a:r>
              <a:rPr lang="ru-RU" dirty="0" err="1" smtClean="0">
                <a:latin typeface="Calibri" pitchFamily="34" charset="0"/>
                <a:cs typeface="Calibri" pitchFamily="34" charset="0"/>
              </a:rPr>
              <a:t>сусідніх</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народів</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Найбільшою</a:t>
            </a:r>
            <a:r>
              <a:rPr lang="ru-RU" dirty="0" smtClean="0">
                <a:latin typeface="Calibri" pitchFamily="34" charset="0"/>
                <a:cs typeface="Calibri" pitchFamily="34" charset="0"/>
              </a:rPr>
              <a:t> </a:t>
            </a:r>
            <a:r>
              <a:rPr lang="ru-RU" dirty="0" err="1" smtClean="0">
                <a:latin typeface="Calibri" pitchFamily="34" charset="0"/>
                <a:cs typeface="Calibri" pitchFamily="34" charset="0"/>
              </a:rPr>
              <a:t>серед</a:t>
            </a:r>
            <a:r>
              <a:rPr lang="ru-RU" dirty="0" smtClean="0">
                <a:latin typeface="Calibri" pitchFamily="34" charset="0"/>
                <a:cs typeface="Calibri" pitchFamily="34" charset="0"/>
              </a:rPr>
              <a:t> </a:t>
            </a:r>
            <a:r>
              <a:rPr lang="ru-RU" dirty="0" err="1" smtClean="0">
                <a:latin typeface="Calibri" pitchFamily="34" charset="0"/>
                <a:cs typeface="Calibri" pitchFamily="34" charset="0"/>
              </a:rPr>
              <a:t>цих</a:t>
            </a:r>
            <a:r>
              <a:rPr lang="ru-RU" dirty="0" smtClean="0">
                <a:latin typeface="Calibri" pitchFamily="34" charset="0"/>
                <a:cs typeface="Calibri" pitchFamily="34" charset="0"/>
              </a:rPr>
              <a:t> </a:t>
            </a:r>
            <a:r>
              <a:rPr lang="ru-RU" dirty="0" err="1" smtClean="0">
                <a:latin typeface="Calibri" pitchFamily="34" charset="0"/>
                <a:cs typeface="Calibri" pitchFamily="34" charset="0"/>
              </a:rPr>
              <a:t>груп</a:t>
            </a:r>
            <a:r>
              <a:rPr lang="ru-RU" dirty="0" smtClean="0">
                <a:latin typeface="Calibri" pitchFamily="34" charset="0"/>
                <a:cs typeface="Calibri" pitchFamily="34" charset="0"/>
              </a:rPr>
              <a:t> </a:t>
            </a:r>
            <a:r>
              <a:rPr lang="ru-RU" dirty="0" err="1" smtClean="0">
                <a:latin typeface="Calibri" pitchFamily="34" charset="0"/>
                <a:cs typeface="Calibri" pitchFamily="34" charset="0"/>
              </a:rPr>
              <a:t>є</a:t>
            </a:r>
            <a:r>
              <a:rPr lang="ru-RU" dirty="0" smtClean="0">
                <a:latin typeface="Calibri" pitchFamily="34" charset="0"/>
                <a:cs typeface="Calibri" pitchFamily="34" charset="0"/>
              </a:rPr>
              <a:t> </a:t>
            </a:r>
            <a:r>
              <a:rPr lang="ru-RU" dirty="0" err="1" smtClean="0">
                <a:latin typeface="Calibri" pitchFamily="34" charset="0"/>
                <a:cs typeface="Calibri" pitchFamily="34" charset="0"/>
              </a:rPr>
              <a:t>ельзасці</a:t>
            </a:r>
            <a:r>
              <a:rPr lang="ru-RU" dirty="0" smtClean="0">
                <a:latin typeface="Calibri" pitchFamily="34" charset="0"/>
                <a:cs typeface="Calibri" pitchFamily="34" charset="0"/>
              </a:rPr>
              <a:t> на </a:t>
            </a:r>
            <a:r>
              <a:rPr lang="ru-RU" dirty="0" err="1" smtClean="0">
                <a:latin typeface="Calibri" pitchFamily="34" charset="0"/>
                <a:cs typeface="Calibri" pitchFamily="34" charset="0"/>
              </a:rPr>
              <a:t>кордоні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Німеччиною</a:t>
            </a:r>
            <a:r>
              <a:rPr lang="ru-RU" dirty="0" smtClean="0">
                <a:latin typeface="Calibri" pitchFamily="34" charset="0"/>
                <a:cs typeface="Calibri" pitchFamily="34" charset="0"/>
              </a:rPr>
              <a:t>, </a:t>
            </a:r>
            <a:r>
              <a:rPr lang="ru-RU" dirty="0" err="1" smtClean="0">
                <a:latin typeface="Calibri" pitchFamily="34" charset="0"/>
                <a:cs typeface="Calibri" pitchFamily="34" charset="0"/>
              </a:rPr>
              <a:t>які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говорять</a:t>
            </a:r>
            <a:r>
              <a:rPr lang="ru-RU" dirty="0" smtClean="0">
                <a:latin typeface="Calibri" pitchFamily="34" charset="0"/>
                <a:cs typeface="Calibri" pitchFamily="34" charset="0"/>
              </a:rPr>
              <a:t> </a:t>
            </a:r>
            <a:r>
              <a:rPr lang="ru-RU" dirty="0" err="1" smtClean="0">
                <a:latin typeface="Calibri" pitchFamily="34" charset="0"/>
                <a:cs typeface="Calibri" pitchFamily="34" charset="0"/>
              </a:rPr>
              <a:t>німецькою</a:t>
            </a:r>
            <a:r>
              <a:rPr lang="ru-RU" dirty="0" smtClean="0">
                <a:latin typeface="Calibri" pitchFamily="34" charset="0"/>
                <a:cs typeface="Calibri" pitchFamily="34" charset="0"/>
              </a:rPr>
              <a:t> та </a:t>
            </a:r>
            <a:r>
              <a:rPr lang="ru-RU" dirty="0" err="1" smtClean="0">
                <a:latin typeface="Calibri" pitchFamily="34" charset="0"/>
                <a:cs typeface="Calibri" pitchFamily="34" charset="0"/>
              </a:rPr>
              <a:t>французькою</a:t>
            </a:r>
            <a:r>
              <a:rPr lang="ru-RU" dirty="0" smtClean="0">
                <a:latin typeface="Calibri" pitchFamily="34" charset="0"/>
                <a:cs typeface="Calibri" pitchFamily="34" charset="0"/>
              </a:rPr>
              <a:t> </a:t>
            </a:r>
            <a:r>
              <a:rPr lang="ru-RU" dirty="0" err="1" smtClean="0">
                <a:latin typeface="Calibri" pitchFamily="34" charset="0"/>
                <a:cs typeface="Calibri" pitchFamily="34" charset="0"/>
              </a:rPr>
              <a:t>мовами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Крім</a:t>
            </a:r>
            <a:r>
              <a:rPr lang="ru-RU" dirty="0" smtClean="0">
                <a:latin typeface="Calibri" pitchFamily="34" charset="0"/>
                <a:cs typeface="Calibri" pitchFamily="34" charset="0"/>
              </a:rPr>
              <a:t> того </a:t>
            </a:r>
            <a:r>
              <a:rPr lang="ru-RU" dirty="0" err="1" smtClean="0">
                <a:latin typeface="Calibri" pitchFamily="34" charset="0"/>
                <a:cs typeface="Calibri" pitchFamily="34" charset="0"/>
              </a:rPr>
              <a:t>проживає</a:t>
            </a:r>
            <a:r>
              <a:rPr lang="ru-RU" dirty="0" smtClean="0">
                <a:latin typeface="Calibri" pitchFamily="34" charset="0"/>
                <a:cs typeface="Calibri" pitchFamily="34" charset="0"/>
              </a:rPr>
              <a:t> 4,7 млн. </a:t>
            </a:r>
            <a:r>
              <a:rPr lang="ru-RU" dirty="0" err="1" smtClean="0">
                <a:latin typeface="Calibri" pitchFamily="34" charset="0"/>
                <a:cs typeface="Calibri" pitchFamily="34" charset="0"/>
              </a:rPr>
              <a:t>іноземців</a:t>
            </a:r>
            <a:r>
              <a:rPr lang="ru-RU" dirty="0" smtClean="0">
                <a:latin typeface="Calibri" pitchFamily="34" charset="0"/>
                <a:cs typeface="Calibri" pitchFamily="34" charset="0"/>
              </a:rPr>
              <a:t> - </a:t>
            </a:r>
            <a:r>
              <a:rPr lang="ru-RU" dirty="0" err="1" smtClean="0">
                <a:latin typeface="Calibri" pitchFamily="34" charset="0"/>
                <a:cs typeface="Calibri" pitchFamily="34" charset="0"/>
              </a:rPr>
              <a:t>іммігрантів</a:t>
            </a:r>
            <a:r>
              <a:rPr lang="ru-RU" dirty="0" smtClean="0">
                <a:latin typeface="Calibri" pitchFamily="34" charset="0"/>
                <a:cs typeface="Calibri" pitchFamily="34" charset="0"/>
              </a:rPr>
              <a:t> (</a:t>
            </a:r>
            <a:r>
              <a:rPr lang="ru-RU" dirty="0" err="1" smtClean="0">
                <a:latin typeface="Calibri" pitchFamily="34" charset="0"/>
                <a:cs typeface="Calibri" pitchFamily="34" charset="0"/>
              </a:rPr>
              <a:t>алжирці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португальці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італійці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іспанці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вірмени</a:t>
            </a:r>
            <a:r>
              <a:rPr lang="ru-RU" dirty="0" smtClean="0">
                <a:latin typeface="Calibri" pitchFamily="34" charset="0"/>
                <a:cs typeface="Calibri" pitchFamily="34" charset="0"/>
              </a:rPr>
              <a:t> та </a:t>
            </a:r>
            <a:r>
              <a:rPr lang="ru-RU" dirty="0" err="1" smtClean="0">
                <a:latin typeface="Calibri" pitchFamily="34" charset="0"/>
                <a:cs typeface="Calibri" pitchFamily="34" charset="0"/>
              </a:rPr>
              <a:t>інші</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Приблизно</a:t>
            </a:r>
            <a:r>
              <a:rPr lang="ru-RU" dirty="0" smtClean="0">
                <a:latin typeface="Calibri" pitchFamily="34" charset="0"/>
                <a:cs typeface="Calibri" pitchFamily="34" charset="0"/>
              </a:rPr>
              <a:t> 10% </a:t>
            </a:r>
            <a:r>
              <a:rPr lang="ru-RU" dirty="0" err="1" smtClean="0">
                <a:latin typeface="Calibri" pitchFamily="34" charset="0"/>
                <a:cs typeface="Calibri" pitchFamily="34" charset="0"/>
              </a:rPr>
              <a:t>населення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країни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має</a:t>
            </a:r>
            <a:r>
              <a:rPr lang="ru-RU" dirty="0" smtClean="0">
                <a:latin typeface="Calibri" pitchFamily="34" charset="0"/>
                <a:cs typeface="Calibri" pitchFamily="34" charset="0"/>
              </a:rPr>
              <a:t> </a:t>
            </a:r>
            <a:r>
              <a:rPr lang="ru-RU" dirty="0" err="1" smtClean="0">
                <a:latin typeface="Calibri" pitchFamily="34" charset="0"/>
                <a:cs typeface="Calibri" pitchFamily="34" charset="0"/>
              </a:rPr>
              <a:t>іноземне</a:t>
            </a:r>
            <a:r>
              <a:rPr lang="ru-RU" dirty="0" smtClean="0">
                <a:latin typeface="Calibri" pitchFamily="34" charset="0"/>
                <a:cs typeface="Calibri" pitchFamily="34" charset="0"/>
              </a:rPr>
              <a:t> </a:t>
            </a:r>
            <a:r>
              <a:rPr lang="ru-RU" dirty="0" err="1" smtClean="0">
                <a:latin typeface="Calibri" pitchFamily="34" charset="0"/>
                <a:cs typeface="Calibri" pitchFamily="34" charset="0"/>
              </a:rPr>
              <a:t>походження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тобто</a:t>
            </a:r>
            <a:r>
              <a:rPr lang="ru-RU" dirty="0" smtClean="0">
                <a:latin typeface="Calibri" pitchFamily="34" charset="0"/>
                <a:cs typeface="Calibri" pitchFamily="34" charset="0"/>
              </a:rPr>
              <a:t> не </a:t>
            </a:r>
            <a:r>
              <a:rPr lang="ru-RU" dirty="0" err="1" smtClean="0">
                <a:latin typeface="Calibri" pitchFamily="34" charset="0"/>
                <a:cs typeface="Calibri" pitchFamily="34" charset="0"/>
              </a:rPr>
              <a:t>були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громадянами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Франції</a:t>
            </a:r>
            <a:r>
              <a:rPr lang="ru-RU" dirty="0" smtClean="0">
                <a:latin typeface="Calibri" pitchFamily="34" charset="0"/>
                <a:cs typeface="Calibri" pitchFamily="34" charset="0"/>
              </a:rPr>
              <a:t> на момент </a:t>
            </a:r>
            <a:r>
              <a:rPr lang="ru-RU" dirty="0" err="1" smtClean="0">
                <a:latin typeface="Calibri" pitchFamily="34" charset="0"/>
                <a:cs typeface="Calibri" pitchFamily="34" charset="0"/>
              </a:rPr>
              <a:t>народження</a:t>
            </a:r>
            <a:r>
              <a:rPr lang="ru-RU" dirty="0" smtClean="0">
                <a:latin typeface="Calibri" pitchFamily="34" charset="0"/>
                <a:cs typeface="Calibri" pitchFamily="34" charset="0"/>
              </a:rPr>
              <a:t>), </a:t>
            </a:r>
            <a:r>
              <a:rPr lang="ru-RU" dirty="0" err="1" smtClean="0">
                <a:latin typeface="Calibri" pitchFamily="34" charset="0"/>
                <a:cs typeface="Calibri" pitchFamily="34" charset="0"/>
              </a:rPr>
              <a:t>з</a:t>
            </a:r>
            <a:r>
              <a:rPr lang="ru-RU" dirty="0" smtClean="0">
                <a:latin typeface="Calibri" pitchFamily="34" charset="0"/>
                <a:cs typeface="Calibri" pitchFamily="34" charset="0"/>
              </a:rPr>
              <a:t> них 5% </a:t>
            </a:r>
            <a:r>
              <a:rPr lang="ru-RU" dirty="0" err="1" smtClean="0">
                <a:latin typeface="Calibri" pitchFamily="34" charset="0"/>
                <a:cs typeface="Calibri" pitchFamily="34" charset="0"/>
              </a:rPr>
              <a:t>отримали</a:t>
            </a:r>
            <a:r>
              <a:rPr lang="ru-RU" dirty="0" smtClean="0">
                <a:latin typeface="Calibri" pitchFamily="34" charset="0"/>
                <a:cs typeface="Calibri" pitchFamily="34" charset="0"/>
              </a:rPr>
              <a:t> </a:t>
            </a:r>
            <a:r>
              <a:rPr lang="ru-RU" dirty="0" err="1" smtClean="0">
                <a:latin typeface="Calibri" pitchFamily="34" charset="0"/>
                <a:cs typeface="Calibri" pitchFamily="34" charset="0"/>
              </a:rPr>
              <a:t>французьке</a:t>
            </a:r>
            <a:r>
              <a:rPr lang="ru-RU" dirty="0" smtClean="0">
                <a:latin typeface="Calibri" pitchFamily="34" charset="0"/>
                <a:cs typeface="Calibri" pitchFamily="34" charset="0"/>
              </a:rPr>
              <a:t> </a:t>
            </a:r>
            <a:r>
              <a:rPr lang="ru-RU" dirty="0" err="1" smtClean="0">
                <a:latin typeface="Calibri" pitchFamily="34" charset="0"/>
                <a:cs typeface="Calibri" pitchFamily="34" charset="0"/>
              </a:rPr>
              <a:t>громадянство</a:t>
            </a:r>
            <a:r>
              <a:rPr lang="ru-RU" dirty="0" smtClean="0">
                <a:latin typeface="Calibri" pitchFamily="34" charset="0"/>
                <a:cs typeface="Calibri" pitchFamily="34" charset="0"/>
              </a:rPr>
              <a:t>.</a:t>
            </a:r>
            <a:endParaRPr lang="ru-RU" dirty="0">
              <a:latin typeface="Calibri" pitchFamily="34" charset="0"/>
              <a:cs typeface="Calibri" pitchFamily="34" charset="0"/>
            </a:endParaRPr>
          </a:p>
        </p:txBody>
      </p:sp>
      <p:sp>
        <p:nvSpPr>
          <p:cNvPr id="4" name="TextBox 3"/>
          <p:cNvSpPr txBox="1"/>
          <p:nvPr/>
        </p:nvSpPr>
        <p:spPr>
          <a:xfrm>
            <a:off x="2357422" y="214290"/>
            <a:ext cx="4357718" cy="646331"/>
          </a:xfrm>
          <a:prstGeom prst="rect">
            <a:avLst/>
          </a:prstGeom>
          <a:noFill/>
        </p:spPr>
        <p:txBody>
          <a:bodyPr wrap="square" rtlCol="0">
            <a:spAutoFit/>
          </a:bodyPr>
          <a:lstStyle/>
          <a:p>
            <a:r>
              <a:rPr lang="ru-RU" sz="3600" b="1" dirty="0" err="1" smtClean="0"/>
              <a:t>Національний</a:t>
            </a:r>
            <a:r>
              <a:rPr lang="ru-RU" sz="3600" b="1" dirty="0" smtClean="0"/>
              <a:t> склад</a:t>
            </a:r>
            <a:endParaRPr lang="ru-RU" sz="3600" b="1" dirty="0"/>
          </a:p>
        </p:txBody>
      </p:sp>
      <p:pic>
        <p:nvPicPr>
          <p:cNvPr id="5" name="Рисунок 4" descr="1497011_w2.jpg"/>
          <p:cNvPicPr>
            <a:picLocks noChangeAspect="1"/>
          </p:cNvPicPr>
          <p:nvPr/>
        </p:nvPicPr>
        <p:blipFill>
          <a:blip r:embed="rId2" cstate="print"/>
          <a:stretch>
            <a:fillRect/>
          </a:stretch>
        </p:blipFill>
        <p:spPr>
          <a:xfrm>
            <a:off x="5143504" y="1285860"/>
            <a:ext cx="3810027" cy="2143140"/>
          </a:xfrm>
          <a:prstGeom prst="rect">
            <a:avLst/>
          </a:prstGeom>
        </p:spPr>
      </p:pic>
      <p:pic>
        <p:nvPicPr>
          <p:cNvPr id="6" name="Рисунок 5" descr="chto-dumayut-o-sebe-francuzy.jpg"/>
          <p:cNvPicPr>
            <a:picLocks noChangeAspect="1"/>
          </p:cNvPicPr>
          <p:nvPr/>
        </p:nvPicPr>
        <p:blipFill>
          <a:blip r:embed="rId3" cstate="print"/>
          <a:stretch>
            <a:fillRect/>
          </a:stretch>
        </p:blipFill>
        <p:spPr>
          <a:xfrm>
            <a:off x="5143504" y="3929066"/>
            <a:ext cx="3786214" cy="2571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9"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par>
                          <p:cTn id="15" fill="hold">
                            <p:stCondLst>
                              <p:cond delay="2000"/>
                            </p:stCondLst>
                            <p:childTnLst>
                              <p:par>
                                <p:cTn id="16" presetID="3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style.rotation</p:attrName>
                                        </p:attrNameLst>
                                      </p:cBhvr>
                                      <p:tavLst>
                                        <p:tav tm="0">
                                          <p:val>
                                            <p:fltVal val="720"/>
                                          </p:val>
                                        </p:tav>
                                        <p:tav tm="100000">
                                          <p:val>
                                            <p:fltVal val="0"/>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ppt_w</p:attrName>
                                        </p:attrNameLst>
                                      </p:cBhvr>
                                      <p:tavLst>
                                        <p:tav tm="0">
                                          <p:val>
                                            <p:fltVal val="0"/>
                                          </p:val>
                                        </p:tav>
                                        <p:tav tm="100000">
                                          <p:val>
                                            <p:strVal val="#ppt_w"/>
                                          </p:val>
                                        </p:tav>
                                      </p:tavLst>
                                    </p:anim>
                                  </p:childTnLst>
                                </p:cTn>
                              </p:par>
                            </p:childTnLst>
                          </p:cTn>
                        </p:par>
                        <p:par>
                          <p:cTn id="22" fill="hold">
                            <p:stCondLst>
                              <p:cond delay="4000"/>
                            </p:stCondLst>
                            <p:childTnLst>
                              <p:par>
                                <p:cTn id="23" presetID="35"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14290"/>
            <a:ext cx="8858312" cy="646331"/>
          </a:xfrm>
          <a:prstGeom prst="rect">
            <a:avLst/>
          </a:prstGeom>
          <a:noFill/>
        </p:spPr>
        <p:txBody>
          <a:bodyPr wrap="square" rtlCol="0">
            <a:spAutoFit/>
          </a:bodyPr>
          <a:lstStyle/>
          <a:p>
            <a:r>
              <a:rPr lang="ru-RU" sz="3600" b="1" dirty="0" smtClean="0"/>
              <a:t>    </a:t>
            </a:r>
            <a:endParaRPr lang="ru-RU" sz="3600" b="1" dirty="0"/>
          </a:p>
        </p:txBody>
      </p:sp>
      <p:sp>
        <p:nvSpPr>
          <p:cNvPr id="3" name="TextBox 2"/>
          <p:cNvSpPr txBox="1"/>
          <p:nvPr/>
        </p:nvSpPr>
        <p:spPr>
          <a:xfrm>
            <a:off x="2714612" y="142852"/>
            <a:ext cx="3500462" cy="646331"/>
          </a:xfrm>
          <a:prstGeom prst="rect">
            <a:avLst/>
          </a:prstGeom>
          <a:noFill/>
        </p:spPr>
        <p:txBody>
          <a:bodyPr wrap="square" rtlCol="0">
            <a:spAutoFit/>
          </a:bodyPr>
          <a:lstStyle/>
          <a:p>
            <a:r>
              <a:rPr lang="uk-UA" sz="3600" b="1" dirty="0" smtClean="0"/>
              <a:t>Найбільші міста</a:t>
            </a:r>
            <a:endParaRPr lang="ru-RU" sz="3600" b="1" dirty="0"/>
          </a:p>
        </p:txBody>
      </p:sp>
      <p:pic>
        <p:nvPicPr>
          <p:cNvPr id="5" name="Рисунок 4" descr="300px-Paris_-_Eiffelturm_und_Marsfeld2.jpg"/>
          <p:cNvPicPr>
            <a:picLocks noChangeAspect="1"/>
          </p:cNvPicPr>
          <p:nvPr/>
        </p:nvPicPr>
        <p:blipFill>
          <a:blip r:embed="rId2" cstate="print"/>
          <a:stretch>
            <a:fillRect/>
          </a:stretch>
        </p:blipFill>
        <p:spPr>
          <a:xfrm rot="20682653">
            <a:off x="428596" y="1000108"/>
            <a:ext cx="2191132" cy="2256866"/>
          </a:xfrm>
          <a:prstGeom prst="rect">
            <a:avLst/>
          </a:prstGeom>
        </p:spPr>
      </p:pic>
      <p:sp>
        <p:nvSpPr>
          <p:cNvPr id="6" name="TextBox 5"/>
          <p:cNvSpPr txBox="1"/>
          <p:nvPr/>
        </p:nvSpPr>
        <p:spPr>
          <a:xfrm rot="20627459">
            <a:off x="1254098" y="3392572"/>
            <a:ext cx="1273105" cy="523220"/>
          </a:xfrm>
          <a:prstGeom prst="rect">
            <a:avLst/>
          </a:prstGeom>
          <a:noFill/>
        </p:spPr>
        <p:txBody>
          <a:bodyPr wrap="none" rtlCol="0">
            <a:spAutoFit/>
          </a:bodyPr>
          <a:lstStyle/>
          <a:p>
            <a:r>
              <a:rPr lang="uk-UA" sz="2800" b="1" dirty="0" smtClean="0"/>
              <a:t>Париж</a:t>
            </a:r>
            <a:endParaRPr lang="ru-RU" sz="2800" b="1" dirty="0"/>
          </a:p>
        </p:txBody>
      </p:sp>
      <p:pic>
        <p:nvPicPr>
          <p:cNvPr id="7" name="Рисунок 6" descr="300px-Marseille_Old_Port.jpg"/>
          <p:cNvPicPr>
            <a:picLocks noChangeAspect="1"/>
          </p:cNvPicPr>
          <p:nvPr/>
        </p:nvPicPr>
        <p:blipFill>
          <a:blip r:embed="rId3" cstate="print"/>
          <a:stretch>
            <a:fillRect/>
          </a:stretch>
        </p:blipFill>
        <p:spPr>
          <a:xfrm rot="1263651">
            <a:off x="5750542" y="1456019"/>
            <a:ext cx="2895904" cy="1928826"/>
          </a:xfrm>
          <a:prstGeom prst="rect">
            <a:avLst/>
          </a:prstGeom>
        </p:spPr>
      </p:pic>
      <p:sp>
        <p:nvSpPr>
          <p:cNvPr id="8" name="TextBox 7"/>
          <p:cNvSpPr txBox="1"/>
          <p:nvPr/>
        </p:nvSpPr>
        <p:spPr>
          <a:xfrm rot="1233734">
            <a:off x="5756828" y="3259704"/>
            <a:ext cx="1571636" cy="523220"/>
          </a:xfrm>
          <a:prstGeom prst="rect">
            <a:avLst/>
          </a:prstGeom>
          <a:noFill/>
        </p:spPr>
        <p:txBody>
          <a:bodyPr wrap="square" rtlCol="0">
            <a:spAutoFit/>
          </a:bodyPr>
          <a:lstStyle/>
          <a:p>
            <a:r>
              <a:rPr lang="uk-UA" sz="2800" b="1" dirty="0" smtClean="0"/>
              <a:t>Марсель</a:t>
            </a:r>
            <a:endParaRPr lang="ru-RU" sz="2800" b="1" dirty="0"/>
          </a:p>
        </p:txBody>
      </p:sp>
      <p:pic>
        <p:nvPicPr>
          <p:cNvPr id="9" name="Рисунок 8" descr="300px-Lyon_paysages.jpg"/>
          <p:cNvPicPr>
            <a:picLocks noChangeAspect="1"/>
          </p:cNvPicPr>
          <p:nvPr/>
        </p:nvPicPr>
        <p:blipFill>
          <a:blip r:embed="rId4" cstate="print"/>
          <a:stretch>
            <a:fillRect/>
          </a:stretch>
        </p:blipFill>
        <p:spPr>
          <a:xfrm>
            <a:off x="3286116" y="928670"/>
            <a:ext cx="1928826" cy="2867521"/>
          </a:xfrm>
          <a:prstGeom prst="rect">
            <a:avLst/>
          </a:prstGeom>
        </p:spPr>
      </p:pic>
      <p:sp>
        <p:nvSpPr>
          <p:cNvPr id="10" name="TextBox 9"/>
          <p:cNvSpPr txBox="1"/>
          <p:nvPr/>
        </p:nvSpPr>
        <p:spPr>
          <a:xfrm>
            <a:off x="3643306" y="3929066"/>
            <a:ext cx="1785950" cy="523220"/>
          </a:xfrm>
          <a:prstGeom prst="rect">
            <a:avLst/>
          </a:prstGeom>
          <a:noFill/>
        </p:spPr>
        <p:txBody>
          <a:bodyPr wrap="square" rtlCol="0">
            <a:spAutoFit/>
          </a:bodyPr>
          <a:lstStyle/>
          <a:p>
            <a:r>
              <a:rPr lang="uk-UA" sz="2800" b="1" dirty="0" smtClean="0"/>
              <a:t>Ліон</a:t>
            </a:r>
            <a:endParaRPr lang="ru-RU" sz="2800" b="1" dirty="0"/>
          </a:p>
        </p:txBody>
      </p:sp>
      <p:pic>
        <p:nvPicPr>
          <p:cNvPr id="11" name="Рисунок 10" descr="300px-Montage_Toulouse_2.jpg"/>
          <p:cNvPicPr>
            <a:picLocks noChangeAspect="1"/>
          </p:cNvPicPr>
          <p:nvPr/>
        </p:nvPicPr>
        <p:blipFill>
          <a:blip r:embed="rId5" cstate="print"/>
          <a:stretch>
            <a:fillRect/>
          </a:stretch>
        </p:blipFill>
        <p:spPr>
          <a:xfrm rot="1704168">
            <a:off x="656831" y="2439522"/>
            <a:ext cx="2476504" cy="2487469"/>
          </a:xfrm>
          <a:prstGeom prst="rect">
            <a:avLst/>
          </a:prstGeom>
        </p:spPr>
      </p:pic>
      <p:sp>
        <p:nvSpPr>
          <p:cNvPr id="12" name="TextBox 11"/>
          <p:cNvSpPr txBox="1"/>
          <p:nvPr/>
        </p:nvSpPr>
        <p:spPr>
          <a:xfrm rot="1660180">
            <a:off x="254070" y="4873830"/>
            <a:ext cx="1428760" cy="523220"/>
          </a:xfrm>
          <a:prstGeom prst="rect">
            <a:avLst/>
          </a:prstGeom>
          <a:noFill/>
        </p:spPr>
        <p:txBody>
          <a:bodyPr wrap="square" rtlCol="0">
            <a:spAutoFit/>
          </a:bodyPr>
          <a:lstStyle/>
          <a:p>
            <a:r>
              <a:rPr lang="uk-UA" sz="2800" b="1" dirty="0" smtClean="0"/>
              <a:t>Тулуза</a:t>
            </a:r>
            <a:endParaRPr lang="ru-RU" sz="2800" b="1" dirty="0"/>
          </a:p>
        </p:txBody>
      </p:sp>
      <p:pic>
        <p:nvPicPr>
          <p:cNvPr id="13" name="Рисунок 12" descr="300px-Nice-night-view-with-blurred-cars_1200x900.jpg"/>
          <p:cNvPicPr>
            <a:picLocks noChangeAspect="1"/>
          </p:cNvPicPr>
          <p:nvPr/>
        </p:nvPicPr>
        <p:blipFill>
          <a:blip r:embed="rId6" cstate="print"/>
          <a:stretch>
            <a:fillRect/>
          </a:stretch>
        </p:blipFill>
        <p:spPr>
          <a:xfrm rot="19973104">
            <a:off x="5234149" y="2552484"/>
            <a:ext cx="2743216" cy="2626650"/>
          </a:xfrm>
          <a:prstGeom prst="rect">
            <a:avLst/>
          </a:prstGeom>
        </p:spPr>
      </p:pic>
      <p:sp>
        <p:nvSpPr>
          <p:cNvPr id="14" name="TextBox 13"/>
          <p:cNvSpPr txBox="1"/>
          <p:nvPr/>
        </p:nvSpPr>
        <p:spPr>
          <a:xfrm rot="19950619">
            <a:off x="6425125" y="4982145"/>
            <a:ext cx="2214578" cy="523220"/>
          </a:xfrm>
          <a:prstGeom prst="rect">
            <a:avLst/>
          </a:prstGeom>
          <a:noFill/>
        </p:spPr>
        <p:txBody>
          <a:bodyPr wrap="square" rtlCol="0">
            <a:spAutoFit/>
          </a:bodyPr>
          <a:lstStyle/>
          <a:p>
            <a:r>
              <a:rPr lang="uk-UA" sz="2800" b="1" dirty="0" smtClean="0"/>
              <a:t>Ніцца</a:t>
            </a:r>
            <a:endParaRPr lang="ru-RU" sz="2800" b="1" dirty="0"/>
          </a:p>
        </p:txBody>
      </p:sp>
      <p:sp>
        <p:nvSpPr>
          <p:cNvPr id="16" name="TextBox 15"/>
          <p:cNvSpPr txBox="1"/>
          <p:nvPr/>
        </p:nvSpPr>
        <p:spPr>
          <a:xfrm>
            <a:off x="3500430" y="4786322"/>
            <a:ext cx="1071570" cy="523220"/>
          </a:xfrm>
          <a:prstGeom prst="rect">
            <a:avLst/>
          </a:prstGeom>
          <a:noFill/>
        </p:spPr>
        <p:txBody>
          <a:bodyPr wrap="square" rtlCol="0">
            <a:spAutoFit/>
          </a:bodyPr>
          <a:lstStyle/>
          <a:p>
            <a:r>
              <a:rPr lang="uk-UA" sz="2800" b="1" dirty="0" smtClean="0"/>
              <a:t>Нант</a:t>
            </a:r>
            <a:endParaRPr lang="ru-RU" sz="2800" b="1" dirty="0"/>
          </a:p>
        </p:txBody>
      </p:sp>
      <p:pic>
        <p:nvPicPr>
          <p:cNvPr id="17" name="Рисунок 16" descr="300px-Absolute_cathedrale_vue_quais_01.JPG"/>
          <p:cNvPicPr>
            <a:picLocks noChangeAspect="1"/>
          </p:cNvPicPr>
          <p:nvPr/>
        </p:nvPicPr>
        <p:blipFill>
          <a:blip r:embed="rId7" cstate="print"/>
          <a:stretch>
            <a:fillRect/>
          </a:stretch>
        </p:blipFill>
        <p:spPr>
          <a:xfrm rot="20869025">
            <a:off x="-88690" y="3134372"/>
            <a:ext cx="2928958" cy="2857500"/>
          </a:xfrm>
          <a:prstGeom prst="rect">
            <a:avLst/>
          </a:prstGeom>
        </p:spPr>
      </p:pic>
      <p:sp>
        <p:nvSpPr>
          <p:cNvPr id="18" name="TextBox 17"/>
          <p:cNvSpPr txBox="1"/>
          <p:nvPr/>
        </p:nvSpPr>
        <p:spPr>
          <a:xfrm rot="20909541">
            <a:off x="513451" y="5737365"/>
            <a:ext cx="3857652" cy="523220"/>
          </a:xfrm>
          <a:prstGeom prst="rect">
            <a:avLst/>
          </a:prstGeom>
          <a:noFill/>
        </p:spPr>
        <p:txBody>
          <a:bodyPr wrap="square" rtlCol="0">
            <a:spAutoFit/>
          </a:bodyPr>
          <a:lstStyle/>
          <a:p>
            <a:r>
              <a:rPr lang="uk-UA" sz="2800" b="1" dirty="0" err="1" smtClean="0"/>
              <a:t>Старсбург</a:t>
            </a:r>
            <a:endParaRPr lang="ru-RU" sz="2800" b="1" dirty="0"/>
          </a:p>
        </p:txBody>
      </p:sp>
      <p:pic>
        <p:nvPicPr>
          <p:cNvPr id="19" name="Рисунок 18" descr="300px-Montpellier_fg02.jpg"/>
          <p:cNvPicPr>
            <a:picLocks noChangeAspect="1"/>
          </p:cNvPicPr>
          <p:nvPr/>
        </p:nvPicPr>
        <p:blipFill>
          <a:blip r:embed="rId8" cstate="print"/>
          <a:stretch>
            <a:fillRect/>
          </a:stretch>
        </p:blipFill>
        <p:spPr>
          <a:xfrm rot="1555576">
            <a:off x="5286658" y="3194891"/>
            <a:ext cx="2876221" cy="2950861"/>
          </a:xfrm>
          <a:prstGeom prst="rect">
            <a:avLst/>
          </a:prstGeom>
        </p:spPr>
      </p:pic>
      <p:sp>
        <p:nvSpPr>
          <p:cNvPr id="20" name="TextBox 19"/>
          <p:cNvSpPr txBox="1"/>
          <p:nvPr/>
        </p:nvSpPr>
        <p:spPr>
          <a:xfrm rot="1504345">
            <a:off x="4997055" y="6133565"/>
            <a:ext cx="2428892" cy="523220"/>
          </a:xfrm>
          <a:prstGeom prst="rect">
            <a:avLst/>
          </a:prstGeom>
          <a:noFill/>
        </p:spPr>
        <p:txBody>
          <a:bodyPr wrap="square" rtlCol="0">
            <a:spAutoFit/>
          </a:bodyPr>
          <a:lstStyle/>
          <a:p>
            <a:r>
              <a:rPr lang="uk-UA" sz="2800" b="1" dirty="0" err="1" smtClean="0"/>
              <a:t>Монпельє</a:t>
            </a:r>
            <a:endParaRPr lang="ru-RU" sz="2800" b="1" dirty="0"/>
          </a:p>
        </p:txBody>
      </p:sp>
      <p:pic>
        <p:nvPicPr>
          <p:cNvPr id="21" name="Рисунок 20" descr="300px-Bordeaux_quais_04.jpg"/>
          <p:cNvPicPr>
            <a:picLocks noChangeAspect="1"/>
          </p:cNvPicPr>
          <p:nvPr/>
        </p:nvPicPr>
        <p:blipFill>
          <a:blip r:embed="rId9" cstate="print"/>
          <a:stretch>
            <a:fillRect/>
          </a:stretch>
        </p:blipFill>
        <p:spPr>
          <a:xfrm>
            <a:off x="2143108" y="2000240"/>
            <a:ext cx="4048133" cy="2671768"/>
          </a:xfrm>
          <a:prstGeom prst="rect">
            <a:avLst/>
          </a:prstGeom>
        </p:spPr>
      </p:pic>
      <p:sp>
        <p:nvSpPr>
          <p:cNvPr id="22" name="TextBox 21"/>
          <p:cNvSpPr txBox="1"/>
          <p:nvPr/>
        </p:nvSpPr>
        <p:spPr>
          <a:xfrm>
            <a:off x="3571868" y="6143644"/>
            <a:ext cx="1500198" cy="523220"/>
          </a:xfrm>
          <a:prstGeom prst="rect">
            <a:avLst/>
          </a:prstGeom>
          <a:noFill/>
        </p:spPr>
        <p:txBody>
          <a:bodyPr wrap="square" rtlCol="0">
            <a:spAutoFit/>
          </a:bodyPr>
          <a:lstStyle/>
          <a:p>
            <a:r>
              <a:rPr lang="uk-UA" sz="2800" b="1" dirty="0" smtClean="0"/>
              <a:t>Бордо</a:t>
            </a:r>
            <a:endParaRPr lang="ru-RU" sz="2800" b="1" dirty="0"/>
          </a:p>
        </p:txBody>
      </p:sp>
      <p:pic>
        <p:nvPicPr>
          <p:cNvPr id="15" name="Рисунок 14" descr="300px-Cathédrale_Nantes_arrière.JPG"/>
          <p:cNvPicPr>
            <a:picLocks noChangeAspect="1"/>
          </p:cNvPicPr>
          <p:nvPr/>
        </p:nvPicPr>
        <p:blipFill>
          <a:blip r:embed="rId10" cstate="print"/>
          <a:stretch>
            <a:fillRect/>
          </a:stretch>
        </p:blipFill>
        <p:spPr>
          <a:xfrm>
            <a:off x="2786050" y="4143380"/>
            <a:ext cx="2838467" cy="2128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par>
                          <p:cTn id="20" fill="hold">
                            <p:stCondLst>
                              <p:cond delay="2000"/>
                            </p:stCondLst>
                            <p:childTnLst>
                              <p:par>
                                <p:cTn id="21" presetID="25"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par>
                          <p:cTn id="31" fill="hold">
                            <p:stCondLst>
                              <p:cond delay="3000"/>
                            </p:stCondLst>
                            <p:childTnLst>
                              <p:par>
                                <p:cTn id="32" presetID="25"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7"/>
                                        </p:tgtEl>
                                      </p:cBhvr>
                                    </p:animEffect>
                                  </p:childTnLst>
                                </p:cTn>
                              </p:par>
                            </p:childTnLst>
                          </p:cTn>
                        </p:par>
                        <p:par>
                          <p:cTn id="42" fill="hold">
                            <p:stCondLst>
                              <p:cond delay="4000"/>
                            </p:stCondLst>
                            <p:childTnLst>
                              <p:par>
                                <p:cTn id="43" presetID="25"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8"/>
                                        </p:tgtEl>
                                      </p:cBhvr>
                                    </p:animEffect>
                                  </p:childTnLst>
                                </p:cTn>
                              </p:par>
                            </p:childTnLst>
                          </p:cTn>
                        </p:par>
                        <p:par>
                          <p:cTn id="53" fill="hold">
                            <p:stCondLst>
                              <p:cond delay="5000"/>
                            </p:stCondLst>
                            <p:childTnLst>
                              <p:par>
                                <p:cTn id="54" presetID="25"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9" dur="1000" fill="hold"/>
                                        <p:tgtEl>
                                          <p:spTgt spid="9"/>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9"/>
                                        </p:tgtEl>
                                      </p:cBhvr>
                                    </p:animEffect>
                                  </p:childTnLst>
                                </p:cTn>
                              </p:par>
                            </p:childTnLst>
                          </p:cTn>
                        </p:par>
                        <p:par>
                          <p:cTn id="64" fill="hold">
                            <p:stCondLst>
                              <p:cond delay="6000"/>
                            </p:stCondLst>
                            <p:childTnLst>
                              <p:par>
                                <p:cTn id="65" presetID="25"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0" dur="1000" fill="hold"/>
                                        <p:tgtEl>
                                          <p:spTgt spid="1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0"/>
                                        </p:tgtEl>
                                      </p:cBhvr>
                                    </p:animEffect>
                                  </p:childTnLst>
                                </p:cTn>
                              </p:par>
                            </p:childTnLst>
                          </p:cTn>
                        </p:par>
                        <p:par>
                          <p:cTn id="75" fill="hold">
                            <p:stCondLst>
                              <p:cond delay="7000"/>
                            </p:stCondLst>
                            <p:childTnLst>
                              <p:par>
                                <p:cTn id="76" presetID="25" presetClass="entr" presetSubtype="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1" dur="1000" fill="hold"/>
                                        <p:tgtEl>
                                          <p:spTgt spid="11"/>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11"/>
                                        </p:tgtEl>
                                      </p:cBhvr>
                                    </p:animEffect>
                                  </p:childTnLst>
                                </p:cTn>
                              </p:par>
                            </p:childTnLst>
                          </p:cTn>
                        </p:par>
                        <p:par>
                          <p:cTn id="86" fill="hold">
                            <p:stCondLst>
                              <p:cond delay="8000"/>
                            </p:stCondLst>
                            <p:childTnLst>
                              <p:par>
                                <p:cTn id="87" presetID="25" presetClass="entr" presetSubtype="0"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2" dur="1000" fill="hold"/>
                                        <p:tgtEl>
                                          <p:spTgt spid="12"/>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2"/>
                                        </p:tgtEl>
                                      </p:cBhvr>
                                    </p:animEffect>
                                  </p:childTnLst>
                                </p:cTn>
                              </p:par>
                            </p:childTnLst>
                          </p:cTn>
                        </p:par>
                        <p:par>
                          <p:cTn id="97" fill="hold">
                            <p:stCondLst>
                              <p:cond delay="9000"/>
                            </p:stCondLst>
                            <p:childTnLst>
                              <p:par>
                                <p:cTn id="98" presetID="25"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3" dur="1000" fill="hold"/>
                                        <p:tgtEl>
                                          <p:spTgt spid="13"/>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3"/>
                                        </p:tgtEl>
                                      </p:cBhvr>
                                    </p:animEffect>
                                  </p:childTnLst>
                                </p:cTn>
                              </p:par>
                            </p:childTnLst>
                          </p:cTn>
                        </p:par>
                        <p:par>
                          <p:cTn id="108" fill="hold">
                            <p:stCondLst>
                              <p:cond delay="10000"/>
                            </p:stCondLst>
                            <p:childTnLst>
                              <p:par>
                                <p:cTn id="109" presetID="25" presetClass="entr" presetSubtype="0" fill="hold" grpId="0" nodeType="after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14" dur="1000" fill="hold"/>
                                        <p:tgtEl>
                                          <p:spTgt spid="14"/>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4"/>
                                        </p:tgtEl>
                                      </p:cBhvr>
                                    </p:animEffect>
                                  </p:childTnLst>
                                </p:cTn>
                              </p:par>
                            </p:childTnLst>
                          </p:cTn>
                        </p:par>
                        <p:par>
                          <p:cTn id="119" fill="hold">
                            <p:stCondLst>
                              <p:cond delay="11000"/>
                            </p:stCondLst>
                            <p:childTnLst>
                              <p:par>
                                <p:cTn id="120" presetID="25" presetClass="entr" presetSubtype="0" fill="hold" nodeType="afterEffect">
                                  <p:stCondLst>
                                    <p:cond delay="0"/>
                                  </p:stCondLst>
                                  <p:childTnLst>
                                    <p:set>
                                      <p:cBhvr>
                                        <p:cTn id="121" dur="1" fill="hold">
                                          <p:stCondLst>
                                            <p:cond delay="0"/>
                                          </p:stCondLst>
                                        </p:cTn>
                                        <p:tgtEl>
                                          <p:spTgt spid="17"/>
                                        </p:tgtEl>
                                        <p:attrNameLst>
                                          <p:attrName>style.visibility</p:attrName>
                                        </p:attrNameLst>
                                      </p:cBhvr>
                                      <p:to>
                                        <p:strVal val="visible"/>
                                      </p:to>
                                    </p:set>
                                    <p:anim calcmode="lin" valueType="num">
                                      <p:cBhvr>
                                        <p:cTn id="12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2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2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25" dur="1000" fill="hold"/>
                                        <p:tgtEl>
                                          <p:spTgt spid="17"/>
                                        </p:tgtEl>
                                        <p:attrNameLst>
                                          <p:attrName>ppt_h</p:attrName>
                                        </p:attrNameLst>
                                      </p:cBhvr>
                                      <p:tavLst>
                                        <p:tav tm="0">
                                          <p:val>
                                            <p:strVal val="#ppt_h"/>
                                          </p:val>
                                        </p:tav>
                                        <p:tav tm="100000">
                                          <p:val>
                                            <p:strVal val="#ppt_h"/>
                                          </p:val>
                                        </p:tav>
                                      </p:tavLst>
                                    </p:anim>
                                    <p:anim calcmode="lin" valueType="num">
                                      <p:cBhvr>
                                        <p:cTn id="12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2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29" dur="1000" decel="50000">
                                          <p:stCondLst>
                                            <p:cond delay="0"/>
                                          </p:stCondLst>
                                        </p:cTn>
                                        <p:tgtEl>
                                          <p:spTgt spid="17"/>
                                        </p:tgtEl>
                                      </p:cBhvr>
                                    </p:animEffect>
                                  </p:childTnLst>
                                </p:cTn>
                              </p:par>
                            </p:childTnLst>
                          </p:cTn>
                        </p:par>
                        <p:par>
                          <p:cTn id="130" fill="hold">
                            <p:stCondLst>
                              <p:cond delay="12000"/>
                            </p:stCondLst>
                            <p:childTnLst>
                              <p:par>
                                <p:cTn id="131" presetID="25" presetClass="entr" presetSubtype="0" fill="hold" grpId="0" nodeType="afterEffect">
                                  <p:stCondLst>
                                    <p:cond delay="0"/>
                                  </p:stCondLst>
                                  <p:childTnLst>
                                    <p:set>
                                      <p:cBhvr>
                                        <p:cTn id="132" dur="1" fill="hold">
                                          <p:stCondLst>
                                            <p:cond delay="0"/>
                                          </p:stCondLst>
                                        </p:cTn>
                                        <p:tgtEl>
                                          <p:spTgt spid="18"/>
                                        </p:tgtEl>
                                        <p:attrNameLst>
                                          <p:attrName>style.visibility</p:attrName>
                                        </p:attrNameLst>
                                      </p:cBhvr>
                                      <p:to>
                                        <p:strVal val="visible"/>
                                      </p:to>
                                    </p:set>
                                    <p:anim calcmode="lin" valueType="num">
                                      <p:cBhvr>
                                        <p:cTn id="13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36" dur="1000" fill="hold"/>
                                        <p:tgtEl>
                                          <p:spTgt spid="18"/>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18"/>
                                        </p:tgtEl>
                                      </p:cBhvr>
                                    </p:animEffect>
                                  </p:childTnLst>
                                </p:cTn>
                              </p:par>
                            </p:childTnLst>
                          </p:cTn>
                        </p:par>
                        <p:par>
                          <p:cTn id="141" fill="hold">
                            <p:stCondLst>
                              <p:cond delay="13000"/>
                            </p:stCondLst>
                            <p:childTnLst>
                              <p:par>
                                <p:cTn id="142" presetID="25" presetClass="entr" presetSubtype="0" fill="hold" nodeType="after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4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4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7" dur="1000" fill="hold"/>
                                        <p:tgtEl>
                                          <p:spTgt spid="19"/>
                                        </p:tgtEl>
                                        <p:attrNameLst>
                                          <p:attrName>ppt_h</p:attrName>
                                        </p:attrNameLst>
                                      </p:cBhvr>
                                      <p:tavLst>
                                        <p:tav tm="0">
                                          <p:val>
                                            <p:strVal val="#ppt_h"/>
                                          </p:val>
                                        </p:tav>
                                        <p:tav tm="100000">
                                          <p:val>
                                            <p:strVal val="#ppt_h"/>
                                          </p:val>
                                        </p:tav>
                                      </p:tavLst>
                                    </p:anim>
                                    <p:anim calcmode="lin" valueType="num">
                                      <p:cBhvr>
                                        <p:cTn id="14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4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5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51" dur="1000" decel="50000">
                                          <p:stCondLst>
                                            <p:cond delay="0"/>
                                          </p:stCondLst>
                                        </p:cTn>
                                        <p:tgtEl>
                                          <p:spTgt spid="19"/>
                                        </p:tgtEl>
                                      </p:cBhvr>
                                    </p:animEffect>
                                  </p:childTnLst>
                                </p:cTn>
                              </p:par>
                            </p:childTnLst>
                          </p:cTn>
                        </p:par>
                        <p:par>
                          <p:cTn id="152" fill="hold">
                            <p:stCondLst>
                              <p:cond delay="14000"/>
                            </p:stCondLst>
                            <p:childTnLst>
                              <p:par>
                                <p:cTn id="153" presetID="25" presetClass="entr" presetSubtype="0" fill="hold" grpId="0" nodeType="afterEffect">
                                  <p:stCondLst>
                                    <p:cond delay="0"/>
                                  </p:stCondLst>
                                  <p:childTnLst>
                                    <p:set>
                                      <p:cBhvr>
                                        <p:cTn id="154" dur="1" fill="hold">
                                          <p:stCondLst>
                                            <p:cond delay="0"/>
                                          </p:stCondLst>
                                        </p:cTn>
                                        <p:tgtEl>
                                          <p:spTgt spid="20"/>
                                        </p:tgtEl>
                                        <p:attrNameLst>
                                          <p:attrName>style.visibility</p:attrName>
                                        </p:attrNameLst>
                                      </p:cBhvr>
                                      <p:to>
                                        <p:strVal val="visible"/>
                                      </p:to>
                                    </p:set>
                                    <p:anim calcmode="lin" valueType="num">
                                      <p:cBhvr>
                                        <p:cTn id="155"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56"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57"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8" dur="1000" fill="hold"/>
                                        <p:tgtEl>
                                          <p:spTgt spid="20"/>
                                        </p:tgtEl>
                                        <p:attrNameLst>
                                          <p:attrName>ppt_h</p:attrName>
                                        </p:attrNameLst>
                                      </p:cBhvr>
                                      <p:tavLst>
                                        <p:tav tm="0">
                                          <p:val>
                                            <p:strVal val="#ppt_h"/>
                                          </p:val>
                                        </p:tav>
                                        <p:tav tm="100000">
                                          <p:val>
                                            <p:strVal val="#ppt_h"/>
                                          </p:val>
                                        </p:tav>
                                      </p:tavLst>
                                    </p:anim>
                                    <p:anim calcmode="lin" valueType="num">
                                      <p:cBhvr>
                                        <p:cTn id="159"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60"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61"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62" dur="1000" decel="50000">
                                          <p:stCondLst>
                                            <p:cond delay="0"/>
                                          </p:stCondLst>
                                        </p:cTn>
                                        <p:tgtEl>
                                          <p:spTgt spid="20"/>
                                        </p:tgtEl>
                                      </p:cBhvr>
                                    </p:animEffect>
                                  </p:childTnLst>
                                </p:cTn>
                              </p:par>
                            </p:childTnLst>
                          </p:cTn>
                        </p:par>
                        <p:par>
                          <p:cTn id="163" fill="hold">
                            <p:stCondLst>
                              <p:cond delay="15000"/>
                            </p:stCondLst>
                            <p:childTnLst>
                              <p:par>
                                <p:cTn id="164" presetID="25" presetClass="entr" presetSubtype="0" fill="hold" nodeType="afterEffect">
                                  <p:stCondLst>
                                    <p:cond delay="0"/>
                                  </p:stCondLst>
                                  <p:childTnLst>
                                    <p:set>
                                      <p:cBhvr>
                                        <p:cTn id="165" dur="1" fill="hold">
                                          <p:stCondLst>
                                            <p:cond delay="0"/>
                                          </p:stCondLst>
                                        </p:cTn>
                                        <p:tgtEl>
                                          <p:spTgt spid="21"/>
                                        </p:tgtEl>
                                        <p:attrNameLst>
                                          <p:attrName>style.visibility</p:attrName>
                                        </p:attrNameLst>
                                      </p:cBhvr>
                                      <p:to>
                                        <p:strVal val="visible"/>
                                      </p:to>
                                    </p:set>
                                    <p:anim calcmode="lin" valueType="num">
                                      <p:cBhvr>
                                        <p:cTn id="166"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69" dur="1000" fill="hold"/>
                                        <p:tgtEl>
                                          <p:spTgt spid="21"/>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21"/>
                                        </p:tgtEl>
                                      </p:cBhvr>
                                    </p:animEffect>
                                  </p:childTnLst>
                                </p:cTn>
                              </p:par>
                            </p:childTnLst>
                          </p:cTn>
                        </p:par>
                        <p:par>
                          <p:cTn id="174" fill="hold">
                            <p:stCondLst>
                              <p:cond delay="16000"/>
                            </p:stCondLst>
                            <p:childTnLst>
                              <p:par>
                                <p:cTn id="175" presetID="25" presetClass="entr" presetSubtype="0" fill="hold" grpId="0" nodeType="afterEffect">
                                  <p:stCondLst>
                                    <p:cond delay="0"/>
                                  </p:stCondLst>
                                  <p:childTnLst>
                                    <p:set>
                                      <p:cBhvr>
                                        <p:cTn id="176" dur="1" fill="hold">
                                          <p:stCondLst>
                                            <p:cond delay="0"/>
                                          </p:stCondLst>
                                        </p:cTn>
                                        <p:tgtEl>
                                          <p:spTgt spid="16"/>
                                        </p:tgtEl>
                                        <p:attrNameLst>
                                          <p:attrName>style.visibility</p:attrName>
                                        </p:attrNameLst>
                                      </p:cBhvr>
                                      <p:to>
                                        <p:strVal val="visible"/>
                                      </p:to>
                                    </p:set>
                                    <p:anim calcmode="lin" valueType="num">
                                      <p:cBhvr>
                                        <p:cTn id="17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7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7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80" dur="1000" fill="hold"/>
                                        <p:tgtEl>
                                          <p:spTgt spid="16"/>
                                        </p:tgtEl>
                                        <p:attrNameLst>
                                          <p:attrName>ppt_h</p:attrName>
                                        </p:attrNameLst>
                                      </p:cBhvr>
                                      <p:tavLst>
                                        <p:tav tm="0">
                                          <p:val>
                                            <p:strVal val="#ppt_h"/>
                                          </p:val>
                                        </p:tav>
                                        <p:tav tm="100000">
                                          <p:val>
                                            <p:strVal val="#ppt_h"/>
                                          </p:val>
                                        </p:tav>
                                      </p:tavLst>
                                    </p:anim>
                                    <p:anim calcmode="lin" valueType="num">
                                      <p:cBhvr>
                                        <p:cTn id="18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8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8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84" dur="1000" decel="50000">
                                          <p:stCondLst>
                                            <p:cond delay="0"/>
                                          </p:stCondLst>
                                        </p:cTn>
                                        <p:tgtEl>
                                          <p:spTgt spid="16"/>
                                        </p:tgtEl>
                                      </p:cBhvr>
                                    </p:animEffect>
                                  </p:childTnLst>
                                </p:cTn>
                              </p:par>
                            </p:childTnLst>
                          </p:cTn>
                        </p:par>
                        <p:par>
                          <p:cTn id="185" fill="hold">
                            <p:stCondLst>
                              <p:cond delay="17000"/>
                            </p:stCondLst>
                            <p:childTnLst>
                              <p:par>
                                <p:cTn id="186" presetID="25" presetClass="entr" presetSubtype="0" fill="hold" nodeType="afterEffect">
                                  <p:stCondLst>
                                    <p:cond delay="0"/>
                                  </p:stCondLst>
                                  <p:childTnLst>
                                    <p:set>
                                      <p:cBhvr>
                                        <p:cTn id="187" dur="1" fill="hold">
                                          <p:stCondLst>
                                            <p:cond delay="0"/>
                                          </p:stCondLst>
                                        </p:cTn>
                                        <p:tgtEl>
                                          <p:spTgt spid="15"/>
                                        </p:tgtEl>
                                        <p:attrNameLst>
                                          <p:attrName>style.visibility</p:attrName>
                                        </p:attrNameLst>
                                      </p:cBhvr>
                                      <p:to>
                                        <p:strVal val="visible"/>
                                      </p:to>
                                    </p:set>
                                    <p:anim calcmode="lin" valueType="num">
                                      <p:cBhvr>
                                        <p:cTn id="18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8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9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91" dur="1000" fill="hold"/>
                                        <p:tgtEl>
                                          <p:spTgt spid="15"/>
                                        </p:tgtEl>
                                        <p:attrNameLst>
                                          <p:attrName>ppt_h</p:attrName>
                                        </p:attrNameLst>
                                      </p:cBhvr>
                                      <p:tavLst>
                                        <p:tav tm="0">
                                          <p:val>
                                            <p:strVal val="#ppt_h"/>
                                          </p:val>
                                        </p:tav>
                                        <p:tav tm="100000">
                                          <p:val>
                                            <p:strVal val="#ppt_h"/>
                                          </p:val>
                                        </p:tav>
                                      </p:tavLst>
                                    </p:anim>
                                    <p:anim calcmode="lin" valueType="num">
                                      <p:cBhvr>
                                        <p:cTn id="19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9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95" dur="1000" decel="50000">
                                          <p:stCondLst>
                                            <p:cond delay="0"/>
                                          </p:stCondLst>
                                        </p:cTn>
                                        <p:tgtEl>
                                          <p:spTgt spid="15"/>
                                        </p:tgtEl>
                                      </p:cBhvr>
                                    </p:animEffect>
                                  </p:childTnLst>
                                </p:cTn>
                              </p:par>
                            </p:childTnLst>
                          </p:cTn>
                        </p:par>
                        <p:par>
                          <p:cTn id="196" fill="hold">
                            <p:stCondLst>
                              <p:cond delay="18000"/>
                            </p:stCondLst>
                            <p:childTnLst>
                              <p:par>
                                <p:cTn id="197" presetID="25" presetClass="entr" presetSubtype="0" fill="hold" grpId="0" nodeType="afterEffect">
                                  <p:stCondLst>
                                    <p:cond delay="0"/>
                                  </p:stCondLst>
                                  <p:childTnLst>
                                    <p:set>
                                      <p:cBhvr>
                                        <p:cTn id="198" dur="1" fill="hold">
                                          <p:stCondLst>
                                            <p:cond delay="0"/>
                                          </p:stCondLst>
                                        </p:cTn>
                                        <p:tgtEl>
                                          <p:spTgt spid="22"/>
                                        </p:tgtEl>
                                        <p:attrNameLst>
                                          <p:attrName>style.visibility</p:attrName>
                                        </p:attrNameLst>
                                      </p:cBhvr>
                                      <p:to>
                                        <p:strVal val="visible"/>
                                      </p:to>
                                    </p:set>
                                    <p:anim calcmode="lin" valueType="num">
                                      <p:cBhvr>
                                        <p:cTn id="199"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200"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201"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202" dur="1000" fill="hold"/>
                                        <p:tgtEl>
                                          <p:spTgt spid="22"/>
                                        </p:tgtEl>
                                        <p:attrNameLst>
                                          <p:attrName>ppt_h</p:attrName>
                                        </p:attrNameLst>
                                      </p:cBhvr>
                                      <p:tavLst>
                                        <p:tav tm="0">
                                          <p:val>
                                            <p:strVal val="#ppt_h"/>
                                          </p:val>
                                        </p:tav>
                                        <p:tav tm="100000">
                                          <p:val>
                                            <p:strVal val="#ppt_h"/>
                                          </p:val>
                                        </p:tav>
                                      </p:tavLst>
                                    </p:anim>
                                    <p:anim calcmode="lin" valueType="num">
                                      <p:cBhvr>
                                        <p:cTn id="203"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04"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05"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206"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2" grpId="0"/>
      <p:bldP spid="14" grpId="0"/>
      <p:bldP spid="16" grpId="0"/>
      <p:bldP spid="18"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6116" y="285728"/>
            <a:ext cx="4214842" cy="646331"/>
          </a:xfrm>
          <a:prstGeom prst="rect">
            <a:avLst/>
          </a:prstGeom>
          <a:noFill/>
        </p:spPr>
        <p:txBody>
          <a:bodyPr wrap="square" rtlCol="0">
            <a:spAutoFit/>
          </a:bodyPr>
          <a:lstStyle/>
          <a:p>
            <a:r>
              <a:rPr lang="ru-RU" sz="3600" b="1" dirty="0" err="1" smtClean="0"/>
              <a:t>Висновок</a:t>
            </a:r>
            <a:endParaRPr lang="ru-RU" sz="3600" b="1" dirty="0"/>
          </a:p>
        </p:txBody>
      </p:sp>
      <p:sp>
        <p:nvSpPr>
          <p:cNvPr id="4" name="TextBox 3"/>
          <p:cNvSpPr txBox="1"/>
          <p:nvPr/>
        </p:nvSpPr>
        <p:spPr>
          <a:xfrm>
            <a:off x="714348" y="1071546"/>
            <a:ext cx="7786742" cy="2031325"/>
          </a:xfrm>
          <a:prstGeom prst="rect">
            <a:avLst/>
          </a:prstGeom>
          <a:noFill/>
        </p:spPr>
        <p:txBody>
          <a:bodyPr wrap="square" rtlCol="0">
            <a:spAutoFit/>
          </a:bodyPr>
          <a:lstStyle/>
          <a:p>
            <a:r>
              <a:rPr lang="ru-RU" smtClean="0"/>
              <a:t>Франц</a:t>
            </a:r>
            <a:r>
              <a:rPr lang="uk-UA" smtClean="0"/>
              <a:t>ія-</a:t>
            </a:r>
            <a:r>
              <a:rPr lang="uk-UA" dirty="0" smtClean="0"/>
              <a:t> </a:t>
            </a:r>
            <a:r>
              <a:rPr lang="uk-UA" dirty="0" err="1" smtClean="0"/>
              <a:t>однонаціональна</a:t>
            </a:r>
            <a:r>
              <a:rPr lang="uk-UA" dirty="0" smtClean="0"/>
              <a:t> країна. До початку ХІХ ст. Франція була </a:t>
            </a:r>
            <a:r>
              <a:rPr lang="uk-UA" dirty="0" err="1" smtClean="0"/>
              <a:t>найбагатолюднішою</a:t>
            </a:r>
            <a:r>
              <a:rPr lang="uk-UA" dirty="0" smtClean="0"/>
              <a:t> країною в Європі. Проте вона й першою серед держав регіону відчула на собі процес зменшування народжуваності. Значних втрат населення країна зазнала під час світових війн у ХХ ст. Нині для демографічної  ситуації Франції  характерний перший тип відтворення населення. Країна має додатне сальдо міграцій. Сюди прибуває багато тимчасових робітників із Португалії, Іспанії, країн північної Африки.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9"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103</TotalTime>
  <Words>562</Words>
  <Application>Microsoft Office PowerPoint</Application>
  <PresentationFormat>Экран (4:3)</PresentationFormat>
  <Paragraphs>52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Метро</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ира</dc:creator>
  <cp:lastModifiedBy>ира</cp:lastModifiedBy>
  <cp:revision>18</cp:revision>
  <dcterms:created xsi:type="dcterms:W3CDTF">2013-02-15T13:44:18Z</dcterms:created>
  <dcterms:modified xsi:type="dcterms:W3CDTF">2013-02-20T19:16:27Z</dcterms:modified>
</cp:coreProperties>
</file>