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49EC544-B3A4-4803-B196-F13E2E353A6B}" type="datetimeFigureOut">
              <a:rPr lang="ru-RU" smtClean="0"/>
              <a:t>28.01.2015</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159BDA8-B41B-47DC-AD76-1A160FE8523B}"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49EC544-B3A4-4803-B196-F13E2E353A6B}" type="datetimeFigureOut">
              <a:rPr lang="ru-RU" smtClean="0"/>
              <a:t>28.01.2015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59BDA8-B41B-47DC-AD76-1A160FE8523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49EC544-B3A4-4803-B196-F13E2E353A6B}" type="datetimeFigureOut">
              <a:rPr lang="ru-RU" smtClean="0"/>
              <a:t>28.01.2015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59BDA8-B41B-47DC-AD76-1A160FE8523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49EC544-B3A4-4803-B196-F13E2E353A6B}" type="datetimeFigureOut">
              <a:rPr lang="ru-RU" smtClean="0"/>
              <a:t>28.01.2015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59BDA8-B41B-47DC-AD76-1A160FE8523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49EC544-B3A4-4803-B196-F13E2E353A6B}" type="datetimeFigureOut">
              <a:rPr lang="ru-RU" smtClean="0"/>
              <a:t>28.01.2015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159BDA8-B41B-47DC-AD76-1A160FE8523B}"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049EC544-B3A4-4803-B196-F13E2E353A6B}" type="datetimeFigureOut">
              <a:rPr lang="ru-RU" smtClean="0"/>
              <a:t>28.01.2015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159BDA8-B41B-47DC-AD76-1A160FE8523B}"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49EC544-B3A4-4803-B196-F13E2E353A6B}" type="datetimeFigureOut">
              <a:rPr lang="ru-RU" smtClean="0"/>
              <a:t>28.01.2015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159BDA8-B41B-47DC-AD76-1A160FE8523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049EC544-B3A4-4803-B196-F13E2E353A6B}" type="datetimeFigureOut">
              <a:rPr lang="ru-RU" smtClean="0"/>
              <a:t>28.01.2015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159BDA8-B41B-47DC-AD76-1A160FE8523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EC544-B3A4-4803-B196-F13E2E353A6B}" type="datetimeFigureOut">
              <a:rPr lang="ru-RU" smtClean="0"/>
              <a:t>28.01.2015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159BDA8-B41B-47DC-AD76-1A160FE8523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49EC544-B3A4-4803-B196-F13E2E353A6B}" type="datetimeFigureOut">
              <a:rPr lang="ru-RU" smtClean="0"/>
              <a:t>28.01.2015</a:t>
            </a:fld>
            <a:endParaRPr lang="ru-RU"/>
          </a:p>
        </p:txBody>
      </p:sp>
      <p:sp>
        <p:nvSpPr>
          <p:cNvPr id="7" name="Slide Number Placeholder 6"/>
          <p:cNvSpPr>
            <a:spLocks noGrp="1"/>
          </p:cNvSpPr>
          <p:nvPr>
            <p:ph type="sldNum" sz="quarter" idx="12"/>
          </p:nvPr>
        </p:nvSpPr>
        <p:spPr/>
        <p:txBody>
          <a:bodyPr/>
          <a:lstStyle/>
          <a:p>
            <a:fld id="{0159BDA8-B41B-47DC-AD76-1A160FE8523B}"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49EC544-B3A4-4803-B196-F13E2E353A6B}" type="datetimeFigureOut">
              <a:rPr lang="ru-RU" smtClean="0"/>
              <a:t>28.01.2015</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0159BDA8-B41B-47DC-AD76-1A160FE8523B}"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49EC544-B3A4-4803-B196-F13E2E353A6B}" type="datetimeFigureOut">
              <a:rPr lang="ru-RU" smtClean="0"/>
              <a:t>28.01.2015</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159BDA8-B41B-47DC-AD76-1A160FE8523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16016" y="188640"/>
            <a:ext cx="3313355" cy="1630152"/>
          </a:xfrm>
        </p:spPr>
        <p:txBody>
          <a:bodyPr/>
          <a:lstStyle/>
          <a:p>
            <a:pPr algn="ctr"/>
            <a:r>
              <a:rPr lang="ru-RU" dirty="0"/>
              <a:t>Кислотные дожди</a:t>
            </a:r>
          </a:p>
        </p:txBody>
      </p:sp>
      <p:sp>
        <p:nvSpPr>
          <p:cNvPr id="3" name="Подзаголовок 2"/>
          <p:cNvSpPr>
            <a:spLocks noGrp="1"/>
          </p:cNvSpPr>
          <p:nvPr>
            <p:ph type="subTitle" idx="1"/>
          </p:nvPr>
        </p:nvSpPr>
        <p:spPr>
          <a:xfrm>
            <a:off x="4716016" y="4365104"/>
            <a:ext cx="3367027" cy="1532629"/>
          </a:xfrm>
        </p:spPr>
        <p:txBody>
          <a:bodyPr/>
          <a:lstStyle/>
          <a:p>
            <a:r>
              <a:rPr lang="ru-RU" dirty="0"/>
              <a:t>Презентацию подготовила</a:t>
            </a:r>
          </a:p>
          <a:p>
            <a:r>
              <a:rPr lang="ru-RU" dirty="0"/>
              <a:t>ученица 11 класса:</a:t>
            </a:r>
          </a:p>
          <a:p>
            <a:r>
              <a:rPr lang="ru-RU" dirty="0"/>
              <a:t>Жерновая Е.А.</a:t>
            </a:r>
          </a:p>
          <a:p>
            <a:endParaRPr lang="ru-RU" dirty="0"/>
          </a:p>
          <a:p>
            <a:endParaRPr lang="ru-RU" dirty="0"/>
          </a:p>
        </p:txBody>
      </p:sp>
    </p:spTree>
    <p:extLst>
      <p:ext uri="{BB962C8B-B14F-4D97-AF65-F5344CB8AC3E}">
        <p14:creationId xmlns:p14="http://schemas.microsoft.com/office/powerpoint/2010/main" val="3751424367"/>
      </p:ext>
    </p:extLst>
  </p:cSld>
  <p:clrMapOvr>
    <a:masterClrMapping/>
  </p:clrMapOvr>
  <mc:AlternateContent xmlns:mc="http://schemas.openxmlformats.org/markup-compatibility/2006" xmlns:p14="http://schemas.microsoft.com/office/powerpoint/2010/main">
    <mc:Choice Requires="p14">
      <p:transition spd="slow" p14:dur="4000" advTm="3000">
        <p14:vortex dir="r"/>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836712"/>
            <a:ext cx="7024744" cy="1143000"/>
          </a:xfrm>
        </p:spPr>
        <p:txBody>
          <a:bodyPr>
            <a:noAutofit/>
          </a:bodyPr>
          <a:lstStyle/>
          <a:p>
            <a:r>
              <a:rPr lang="ru-RU" sz="2000" b="1" u="sng" dirty="0"/>
              <a:t>Кислотные дожди </a:t>
            </a:r>
            <a:r>
              <a:rPr lang="ru-RU" sz="2000" dirty="0"/>
              <a:t>- это осадки, кислотность которых повышена. Мерой кислотности является значение </a:t>
            </a:r>
            <a:r>
              <a:rPr lang="ru-RU" sz="2000" dirty="0" err="1"/>
              <a:t>pH</a:t>
            </a:r>
            <a:r>
              <a:rPr lang="ru-RU" sz="2000" dirty="0"/>
              <a:t>. Чистая вода имеет </a:t>
            </a:r>
            <a:r>
              <a:rPr lang="ru-RU" sz="2000" dirty="0" err="1"/>
              <a:t>pH</a:t>
            </a:r>
            <a:r>
              <a:rPr lang="ru-RU" sz="2000" dirty="0"/>
              <a:t>=7. Если кислотность воды ниже 5, то осадки считаются кислотными.</a:t>
            </a:r>
          </a:p>
        </p:txBody>
      </p:sp>
      <p:sp>
        <p:nvSpPr>
          <p:cNvPr id="3" name="Объект 2"/>
          <p:cNvSpPr>
            <a:spLocks noGrp="1"/>
          </p:cNvSpPr>
          <p:nvPr>
            <p:ph idx="1"/>
          </p:nvPr>
        </p:nvSpPr>
        <p:spPr/>
        <p:txBody>
          <a:bodyPr/>
          <a:lstStyle/>
          <a:p>
            <a:pPr marL="68580" indent="0">
              <a:buNone/>
            </a:pPr>
            <a:endParaRPr lang="ru-RU"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132856"/>
            <a:ext cx="52387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1916110"/>
      </p:ext>
    </p:extLst>
  </p:cSld>
  <p:clrMapOvr>
    <a:masterClrMapping/>
  </p:clrMapOvr>
  <mc:AlternateContent xmlns:mc="http://schemas.openxmlformats.org/markup-compatibility/2006" xmlns:p14="http://schemas.microsoft.com/office/powerpoint/2010/main">
    <mc:Choice Requires="p14">
      <p:transition spd="slow" p14:dur="1600" advTm="3000">
        <p14:gallery dir="l"/>
      </p:transition>
    </mc:Choice>
    <mc:Fallback xmlns="">
      <p:transition spd="slow" advTm="3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548680"/>
            <a:ext cx="7024744" cy="1143000"/>
          </a:xfrm>
        </p:spPr>
        <p:txBody>
          <a:bodyPr/>
          <a:lstStyle/>
          <a:p>
            <a:pPr algn="ctr"/>
            <a:r>
              <a:rPr lang="ru-RU" dirty="0" smtClean="0"/>
              <a:t>Причины образования</a:t>
            </a:r>
            <a:endParaRPr lang="ru-RU" dirty="0"/>
          </a:p>
        </p:txBody>
      </p:sp>
      <p:pic>
        <p:nvPicPr>
          <p:cNvPr id="6" name="Объект 5"/>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827584" y="2060848"/>
            <a:ext cx="3555447" cy="3986093"/>
          </a:xfrm>
          <a:prstGeom prst="rect">
            <a:avLst/>
          </a:prstGeom>
          <a:ln>
            <a:noFill/>
          </a:ln>
          <a:effectLst>
            <a:outerShdw blurRad="190500" algn="tl" rotWithShape="0">
              <a:srgbClr val="000000">
                <a:alpha val="70000"/>
              </a:srgbClr>
            </a:outerShdw>
          </a:effectLst>
        </p:spPr>
      </p:pic>
      <p:sp>
        <p:nvSpPr>
          <p:cNvPr id="4" name="Текст 3"/>
          <p:cNvSpPr>
            <a:spLocks noGrp="1"/>
          </p:cNvSpPr>
          <p:nvPr>
            <p:ph sz="quarter" idx="14"/>
          </p:nvPr>
        </p:nvSpPr>
        <p:spPr>
          <a:xfrm>
            <a:off x="4644008" y="2132856"/>
            <a:ext cx="3456384" cy="3888432"/>
          </a:xfrm>
        </p:spPr>
        <p:txBody>
          <a:bodyPr>
            <a:normAutofit fontScale="70000" lnSpcReduction="20000"/>
          </a:bodyPr>
          <a:lstStyle/>
          <a:p>
            <a:pPr marL="68580" indent="0">
              <a:buNone/>
            </a:pPr>
            <a:r>
              <a:rPr lang="ru-RU" dirty="0"/>
              <a:t>Главной причиной кислотных дождей является присутствие в составе </a:t>
            </a:r>
            <a:r>
              <a:rPr lang="ru-RU" dirty="0" smtClean="0"/>
              <a:t>атмосферы Земли </a:t>
            </a:r>
            <a:r>
              <a:rPr lang="ru-RU" dirty="0"/>
              <a:t>двуокиси серы SO2 и двуокиси азота NO2, которые в </a:t>
            </a:r>
            <a:r>
              <a:rPr lang="ru-RU" dirty="0" smtClean="0"/>
              <a:t>результате происходящих </a:t>
            </a:r>
            <a:r>
              <a:rPr lang="ru-RU" dirty="0"/>
              <a:t>в атмосфере химических реакций, превращаются в </a:t>
            </a:r>
            <a:r>
              <a:rPr lang="ru-RU" dirty="0" smtClean="0"/>
              <a:t>соответственно серную </a:t>
            </a:r>
            <a:r>
              <a:rPr lang="ru-RU" dirty="0"/>
              <a:t>и азотную кислоты, выпадение которых на поверхность земли </a:t>
            </a:r>
            <a:r>
              <a:rPr lang="ru-RU" dirty="0" smtClean="0"/>
              <a:t>оказывает влияния </a:t>
            </a:r>
            <a:r>
              <a:rPr lang="ru-RU" dirty="0"/>
              <a:t>на живые организмы и экотип в целом.</a:t>
            </a:r>
          </a:p>
          <a:p>
            <a:endParaRPr lang="ru-RU" dirty="0"/>
          </a:p>
          <a:p>
            <a:endParaRPr lang="ru-RU" dirty="0"/>
          </a:p>
        </p:txBody>
      </p:sp>
    </p:spTree>
    <p:extLst>
      <p:ext uri="{BB962C8B-B14F-4D97-AF65-F5344CB8AC3E}">
        <p14:creationId xmlns:p14="http://schemas.microsoft.com/office/powerpoint/2010/main" val="476050380"/>
      </p:ext>
    </p:extLst>
  </p:cSld>
  <p:clrMapOvr>
    <a:masterClrMapping/>
  </p:clrMapOvr>
  <mc:AlternateContent xmlns:mc="http://schemas.openxmlformats.org/markup-compatibility/2006" xmlns:p14="http://schemas.microsoft.com/office/powerpoint/2010/main">
    <mc:Choice Requires="p14">
      <p:transition spd="slow" p14:dur="1300" advTm="3000">
        <p14:pan dir="u"/>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6" presetClass="emph" presetSubtype="0" fill="hold" grpId="0" nodeType="withEffect">
                                  <p:stCondLst>
                                    <p:cond delay="0"/>
                                  </p:stCondLst>
                                  <p:iterate type="lt">
                                    <p:tmPct val="10000"/>
                                  </p:iterate>
                                  <p:childTnLst>
                                    <p:animScale>
                                      <p:cBhvr>
                                        <p:cTn id="6" dur="250" autoRev="1" fill="hold">
                                          <p:stCondLst>
                                            <p:cond delay="0"/>
                                          </p:stCondLst>
                                        </p:cTn>
                                        <p:tgtEl>
                                          <p:spTgt spid="2"/>
                                        </p:tgtEl>
                                      </p:cBhvr>
                                      <p:to x="80000" y="100000"/>
                                    </p:animScale>
                                    <p:anim by="(#ppt_w*0.10)" calcmode="lin" valueType="num">
                                      <p:cBhvr>
                                        <p:cTn id="7" dur="250" autoRev="1" fill="hold">
                                          <p:stCondLst>
                                            <p:cond delay="0"/>
                                          </p:stCondLst>
                                        </p:cTn>
                                        <p:tgtEl>
                                          <p:spTgt spid="2"/>
                                        </p:tgtEl>
                                        <p:attrNameLst>
                                          <p:attrName>ppt_x</p:attrName>
                                        </p:attrNameLst>
                                      </p:cBhvr>
                                    </p:anim>
                                    <p:anim by="(-#ppt_w*0.10)" calcmode="lin" valueType="num">
                                      <p:cBhvr>
                                        <p:cTn id="8" dur="250" autoRev="1" fill="hold">
                                          <p:stCondLst>
                                            <p:cond delay="0"/>
                                          </p:stCondLst>
                                        </p:cTn>
                                        <p:tgtEl>
                                          <p:spTgt spid="2"/>
                                        </p:tgtEl>
                                        <p:attrNameLst>
                                          <p:attrName>ppt_y</p:attrName>
                                        </p:attrNameLst>
                                      </p:cBhvr>
                                    </p:anim>
                                    <p:animRot by="-480000">
                                      <p:cBhvr>
                                        <p:cTn id="9" dur="250" autoRev="1"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043608" y="548680"/>
            <a:ext cx="7024744" cy="1143000"/>
          </a:xfrm>
        </p:spPr>
        <p:txBody>
          <a:bodyPr>
            <a:normAutofit fontScale="90000"/>
          </a:bodyPr>
          <a:lstStyle/>
          <a:p>
            <a:r>
              <a:rPr lang="ru-RU" dirty="0" smtClean="0"/>
              <a:t>Формулы кислотного дождя</a:t>
            </a:r>
            <a:endParaRPr lang="ru-RU" dirty="0"/>
          </a:p>
        </p:txBody>
      </p:sp>
      <p:pic>
        <p:nvPicPr>
          <p:cNvPr id="8" name="Объект 7"/>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403648" y="3789040"/>
            <a:ext cx="5896724" cy="1872209"/>
          </a:xfrm>
          <a:prstGeom prst="rect">
            <a:avLst/>
          </a:prstGeom>
          <a:ln>
            <a:noFill/>
          </a:ln>
          <a:effectLst>
            <a:outerShdw blurRad="292100" dist="139700" dir="2700000" algn="tl" rotWithShape="0">
              <a:srgbClr val="333333">
                <a:alpha val="65000"/>
              </a:srgbClr>
            </a:outerShdw>
          </a:effectLst>
        </p:spPr>
      </p:pic>
      <p:sp>
        <p:nvSpPr>
          <p:cNvPr id="7" name="Объект 6"/>
          <p:cNvSpPr>
            <a:spLocks noGrp="1"/>
          </p:cNvSpPr>
          <p:nvPr>
            <p:ph sz="quarter" idx="14"/>
          </p:nvPr>
        </p:nvSpPr>
        <p:spPr>
          <a:xfrm>
            <a:off x="1115616" y="1844824"/>
            <a:ext cx="6120680" cy="2592288"/>
          </a:xfrm>
        </p:spPr>
        <p:txBody>
          <a:bodyPr>
            <a:normAutofit/>
          </a:bodyPr>
          <a:lstStyle/>
          <a:p>
            <a:pPr marL="68580" indent="0">
              <a:buNone/>
            </a:pPr>
            <a:r>
              <a:rPr lang="ru-RU" sz="2000" dirty="0"/>
              <a:t>В состав кислотных дождей, как правило, входят слабые растворы серной и азотной кислот, образующихся в результате реакции атмосферной влаги с оксидами серы и азота.</a:t>
            </a:r>
          </a:p>
        </p:txBody>
      </p:sp>
    </p:spTree>
    <p:extLst>
      <p:ext uri="{BB962C8B-B14F-4D97-AF65-F5344CB8AC3E}">
        <p14:creationId xmlns:p14="http://schemas.microsoft.com/office/powerpoint/2010/main" val="4087682628"/>
      </p:ext>
    </p:extLst>
  </p:cSld>
  <p:clrMapOvr>
    <a:masterClrMapping/>
  </p:clrMapOvr>
  <mc:AlternateContent xmlns:mc="http://schemas.openxmlformats.org/markup-compatibility/2006" xmlns:p14="http://schemas.microsoft.com/office/powerpoint/2010/main">
    <mc:Choice Requires="p14">
      <p:transition spd="slow" p14:dur="1600" advTm="3000">
        <p:blinds dir="vert"/>
      </p:transition>
    </mc:Choice>
    <mc:Fallback xmlns="">
      <p:transition spd="slow" advTm="300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override="childStyle">
                                        <p:cTn id="6" dur="500" fill="hold"/>
                                        <p:tgtEl>
                                          <p:spTgt spid="5"/>
                                        </p:tgtEl>
                                        <p:attrNameLst>
                                          <p:attrName>style.textDecorationUnderline</p:attrName>
                                        </p:attrNameLst>
                                      </p:cBhvr>
                                      <p:to>
                                        <p:strVal val="true"/>
                                      </p:to>
                                    </p:set>
                                  </p:childTnLst>
                                </p:cTn>
                              </p:par>
                              <p:par>
                                <p:cTn id="7" presetID="53" presetClass="entr" presetSubtype="16" fill="hold" nodeType="withEffect">
                                  <p:stCondLst>
                                    <p:cond delay="0"/>
                                  </p:stCondLst>
                                  <p:childTnLst>
                                    <p:set>
                                      <p:cBhvr>
                                        <p:cTn id="8" dur="1" fill="hold">
                                          <p:stCondLst>
                                            <p:cond delay="0"/>
                                          </p:stCondLst>
                                        </p:cTn>
                                        <p:tgtEl>
                                          <p:spTgt spid="8"/>
                                        </p:tgtEl>
                                        <p:attrNameLst>
                                          <p:attrName>style.visibility</p:attrName>
                                        </p:attrNameLst>
                                      </p:cBhvr>
                                      <p:to>
                                        <p:strVal val="visible"/>
                                      </p:to>
                                    </p:set>
                                    <p:anim calcmode="lin" valueType="num">
                                      <p:cBhvr>
                                        <p:cTn id="9" dur="500" fill="hold"/>
                                        <p:tgtEl>
                                          <p:spTgt spid="8"/>
                                        </p:tgtEl>
                                        <p:attrNameLst>
                                          <p:attrName>ppt_w</p:attrName>
                                        </p:attrNameLst>
                                      </p:cBhvr>
                                      <p:tavLst>
                                        <p:tav tm="0">
                                          <p:val>
                                            <p:fltVal val="0"/>
                                          </p:val>
                                        </p:tav>
                                        <p:tav tm="100000">
                                          <p:val>
                                            <p:strVal val="#ppt_w"/>
                                          </p:val>
                                        </p:tav>
                                      </p:tavLst>
                                    </p:anim>
                                    <p:anim calcmode="lin" valueType="num">
                                      <p:cBhvr>
                                        <p:cTn id="10" dur="500" fill="hold"/>
                                        <p:tgtEl>
                                          <p:spTgt spid="8"/>
                                        </p:tgtEl>
                                        <p:attrNameLst>
                                          <p:attrName>ppt_h</p:attrName>
                                        </p:attrNameLst>
                                      </p:cBhvr>
                                      <p:tavLst>
                                        <p:tav tm="0">
                                          <p:val>
                                            <p:fltVal val="0"/>
                                          </p:val>
                                        </p:tav>
                                        <p:tav tm="100000">
                                          <p:val>
                                            <p:strVal val="#ppt_h"/>
                                          </p:val>
                                        </p:tav>
                                      </p:tavLst>
                                    </p:anim>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44624"/>
            <a:ext cx="7024744" cy="1143000"/>
          </a:xfrm>
        </p:spPr>
        <p:txBody>
          <a:bodyPr/>
          <a:lstStyle/>
          <a:p>
            <a:pPr algn="ctr"/>
            <a:r>
              <a:rPr lang="ru-RU" dirty="0" smtClean="0"/>
              <a:t>Влияние</a:t>
            </a:r>
            <a:endParaRPr lang="ru-RU"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5868144" y="4293095"/>
            <a:ext cx="2687382" cy="20971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Объект 3"/>
          <p:cNvSpPr>
            <a:spLocks noGrp="1"/>
          </p:cNvSpPr>
          <p:nvPr>
            <p:ph sz="quarter" idx="14"/>
          </p:nvPr>
        </p:nvSpPr>
        <p:spPr>
          <a:xfrm>
            <a:off x="953288" y="836712"/>
            <a:ext cx="7309432" cy="3528392"/>
          </a:xfrm>
        </p:spPr>
        <p:txBody>
          <a:bodyPr>
            <a:noAutofit/>
          </a:bodyPr>
          <a:lstStyle/>
          <a:p>
            <a:pPr marL="68580" indent="0" algn="ctr">
              <a:buNone/>
            </a:pPr>
            <a:r>
              <a:rPr lang="ru-RU" sz="1600" dirty="0"/>
              <a:t/>
            </a:r>
            <a:br>
              <a:rPr lang="ru-RU" sz="1600" dirty="0"/>
            </a:br>
            <a:r>
              <a:rPr lang="ru-RU" sz="1600" dirty="0"/>
              <a:t>Кислотные дожди разъедают металлы, краски, синтетические соединения, разрушают архитектурные памятники. Более всего страдают от кислотных дождей растения. При этом кислота не повреждает деревья напрямую. Кислотные осадки вызывают болезни листьев, окисляют почву, вымывая из нее питательные вещества и насыщая ядовитыми </a:t>
            </a:r>
            <a:r>
              <a:rPr lang="ru-RU" sz="1600" dirty="0" smtClean="0"/>
              <a:t>соединениями.</a:t>
            </a:r>
          </a:p>
          <a:p>
            <a:pPr marL="68580" indent="0" algn="ctr">
              <a:buNone/>
            </a:pPr>
            <a:endParaRPr lang="ru-RU" sz="1600" dirty="0" smtClean="0"/>
          </a:p>
          <a:p>
            <a:pPr marL="68580" indent="0" algn="ctr">
              <a:buNone/>
            </a:pPr>
            <a:r>
              <a:rPr lang="ru-RU" sz="1600" dirty="0" smtClean="0"/>
              <a:t>Воздействие </a:t>
            </a:r>
            <a:r>
              <a:rPr lang="ru-RU" sz="1600" dirty="0"/>
              <a:t>кислотных дождей на человека также носит не только прямой характер. Конечно, микрочастицы сульфатов и нитратов, содержащиеся в воздухе повышают риск приступа астмы, заболевания бронхитом, вредят сердечнососудистой системе. Также из-за кислотных дождей гибнет рыба.</a:t>
            </a:r>
          </a:p>
        </p:txBody>
      </p:sp>
      <p:pic>
        <p:nvPicPr>
          <p:cNvPr id="3076" name="Picture 4" descr="http://news.guru.ua/img/31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928" y="4293095"/>
            <a:ext cx="1800200" cy="21062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4293095"/>
            <a:ext cx="3159354" cy="21062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7490540"/>
      </p:ext>
    </p:extLst>
  </p:cSld>
  <p:clrMapOvr>
    <a:masterClrMapping/>
  </p:clrMapOvr>
  <mc:AlternateContent xmlns:mc="http://schemas.openxmlformats.org/markup-compatibility/2006" xmlns:p14="http://schemas.microsoft.com/office/powerpoint/2010/main">
    <mc:Choice Requires="p14">
      <p:transition spd="slow" p14:dur="2000" advTm="3000">
        <p14:prism isContent="1"/>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476672"/>
            <a:ext cx="7024744" cy="1143000"/>
          </a:xfrm>
        </p:spPr>
        <p:txBody>
          <a:bodyPr/>
          <a:lstStyle/>
          <a:p>
            <a:pPr algn="ctr"/>
            <a:r>
              <a:rPr lang="ru-RU" dirty="0" smtClean="0"/>
              <a:t>Методы борьбы</a:t>
            </a:r>
            <a:endParaRPr lang="ru-RU" dirty="0"/>
          </a:p>
        </p:txBody>
      </p:sp>
      <p:sp>
        <p:nvSpPr>
          <p:cNvPr id="3" name="Объект 2"/>
          <p:cNvSpPr>
            <a:spLocks noGrp="1"/>
          </p:cNvSpPr>
          <p:nvPr>
            <p:ph sz="quarter" idx="13"/>
          </p:nvPr>
        </p:nvSpPr>
        <p:spPr>
          <a:xfrm>
            <a:off x="755576" y="1772816"/>
            <a:ext cx="3457576" cy="4033624"/>
          </a:xfrm>
        </p:spPr>
        <p:txBody>
          <a:bodyPr>
            <a:normAutofit/>
          </a:bodyPr>
          <a:lstStyle/>
          <a:p>
            <a:r>
              <a:rPr lang="ru-RU" sz="1200" dirty="0"/>
              <a:t>Один из главных методов борьбы – установка на каждом предприятии дорогостоящих очистных сооружений, фильтры которых будут препятствовать выбросам тяжелых металлов и опасных </a:t>
            </a:r>
            <a:r>
              <a:rPr lang="ru-RU" sz="1200" dirty="0" smtClean="0"/>
              <a:t>оксидов.</a:t>
            </a:r>
          </a:p>
          <a:p>
            <a:endParaRPr lang="ru-RU" sz="1200" dirty="0" smtClean="0"/>
          </a:p>
          <a:p>
            <a:r>
              <a:rPr lang="ru-RU" sz="1200" dirty="0"/>
              <a:t> Еще один путь решения проблемы – уменьшение количества транспортных средств в крупных городах с целью снижения выбросов выхлопных газов. </a:t>
            </a:r>
            <a:endParaRPr lang="ru-RU" sz="1200" dirty="0" smtClean="0"/>
          </a:p>
          <a:p>
            <a:pPr marL="68580" indent="0">
              <a:buNone/>
            </a:pPr>
            <a:endParaRPr lang="ru-RU" sz="1200" dirty="0" smtClean="0"/>
          </a:p>
          <a:p>
            <a:r>
              <a:rPr lang="ru-RU" sz="1200" dirty="0"/>
              <a:t>Помимо этого следует восстанавливать, а не вырубать леса, очищать загрязненные водоемы, перерабатывать, а не сжигать мусор.</a:t>
            </a:r>
          </a:p>
        </p:txBody>
      </p:sp>
      <p:sp>
        <p:nvSpPr>
          <p:cNvPr id="4" name="Объект 3"/>
          <p:cNvSpPr>
            <a:spLocks noGrp="1"/>
          </p:cNvSpPr>
          <p:nvPr>
            <p:ph sz="quarter" idx="14"/>
          </p:nvPr>
        </p:nvSpPr>
        <p:spPr/>
        <p:txBody>
          <a:bodyPr/>
          <a:lstStyle/>
          <a:p>
            <a:pPr marL="68580" indent="0">
              <a:buNone/>
            </a:pPr>
            <a:endParaRPr lang="ru-RU"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38" y="1628800"/>
            <a:ext cx="3551441" cy="2663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2998" y="4150427"/>
            <a:ext cx="1538079" cy="205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3663" y="4509120"/>
            <a:ext cx="2376657" cy="158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5784324"/>
      </p:ext>
    </p:extLst>
  </p:cSld>
  <p:clrMapOvr>
    <a:masterClrMapping/>
  </p:clrMapOvr>
  <mc:AlternateContent xmlns:mc="http://schemas.openxmlformats.org/markup-compatibility/2006" xmlns:p14="http://schemas.microsoft.com/office/powerpoint/2010/main">
    <mc:Choice Requires="p14">
      <p:transition spd="slow" p14:dur="1400" advTm="3000">
        <p14:ripple/>
      </p:transition>
    </mc:Choice>
    <mc:Fallback xmlns="">
      <p:transition spd="slow"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par>
                                <p:cTn id="11" presetID="32" presetClass="emph" presetSubtype="0" fill="hold" nodeType="withEffect">
                                  <p:stCondLst>
                                    <p:cond delay="0"/>
                                  </p:stCondLst>
                                  <p:childTnLst>
                                    <p:animRot by="120000">
                                      <p:cBhvr>
                                        <p:cTn id="12" dur="100" fill="hold">
                                          <p:stCondLst>
                                            <p:cond delay="0"/>
                                          </p:stCondLst>
                                        </p:cTn>
                                        <p:tgtEl>
                                          <p:spTgt spid="4099"/>
                                        </p:tgtEl>
                                        <p:attrNameLst>
                                          <p:attrName>r</p:attrName>
                                        </p:attrNameLst>
                                      </p:cBhvr>
                                    </p:animRot>
                                    <p:animRot by="-240000">
                                      <p:cBhvr>
                                        <p:cTn id="13" dur="200" fill="hold">
                                          <p:stCondLst>
                                            <p:cond delay="200"/>
                                          </p:stCondLst>
                                        </p:cTn>
                                        <p:tgtEl>
                                          <p:spTgt spid="4099"/>
                                        </p:tgtEl>
                                        <p:attrNameLst>
                                          <p:attrName>r</p:attrName>
                                        </p:attrNameLst>
                                      </p:cBhvr>
                                    </p:animRot>
                                    <p:animRot by="240000">
                                      <p:cBhvr>
                                        <p:cTn id="14" dur="200" fill="hold">
                                          <p:stCondLst>
                                            <p:cond delay="400"/>
                                          </p:stCondLst>
                                        </p:cTn>
                                        <p:tgtEl>
                                          <p:spTgt spid="4099"/>
                                        </p:tgtEl>
                                        <p:attrNameLst>
                                          <p:attrName>r</p:attrName>
                                        </p:attrNameLst>
                                      </p:cBhvr>
                                    </p:animRot>
                                    <p:animRot by="-240000">
                                      <p:cBhvr>
                                        <p:cTn id="15" dur="200" fill="hold">
                                          <p:stCondLst>
                                            <p:cond delay="600"/>
                                          </p:stCondLst>
                                        </p:cTn>
                                        <p:tgtEl>
                                          <p:spTgt spid="4099"/>
                                        </p:tgtEl>
                                        <p:attrNameLst>
                                          <p:attrName>r</p:attrName>
                                        </p:attrNameLst>
                                      </p:cBhvr>
                                    </p:animRot>
                                    <p:animRot by="120000">
                                      <p:cBhvr>
                                        <p:cTn id="16" dur="200" fill="hold">
                                          <p:stCondLst>
                                            <p:cond delay="800"/>
                                          </p:stCondLst>
                                        </p:cTn>
                                        <p:tgtEl>
                                          <p:spTgt spid="4099"/>
                                        </p:tgtEl>
                                        <p:attrNameLst>
                                          <p:attrName>r</p:attrName>
                                        </p:attrNameLst>
                                      </p:cBhvr>
                                    </p:animRot>
                                  </p:childTnLst>
                                </p:cTn>
                              </p:par>
                              <p:par>
                                <p:cTn id="17" presetID="26" presetClass="entr" presetSubtype="0" fill="hold" nodeType="withEffect">
                                  <p:stCondLst>
                                    <p:cond delay="0"/>
                                  </p:stCondLst>
                                  <p:childTnLst>
                                    <p:set>
                                      <p:cBhvr>
                                        <p:cTn id="18" dur="1" fill="hold">
                                          <p:stCondLst>
                                            <p:cond delay="0"/>
                                          </p:stCondLst>
                                        </p:cTn>
                                        <p:tgtEl>
                                          <p:spTgt spid="4100"/>
                                        </p:tgtEl>
                                        <p:attrNameLst>
                                          <p:attrName>style.visibility</p:attrName>
                                        </p:attrNameLst>
                                      </p:cBhvr>
                                      <p:to>
                                        <p:strVal val="visible"/>
                                      </p:to>
                                    </p:set>
                                    <p:animEffect transition="in" filter="wipe(down)">
                                      <p:cBhvr>
                                        <p:cTn id="19" dur="580">
                                          <p:stCondLst>
                                            <p:cond delay="0"/>
                                          </p:stCondLst>
                                        </p:cTn>
                                        <p:tgtEl>
                                          <p:spTgt spid="4100"/>
                                        </p:tgtEl>
                                      </p:cBhvr>
                                    </p:animEffect>
                                    <p:anim calcmode="lin" valueType="num">
                                      <p:cBhvr>
                                        <p:cTn id="20" dur="1822" tmFilter="0,0; 0.14,0.36; 0.43,0.73; 0.71,0.91; 1.0,1.0">
                                          <p:stCondLst>
                                            <p:cond delay="0"/>
                                          </p:stCondLst>
                                        </p:cTn>
                                        <p:tgtEl>
                                          <p:spTgt spid="4100"/>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4100"/>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4100"/>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4100"/>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4100"/>
                                        </p:tgtEl>
                                        <p:attrNameLst>
                                          <p:attrName>ppt_y</p:attrName>
                                        </p:attrNameLst>
                                      </p:cBhvr>
                                      <p:tavLst>
                                        <p:tav tm="0" fmla="#ppt_y-sin(pi*$)/81">
                                          <p:val>
                                            <p:fltVal val="0"/>
                                          </p:val>
                                        </p:tav>
                                        <p:tav tm="100000">
                                          <p:val>
                                            <p:fltVal val="1"/>
                                          </p:val>
                                        </p:tav>
                                      </p:tavLst>
                                    </p:anim>
                                    <p:animScale>
                                      <p:cBhvr>
                                        <p:cTn id="25" dur="26">
                                          <p:stCondLst>
                                            <p:cond delay="650"/>
                                          </p:stCondLst>
                                        </p:cTn>
                                        <p:tgtEl>
                                          <p:spTgt spid="4100"/>
                                        </p:tgtEl>
                                      </p:cBhvr>
                                      <p:to x="100000" y="60000"/>
                                    </p:animScale>
                                    <p:animScale>
                                      <p:cBhvr>
                                        <p:cTn id="26" dur="166" decel="50000">
                                          <p:stCondLst>
                                            <p:cond delay="676"/>
                                          </p:stCondLst>
                                        </p:cTn>
                                        <p:tgtEl>
                                          <p:spTgt spid="4100"/>
                                        </p:tgtEl>
                                      </p:cBhvr>
                                      <p:to x="100000" y="100000"/>
                                    </p:animScale>
                                    <p:animScale>
                                      <p:cBhvr>
                                        <p:cTn id="27" dur="26">
                                          <p:stCondLst>
                                            <p:cond delay="1312"/>
                                          </p:stCondLst>
                                        </p:cTn>
                                        <p:tgtEl>
                                          <p:spTgt spid="4100"/>
                                        </p:tgtEl>
                                      </p:cBhvr>
                                      <p:to x="100000" y="80000"/>
                                    </p:animScale>
                                    <p:animScale>
                                      <p:cBhvr>
                                        <p:cTn id="28" dur="166" decel="50000">
                                          <p:stCondLst>
                                            <p:cond delay="1338"/>
                                          </p:stCondLst>
                                        </p:cTn>
                                        <p:tgtEl>
                                          <p:spTgt spid="4100"/>
                                        </p:tgtEl>
                                      </p:cBhvr>
                                      <p:to x="100000" y="100000"/>
                                    </p:animScale>
                                    <p:animScale>
                                      <p:cBhvr>
                                        <p:cTn id="29" dur="26">
                                          <p:stCondLst>
                                            <p:cond delay="1642"/>
                                          </p:stCondLst>
                                        </p:cTn>
                                        <p:tgtEl>
                                          <p:spTgt spid="4100"/>
                                        </p:tgtEl>
                                      </p:cBhvr>
                                      <p:to x="100000" y="90000"/>
                                    </p:animScale>
                                    <p:animScale>
                                      <p:cBhvr>
                                        <p:cTn id="30" dur="166" decel="50000">
                                          <p:stCondLst>
                                            <p:cond delay="1668"/>
                                          </p:stCondLst>
                                        </p:cTn>
                                        <p:tgtEl>
                                          <p:spTgt spid="4100"/>
                                        </p:tgtEl>
                                      </p:cBhvr>
                                      <p:to x="100000" y="100000"/>
                                    </p:animScale>
                                    <p:animScale>
                                      <p:cBhvr>
                                        <p:cTn id="31" dur="26">
                                          <p:stCondLst>
                                            <p:cond delay="1808"/>
                                          </p:stCondLst>
                                        </p:cTn>
                                        <p:tgtEl>
                                          <p:spTgt spid="4100"/>
                                        </p:tgtEl>
                                      </p:cBhvr>
                                      <p:to x="100000" y="95000"/>
                                    </p:animScale>
                                    <p:animScale>
                                      <p:cBhvr>
                                        <p:cTn id="32" dur="166" decel="50000">
                                          <p:stCondLst>
                                            <p:cond delay="1834"/>
                                          </p:stCondLst>
                                        </p:cTn>
                                        <p:tgtEl>
                                          <p:spTgt spid="4100"/>
                                        </p:tgtEl>
                                      </p:cBhvr>
                                      <p:to x="100000" y="100000"/>
                                    </p:animScale>
                                  </p:childTnLst>
                                </p:cTn>
                              </p:par>
                              <p:par>
                                <p:cTn id="33" presetID="42" presetClass="entr" presetSubtype="0" fill="hold" nodeType="withEffect">
                                  <p:stCondLst>
                                    <p:cond delay="0"/>
                                  </p:stCondLst>
                                  <p:childTnLst>
                                    <p:set>
                                      <p:cBhvr>
                                        <p:cTn id="34" dur="1" fill="hold">
                                          <p:stCondLst>
                                            <p:cond delay="0"/>
                                          </p:stCondLst>
                                        </p:cTn>
                                        <p:tgtEl>
                                          <p:spTgt spid="4101"/>
                                        </p:tgtEl>
                                        <p:attrNameLst>
                                          <p:attrName>style.visibility</p:attrName>
                                        </p:attrNameLst>
                                      </p:cBhvr>
                                      <p:to>
                                        <p:strVal val="visible"/>
                                      </p:to>
                                    </p:set>
                                    <p:animEffect transition="in" filter="fade">
                                      <p:cBhvr>
                                        <p:cTn id="35" dur="1000"/>
                                        <p:tgtEl>
                                          <p:spTgt spid="4101"/>
                                        </p:tgtEl>
                                      </p:cBhvr>
                                    </p:animEffect>
                                    <p:anim calcmode="lin" valueType="num">
                                      <p:cBhvr>
                                        <p:cTn id="36" dur="1000" fill="hold"/>
                                        <p:tgtEl>
                                          <p:spTgt spid="4101"/>
                                        </p:tgtEl>
                                        <p:attrNameLst>
                                          <p:attrName>ppt_x</p:attrName>
                                        </p:attrNameLst>
                                      </p:cBhvr>
                                      <p:tavLst>
                                        <p:tav tm="0">
                                          <p:val>
                                            <p:strVal val="#ppt_x"/>
                                          </p:val>
                                        </p:tav>
                                        <p:tav tm="100000">
                                          <p:val>
                                            <p:strVal val="#ppt_x"/>
                                          </p:val>
                                        </p:tav>
                                      </p:tavLst>
                                    </p:anim>
                                    <p:anim calcmode="lin" valueType="num">
                                      <p:cBhvr>
                                        <p:cTn id="37"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1115616" y="2564904"/>
            <a:ext cx="7024744" cy="1143000"/>
          </a:xfrm>
        </p:spPr>
        <p:txBody>
          <a:bodyPr>
            <a:normAutofit/>
          </a:bodyPr>
          <a:lstStyle/>
          <a:p>
            <a:pPr algn="ctr"/>
            <a:r>
              <a:rPr lang="ru-RU"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Спасибо за внимание!!!</a:t>
            </a:r>
            <a:endParaRPr lang="ru-RU"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11466542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112</TotalTime>
  <Words>200</Words>
  <Application>Microsoft Office PowerPoint</Application>
  <PresentationFormat>Экран (4:3)</PresentationFormat>
  <Paragraphs>20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Остин</vt:lpstr>
      <vt:lpstr>Кислотные дожди</vt:lpstr>
      <vt:lpstr>Кислотные дожди - это осадки, кислотность которых повышена. Мерой кислотности является значение pH. Чистая вода имеет pH=7. Если кислотность воды ниже 5, то осадки считаются кислотными.</vt:lpstr>
      <vt:lpstr>Причины образования</vt:lpstr>
      <vt:lpstr>Формулы кислотного дождя</vt:lpstr>
      <vt:lpstr>Влияние</vt:lpstr>
      <vt:lpstr>Методы борьбы</vt:lpstr>
      <vt:lpstr>Спасибо за внимание!!!</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Кислотные дожди</dc:title>
  <dc:creator>Лиза</dc:creator>
  <cp:lastModifiedBy>Лиза</cp:lastModifiedBy>
  <cp:revision>11</cp:revision>
  <dcterms:created xsi:type="dcterms:W3CDTF">2014-12-04T17:30:16Z</dcterms:created>
  <dcterms:modified xsi:type="dcterms:W3CDTF">2015-01-28T17:20:49Z</dcterms:modified>
</cp:coreProperties>
</file>