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65" r:id="rId12"/>
    <p:sldId id="282" r:id="rId13"/>
    <p:sldId id="267" r:id="rId14"/>
    <p:sldId id="269" r:id="rId15"/>
    <p:sldId id="284" r:id="rId16"/>
    <p:sldId id="270" r:id="rId17"/>
    <p:sldId id="285" r:id="rId18"/>
    <p:sldId id="271" r:id="rId19"/>
    <p:sldId id="272" r:id="rId20"/>
    <p:sldId id="273" r:id="rId21"/>
    <p:sldId id="286" r:id="rId22"/>
    <p:sldId id="274" r:id="rId23"/>
    <p:sldId id="275" r:id="rId24"/>
    <p:sldId id="287" r:id="rId25"/>
    <p:sldId id="276" r:id="rId26"/>
    <p:sldId id="277" r:id="rId27"/>
    <p:sldId id="288" r:id="rId28"/>
    <p:sldId id="278" r:id="rId29"/>
    <p:sldId id="279" r:id="rId30"/>
    <p:sldId id="289" r:id="rId31"/>
    <p:sldId id="280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Країни Скандинавського півострова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7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393632" cy="868958"/>
          </a:xfrm>
        </p:spPr>
        <p:txBody>
          <a:bodyPr/>
          <a:lstStyle/>
          <a:p>
            <a:r>
              <a:rPr lang="ru-RU" dirty="0" err="1"/>
              <a:t>Рельєф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7620000" cy="439248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Г</a:t>
            </a:r>
            <a:r>
              <a:rPr lang="ru-RU" dirty="0" smtClean="0"/>
              <a:t>ори </a:t>
            </a:r>
            <a:r>
              <a:rPr lang="ru-RU" dirty="0"/>
              <a:t>і </a:t>
            </a:r>
            <a:r>
              <a:rPr lang="ru-RU" dirty="0" err="1"/>
              <a:t>родючі</a:t>
            </a:r>
            <a:r>
              <a:rPr lang="ru-RU" dirty="0"/>
              <a:t> </a:t>
            </a:r>
            <a:r>
              <a:rPr lang="ru-RU" dirty="0" err="1"/>
              <a:t>долини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/>
              <a:t>берегова</a:t>
            </a:r>
            <a:r>
              <a:rPr lang="ru-RU" dirty="0"/>
              <a:t> </a:t>
            </a:r>
            <a:r>
              <a:rPr lang="ru-RU" dirty="0" err="1"/>
              <a:t>лінія</a:t>
            </a:r>
            <a:r>
              <a:rPr lang="ru-RU" dirty="0"/>
              <a:t> сильно </a:t>
            </a:r>
            <a:r>
              <a:rPr lang="ru-RU" dirty="0" err="1"/>
              <a:t>порізана</a:t>
            </a:r>
            <a:r>
              <a:rPr lang="ru-RU" dirty="0"/>
              <a:t> 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фіордами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1430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err="1" smtClean="0"/>
              <a:t>Фіорд</a:t>
            </a:r>
            <a:r>
              <a:rPr lang="ru-RU" b="1" dirty="0" smtClean="0"/>
              <a:t> </a:t>
            </a:r>
            <a:r>
              <a:rPr lang="ru-RU" dirty="0" smtClean="0"/>
              <a:t>— </a:t>
            </a:r>
            <a:r>
              <a:rPr lang="ru-RU" dirty="0" err="1"/>
              <a:t>довга</a:t>
            </a:r>
            <a:r>
              <a:rPr lang="ru-RU" dirty="0"/>
              <a:t>, </a:t>
            </a:r>
            <a:r>
              <a:rPr lang="ru-RU" dirty="0" err="1"/>
              <a:t>вузька</a:t>
            </a:r>
            <a:r>
              <a:rPr lang="ru-RU" dirty="0"/>
              <a:t> </a:t>
            </a:r>
            <a:r>
              <a:rPr lang="ru-RU" dirty="0" err="1"/>
              <a:t>морська</a:t>
            </a:r>
            <a:r>
              <a:rPr lang="ru-RU" dirty="0"/>
              <a:t> затока, яка часто </a:t>
            </a:r>
            <a:r>
              <a:rPr lang="ru-RU" dirty="0" err="1"/>
              <a:t>тягнеться</a:t>
            </a:r>
            <a:r>
              <a:rPr lang="ru-RU" dirty="0"/>
              <a:t> далеко </a:t>
            </a:r>
            <a:r>
              <a:rPr lang="ru-RU" dirty="0" err="1"/>
              <a:t>усередину</a:t>
            </a:r>
            <a:r>
              <a:rPr lang="ru-RU" dirty="0"/>
              <a:t> </a:t>
            </a:r>
            <a:r>
              <a:rPr lang="ru-RU" dirty="0" err="1" smtClean="0"/>
              <a:t>узбережжя</a:t>
            </a:r>
            <a:r>
              <a:rPr lang="ru-RU" dirty="0"/>
              <a:t>)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/>
              <a:t>лісами</a:t>
            </a:r>
            <a:r>
              <a:rPr lang="ru-RU" dirty="0"/>
              <a:t> </a:t>
            </a:r>
            <a:r>
              <a:rPr lang="ru-RU" dirty="0" err="1"/>
              <a:t>покрито</a:t>
            </a:r>
            <a:r>
              <a:rPr lang="ru-RU" dirty="0"/>
              <a:t> 25 % </a:t>
            </a:r>
            <a:r>
              <a:rPr lang="ru-RU" dirty="0" err="1"/>
              <a:t>території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/>
              <a:t>простягається</a:t>
            </a:r>
            <a:r>
              <a:rPr lang="ru-RU" dirty="0"/>
              <a:t> за </a:t>
            </a:r>
            <a:r>
              <a:rPr lang="ru-RU" dirty="0" err="1"/>
              <a:t>північне</a:t>
            </a:r>
            <a:r>
              <a:rPr lang="ru-RU" dirty="0"/>
              <a:t> </a:t>
            </a:r>
            <a:r>
              <a:rPr lang="ru-RU" dirty="0" err="1"/>
              <a:t>полярне</a:t>
            </a:r>
            <a:r>
              <a:rPr lang="ru-RU" dirty="0"/>
              <a:t> коло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півночі</a:t>
            </a:r>
            <a:r>
              <a:rPr lang="ru-RU" dirty="0"/>
              <a:t> — </a:t>
            </a:r>
            <a:r>
              <a:rPr lang="ru-RU" dirty="0" err="1"/>
              <a:t>льодовики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err="1" smtClean="0"/>
              <a:t>залежні</a:t>
            </a:r>
            <a:r>
              <a:rPr lang="ru-RU" dirty="0" smtClean="0"/>
              <a:t> </a:t>
            </a:r>
            <a:r>
              <a:rPr lang="ru-RU" dirty="0" err="1"/>
              <a:t>території</a:t>
            </a:r>
            <a:r>
              <a:rPr lang="ru-RU" dirty="0"/>
              <a:t> (</a:t>
            </a:r>
            <a:r>
              <a:rPr lang="ru-RU" dirty="0" err="1"/>
              <a:t>острови</a:t>
            </a:r>
            <a:r>
              <a:rPr lang="ru-RU" dirty="0"/>
              <a:t>) є в </a:t>
            </a:r>
            <a:r>
              <a:rPr lang="ru-RU" dirty="0" err="1"/>
              <a:t>Арктиці</a:t>
            </a:r>
            <a:r>
              <a:rPr lang="ru-RU" dirty="0"/>
              <a:t> </a:t>
            </a:r>
            <a:r>
              <a:rPr lang="ru-RU" dirty="0" smtClean="0"/>
              <a:t>й </a:t>
            </a:r>
            <a:r>
              <a:rPr lang="ru-RU" dirty="0" err="1" smtClean="0"/>
              <a:t>Антарктиці</a:t>
            </a:r>
            <a:r>
              <a:rPr lang="ru-RU" dirty="0" smtClean="0"/>
              <a:t>;</a:t>
            </a:r>
          </a:p>
          <a:p>
            <a:r>
              <a:rPr lang="ru-RU" dirty="0"/>
              <a:t> </a:t>
            </a:r>
            <a:r>
              <a:rPr lang="ru-RU" dirty="0" err="1"/>
              <a:t>Ще</a:t>
            </a:r>
            <a:r>
              <a:rPr lang="ru-RU" dirty="0"/>
              <a:t> з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середньовіччя</a:t>
            </a:r>
            <a:r>
              <a:rPr lang="ru-RU" dirty="0"/>
              <a:t> </a:t>
            </a:r>
            <a:r>
              <a:rPr lang="ru-RU" dirty="0" err="1"/>
              <a:t>Норвегія</a:t>
            </a:r>
            <a:r>
              <a:rPr lang="ru-RU" dirty="0"/>
              <a:t> славиться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рибним</a:t>
            </a:r>
            <a:r>
              <a:rPr lang="ru-RU" dirty="0"/>
              <a:t> </a:t>
            </a:r>
            <a:r>
              <a:rPr lang="ru-RU" dirty="0" err="1"/>
              <a:t>промислом</a:t>
            </a:r>
            <a:r>
              <a:rPr lang="ru-RU" dirty="0"/>
              <a:t>. </a:t>
            </a:r>
            <a:r>
              <a:rPr lang="ru-RU" dirty="0" err="1"/>
              <a:t>Експортується</a:t>
            </a:r>
            <a:r>
              <a:rPr lang="ru-RU" dirty="0"/>
              <a:t> як </a:t>
            </a:r>
            <a:r>
              <a:rPr lang="ru-RU" dirty="0" err="1"/>
              <a:t>виловлена</a:t>
            </a:r>
            <a:r>
              <a:rPr lang="ru-RU" dirty="0"/>
              <a:t> в </a:t>
            </a:r>
            <a:r>
              <a:rPr lang="ru-RU" dirty="0" err="1"/>
              <a:t>морі</a:t>
            </a:r>
            <a:r>
              <a:rPr lang="ru-RU" dirty="0"/>
              <a:t>, так і </a:t>
            </a:r>
            <a:r>
              <a:rPr lang="ru-RU" dirty="0" err="1"/>
              <a:t>вирощена</a:t>
            </a:r>
            <a:r>
              <a:rPr lang="ru-RU" dirty="0"/>
              <a:t> в </a:t>
            </a:r>
            <a:r>
              <a:rPr lang="ru-RU" dirty="0" err="1"/>
              <a:t>численних</a:t>
            </a:r>
            <a:r>
              <a:rPr lang="ru-RU" dirty="0"/>
              <a:t> </a:t>
            </a:r>
            <a:r>
              <a:rPr lang="ru-RU" dirty="0" err="1"/>
              <a:t>штучних</a:t>
            </a:r>
            <a:r>
              <a:rPr lang="ru-RU" dirty="0"/>
              <a:t> загородах </a:t>
            </a:r>
            <a:r>
              <a:rPr lang="ru-RU" dirty="0" err="1"/>
              <a:t>риба</a:t>
            </a:r>
            <a:r>
              <a:rPr lang="ru-RU" dirty="0"/>
              <a:t>. </a:t>
            </a:r>
            <a:r>
              <a:rPr lang="ru-RU" dirty="0" err="1"/>
              <a:t>Норвезький</a:t>
            </a:r>
            <a:r>
              <a:rPr lang="ru-RU" dirty="0"/>
              <a:t> лосось з таких штучно </a:t>
            </a:r>
            <a:r>
              <a:rPr lang="ru-RU" dirty="0" err="1"/>
              <a:t>перекритих</a:t>
            </a:r>
            <a:r>
              <a:rPr lang="ru-RU" dirty="0"/>
              <a:t> </a:t>
            </a:r>
            <a:r>
              <a:rPr lang="ru-RU" dirty="0" err="1"/>
              <a:t>водойм</a:t>
            </a:r>
            <a:r>
              <a:rPr lang="ru-RU" dirty="0"/>
              <a:t> зараз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на </a:t>
            </a:r>
            <a:r>
              <a:rPr lang="ru-RU" dirty="0" err="1"/>
              <a:t>світовому</a:t>
            </a:r>
            <a:r>
              <a:rPr lang="ru-RU" dirty="0"/>
              <a:t> ринку.</a:t>
            </a:r>
          </a:p>
          <a:p>
            <a:r>
              <a:rPr lang="ru-RU" dirty="0" err="1"/>
              <a:t>Близько</a:t>
            </a:r>
            <a:r>
              <a:rPr lang="ru-RU" dirty="0"/>
              <a:t> 90 % </a:t>
            </a:r>
            <a:r>
              <a:rPr lang="ru-RU" dirty="0" err="1"/>
              <a:t>рибопродукції</a:t>
            </a:r>
            <a:r>
              <a:rPr lang="ru-RU" dirty="0"/>
              <a:t> </a:t>
            </a:r>
            <a:r>
              <a:rPr lang="ru-RU" dirty="0" err="1"/>
              <a:t>Норвегії</a:t>
            </a:r>
            <a:r>
              <a:rPr lang="ru-RU" dirty="0"/>
              <a:t> </a:t>
            </a:r>
            <a:r>
              <a:rPr lang="ru-RU" dirty="0" err="1"/>
              <a:t>експортується</a:t>
            </a:r>
            <a:r>
              <a:rPr lang="ru-RU" dirty="0"/>
              <a:t>. </a:t>
            </a:r>
            <a:r>
              <a:rPr lang="ru-RU" dirty="0" err="1"/>
              <a:t>Вилов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500 кг на кожного </a:t>
            </a:r>
            <a:r>
              <a:rPr lang="ru-RU" dirty="0" err="1"/>
              <a:t>норвежця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6632"/>
            <a:ext cx="4392488" cy="2088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477302"/>
            <a:ext cx="321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/>
              <a:t>Норвезький</a:t>
            </a:r>
            <a:r>
              <a:rPr lang="ru-RU" i="1" dirty="0"/>
              <a:t> </a:t>
            </a:r>
            <a:r>
              <a:rPr lang="ru-RU" i="1" dirty="0" err="1"/>
              <a:t>фіорд</a:t>
            </a:r>
            <a:r>
              <a:rPr lang="ru-RU" i="1" dirty="0"/>
              <a:t> </a:t>
            </a:r>
            <a:r>
              <a:rPr lang="ru-RU" i="1" dirty="0" err="1"/>
              <a:t>Согнефіорд</a:t>
            </a:r>
            <a:r>
              <a:rPr lang="ru-RU" i="1" dirty="0"/>
              <a:t>.</a:t>
            </a:r>
          </a:p>
        </p:txBody>
      </p:sp>
      <p:cxnSp>
        <p:nvCxnSpPr>
          <p:cNvPr id="7" name="Прямая со стрелкой 6"/>
          <p:cNvCxnSpPr>
            <a:stCxn id="5" idx="3"/>
          </p:cNvCxnSpPr>
          <p:nvPr/>
        </p:nvCxnSpPr>
        <p:spPr>
          <a:xfrm>
            <a:off x="3324988" y="1661968"/>
            <a:ext cx="5989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86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1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Економіка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5256584"/>
          </a:xfrm>
        </p:spPr>
        <p:txBody>
          <a:bodyPr/>
          <a:lstStyle/>
          <a:p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Норвегія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/>
              <a:t>— </a:t>
            </a:r>
            <a:r>
              <a:rPr lang="ru-RU" dirty="0" err="1"/>
              <a:t>високорозвинена</a:t>
            </a:r>
            <a:r>
              <a:rPr lang="ru-RU" dirty="0"/>
              <a:t> </a:t>
            </a:r>
            <a:r>
              <a:rPr lang="ru-RU" dirty="0" err="1"/>
              <a:t>індустріальна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u="sng" dirty="0" err="1"/>
              <a:t>Основні</a:t>
            </a:r>
            <a:r>
              <a:rPr lang="ru-RU" u="sng" dirty="0"/>
              <a:t> </a:t>
            </a:r>
            <a:r>
              <a:rPr lang="ru-RU" u="sng" dirty="0" err="1"/>
              <a:t>галузі</a:t>
            </a:r>
            <a:r>
              <a:rPr lang="ru-RU" u="sng" dirty="0"/>
              <a:t> </a:t>
            </a:r>
            <a:r>
              <a:rPr lang="ru-RU" u="sng" dirty="0" err="1"/>
              <a:t>економіки</a:t>
            </a:r>
            <a:r>
              <a:rPr lang="ru-RU" dirty="0"/>
              <a:t>: </a:t>
            </a:r>
            <a:r>
              <a:rPr lang="ru-RU" dirty="0" err="1"/>
              <a:t>нафтова</a:t>
            </a:r>
            <a:r>
              <a:rPr lang="ru-RU" dirty="0"/>
              <a:t> і </a:t>
            </a:r>
            <a:r>
              <a:rPr lang="ru-RU" dirty="0" err="1"/>
              <a:t>газова</a:t>
            </a:r>
            <a:r>
              <a:rPr lang="ru-RU" dirty="0"/>
              <a:t>, </a:t>
            </a:r>
            <a:r>
              <a:rPr lang="ru-RU" dirty="0" err="1"/>
              <a:t>харчова</a:t>
            </a:r>
            <a:r>
              <a:rPr lang="ru-RU" dirty="0"/>
              <a:t>, </a:t>
            </a:r>
            <a:r>
              <a:rPr lang="ru-RU" dirty="0" err="1"/>
              <a:t>кораблебудування</a:t>
            </a:r>
            <a:r>
              <a:rPr lang="ru-RU" dirty="0"/>
              <a:t>, </a:t>
            </a:r>
            <a:r>
              <a:rPr lang="ru-RU" dirty="0" err="1"/>
              <a:t>паперова</a:t>
            </a:r>
            <a:r>
              <a:rPr lang="ru-RU" dirty="0"/>
              <a:t>, </a:t>
            </a:r>
            <a:r>
              <a:rPr lang="ru-RU" dirty="0" err="1"/>
              <a:t>металургійна</a:t>
            </a:r>
            <a:r>
              <a:rPr lang="ru-RU" dirty="0"/>
              <a:t>, </a:t>
            </a:r>
            <a:r>
              <a:rPr lang="ru-RU" dirty="0" err="1"/>
              <a:t>хімічна</a:t>
            </a:r>
            <a:r>
              <a:rPr lang="ru-RU" dirty="0"/>
              <a:t>, </a:t>
            </a:r>
            <a:r>
              <a:rPr lang="ru-RU" dirty="0" err="1"/>
              <a:t>текстильна</a:t>
            </a:r>
            <a:r>
              <a:rPr lang="ru-RU" dirty="0"/>
              <a:t> та легка </a:t>
            </a:r>
            <a:r>
              <a:rPr lang="ru-RU" dirty="0" err="1"/>
              <a:t>промисловість</a:t>
            </a:r>
            <a:r>
              <a:rPr lang="ru-RU" dirty="0"/>
              <a:t>, </a:t>
            </a:r>
            <a:r>
              <a:rPr lang="ru-RU" dirty="0" err="1"/>
              <a:t>гірнича</a:t>
            </a:r>
            <a:r>
              <a:rPr lang="ru-RU" dirty="0"/>
              <a:t>, </a:t>
            </a:r>
            <a:r>
              <a:rPr lang="ru-RU" dirty="0" err="1"/>
              <a:t>рибна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u="sng" dirty="0" err="1"/>
              <a:t>Основні</a:t>
            </a:r>
            <a:r>
              <a:rPr lang="ru-RU" u="sng" dirty="0"/>
              <a:t> </a:t>
            </a:r>
            <a:r>
              <a:rPr lang="ru-RU" u="sng" dirty="0" err="1"/>
              <a:t>види</a:t>
            </a:r>
            <a:r>
              <a:rPr lang="ru-RU" u="sng" dirty="0"/>
              <a:t> транспорту </a:t>
            </a:r>
            <a:r>
              <a:rPr lang="ru-RU" dirty="0"/>
              <a:t>— </a:t>
            </a:r>
            <a:r>
              <a:rPr lang="ru-RU" dirty="0" err="1"/>
              <a:t>автомобільний</a:t>
            </a:r>
            <a:r>
              <a:rPr lang="ru-RU" dirty="0"/>
              <a:t>, </a:t>
            </a:r>
            <a:r>
              <a:rPr lang="ru-RU" dirty="0" err="1"/>
              <a:t>залізничний</a:t>
            </a:r>
            <a:r>
              <a:rPr lang="ru-RU" dirty="0"/>
              <a:t>, </a:t>
            </a:r>
            <a:r>
              <a:rPr lang="ru-RU" dirty="0" err="1"/>
              <a:t>морський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u="sng" dirty="0" err="1" smtClean="0"/>
              <a:t>Морські</a:t>
            </a:r>
            <a:r>
              <a:rPr lang="ru-RU" u="sng" dirty="0" smtClean="0"/>
              <a:t> </a:t>
            </a:r>
            <a:r>
              <a:rPr lang="ru-RU" u="sng" dirty="0"/>
              <a:t>порти</a:t>
            </a:r>
            <a:r>
              <a:rPr lang="ru-RU" dirty="0"/>
              <a:t>: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Осло,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Берґен</a:t>
            </a:r>
            <a:r>
              <a:rPr lang="ru-RU" dirty="0" smtClean="0"/>
              <a:t>.</a:t>
            </a:r>
          </a:p>
          <a:p>
            <a:r>
              <a:rPr lang="ru-RU" dirty="0" err="1"/>
              <a:t>Норвезька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r>
              <a:rPr lang="ru-RU" dirty="0"/>
              <a:t>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 І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знайдеться</a:t>
            </a:r>
            <a:r>
              <a:rPr lang="ru-RU" dirty="0"/>
              <a:t> не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б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Норвегія</a:t>
            </a:r>
            <a:r>
              <a:rPr lang="ru-RU" dirty="0"/>
              <a:t>, </a:t>
            </a:r>
            <a:r>
              <a:rPr lang="ru-RU" dirty="0" err="1"/>
              <a:t>залежали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і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йти</a:t>
            </a:r>
            <a:r>
              <a:rPr lang="ru-RU" dirty="0"/>
              <a:t> в ногу з часом, в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інтенсивні</a:t>
            </a:r>
            <a:r>
              <a:rPr lang="ru-RU" dirty="0"/>
              <a:t>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перспективного плану, як у </a:t>
            </a:r>
            <a:r>
              <a:rPr lang="ru-RU" dirty="0" err="1"/>
              <a:t>промисловості</a:t>
            </a:r>
            <a:r>
              <a:rPr lang="ru-RU" dirty="0"/>
              <a:t>, так і в державному </a:t>
            </a:r>
            <a:r>
              <a:rPr lang="ru-RU" dirty="0" err="1"/>
              <a:t>секторі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037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66130"/>
          </a:xfrm>
        </p:spPr>
        <p:txBody>
          <a:bodyPr/>
          <a:lstStyle/>
          <a:p>
            <a:r>
              <a:rPr lang="uk-UA" dirty="0" smtClean="0"/>
              <a:t>Швеція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7620000" cy="4699992"/>
          </a:xfrm>
        </p:spPr>
        <p:txBody>
          <a:bodyPr/>
          <a:lstStyle/>
          <a:p>
            <a:r>
              <a:rPr lang="vi-VN" b="1" dirty="0" smtClean="0"/>
              <a:t>Швеція</a:t>
            </a:r>
            <a:r>
              <a:rPr lang="vi-VN" dirty="0"/>
              <a:t>, офіційна назва </a:t>
            </a:r>
            <a:r>
              <a:rPr lang="vi-VN" b="1" dirty="0"/>
              <a:t>Королівство Швеція</a:t>
            </a:r>
            <a:r>
              <a:rPr lang="vi-VN" dirty="0"/>
              <a:t> </a:t>
            </a:r>
            <a:r>
              <a:rPr lang="en-US" dirty="0" smtClean="0"/>
              <a:t>— </a:t>
            </a:r>
            <a:r>
              <a:rPr lang="vi-VN" dirty="0"/>
              <a:t>країна у Північній Європі, у східній </a:t>
            </a:r>
            <a:r>
              <a:rPr lang="vi-VN" dirty="0" smtClean="0"/>
              <a:t>частині</a:t>
            </a:r>
            <a:r>
              <a:rPr lang="uk-UA" dirty="0" smtClean="0"/>
              <a:t> </a:t>
            </a:r>
            <a:r>
              <a:rPr lang="vi-VN" dirty="0" smtClean="0"/>
              <a:t>Скандинавського </a:t>
            </a:r>
            <a:r>
              <a:rPr lang="vi-VN" dirty="0"/>
              <a:t>півострова (між Скандинавськими горами та Балтійським морем).</a:t>
            </a:r>
          </a:p>
          <a:p>
            <a:r>
              <a:rPr lang="vi-VN" dirty="0"/>
              <a:t>Межує на заході з Норвегією і на північному сході — з </a:t>
            </a:r>
            <a:r>
              <a:rPr lang="vi-VN" dirty="0" smtClean="0"/>
              <a:t>Фінляндією </a:t>
            </a:r>
            <a:r>
              <a:rPr lang="vi-VN" dirty="0"/>
              <a:t>на півдні по морю — з Данією, з'єднана з нею мостом.</a:t>
            </a:r>
          </a:p>
          <a:p>
            <a:r>
              <a:rPr lang="vi-VN" b="1" i="1" dirty="0"/>
              <a:t>Найвища точка</a:t>
            </a:r>
            <a:r>
              <a:rPr lang="vi-VN" dirty="0"/>
              <a:t> — </a:t>
            </a:r>
            <a:r>
              <a:rPr lang="vi-VN" i="1" dirty="0"/>
              <a:t>гора </a:t>
            </a:r>
            <a:r>
              <a:rPr lang="vi-VN" i="1" dirty="0" smtClean="0"/>
              <a:t>Кебнекайсе</a:t>
            </a:r>
            <a:endParaRPr lang="uk-UA" i="1" dirty="0" smtClean="0"/>
          </a:p>
          <a:p>
            <a:pPr marL="114300" indent="0">
              <a:buNone/>
            </a:pPr>
            <a:r>
              <a:rPr lang="vi-VN" dirty="0"/>
              <a:t> (2111 м; інші дані — 2123 м).</a:t>
            </a:r>
          </a:p>
          <a:p>
            <a:r>
              <a:rPr lang="vi-VN" b="1" i="1" dirty="0"/>
              <a:t>Великі міста</a:t>
            </a:r>
            <a:r>
              <a:rPr lang="vi-VN" dirty="0"/>
              <a:t>: </a:t>
            </a:r>
            <a:r>
              <a:rPr lang="vi-VN" i="1" dirty="0" smtClean="0"/>
              <a:t>Гетеборг,</a:t>
            </a:r>
            <a:endParaRPr lang="uk-UA" i="1" dirty="0" smtClean="0"/>
          </a:p>
          <a:p>
            <a:pPr marL="114300" indent="0">
              <a:buNone/>
            </a:pPr>
            <a:r>
              <a:rPr lang="uk-UA" i="1" dirty="0" smtClean="0"/>
              <a:t>    </a:t>
            </a:r>
            <a:r>
              <a:rPr lang="vi-VN" i="1" dirty="0" smtClean="0"/>
              <a:t>Мальме,</a:t>
            </a:r>
            <a:r>
              <a:rPr lang="uk-UA" i="1" dirty="0" smtClean="0"/>
              <a:t> </a:t>
            </a:r>
            <a:r>
              <a:rPr lang="vi-VN" i="1" dirty="0" smtClean="0"/>
              <a:t>Уппсала</a:t>
            </a:r>
            <a:r>
              <a:rPr lang="uk-UA" i="1" dirty="0" smtClean="0"/>
              <a:t>.</a:t>
            </a:r>
            <a:endParaRPr lang="vi-VN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6632"/>
            <a:ext cx="2441848" cy="1526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33056"/>
            <a:ext cx="2395523" cy="278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8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40" y="908720"/>
            <a:ext cx="7423920" cy="5492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45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7620000" cy="6400800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рельєфі</a:t>
            </a:r>
            <a:r>
              <a:rPr lang="ru-RU" dirty="0"/>
              <a:t> </a:t>
            </a:r>
            <a:r>
              <a:rPr lang="ru-RU" dirty="0" err="1"/>
              <a:t>півночі</a:t>
            </a:r>
            <a:r>
              <a:rPr lang="ru-RU" dirty="0"/>
              <a:t> та заходу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переважають</a:t>
            </a:r>
            <a:r>
              <a:rPr lang="ru-RU" dirty="0"/>
              <a:t> гори і </a:t>
            </a:r>
            <a:r>
              <a:rPr lang="ru-RU" dirty="0" err="1"/>
              <a:t>плоскогір'я</a:t>
            </a:r>
            <a:r>
              <a:rPr lang="ru-RU" dirty="0"/>
              <a:t>, на </a:t>
            </a:r>
            <a:r>
              <a:rPr lang="ru-RU" dirty="0" err="1"/>
              <a:t>півдні</a:t>
            </a:r>
            <a:r>
              <a:rPr lang="ru-RU" dirty="0"/>
              <a:t> — </a:t>
            </a:r>
            <a:r>
              <a:rPr lang="ru-RU" dirty="0" err="1"/>
              <a:t>горбисті</a:t>
            </a:r>
            <a:r>
              <a:rPr lang="ru-RU" dirty="0"/>
              <a:t> </a:t>
            </a:r>
            <a:r>
              <a:rPr lang="ru-RU" dirty="0" err="1"/>
              <a:t>рівнини</a:t>
            </a:r>
            <a:r>
              <a:rPr lang="ru-RU" dirty="0"/>
              <a:t>.</a:t>
            </a:r>
          </a:p>
          <a:p>
            <a:r>
              <a:rPr lang="ru-RU" dirty="0" err="1"/>
              <a:t>Вздовж</a:t>
            </a:r>
            <a:r>
              <a:rPr lang="ru-RU" dirty="0"/>
              <a:t> кордону з </a:t>
            </a:r>
            <a:r>
              <a:rPr lang="ru-RU" dirty="0" err="1"/>
              <a:t>Норвегією</a:t>
            </a:r>
            <a:r>
              <a:rPr lang="ru-RU" dirty="0"/>
              <a:t> </a:t>
            </a:r>
            <a:r>
              <a:rPr lang="ru-RU" dirty="0" err="1"/>
              <a:t>простягаються</a:t>
            </a:r>
            <a:r>
              <a:rPr lang="ru-RU" dirty="0"/>
              <a:t>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Скандинавські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гори</a:t>
            </a:r>
            <a:r>
              <a:rPr lang="ru-RU" dirty="0"/>
              <a:t>, </a:t>
            </a:r>
            <a:r>
              <a:rPr lang="ru-RU" dirty="0" err="1"/>
              <a:t>між</a:t>
            </a:r>
            <a:r>
              <a:rPr lang="ru-RU" dirty="0"/>
              <a:t> ними і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Ботнічною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затокою</a:t>
            </a:r>
            <a:r>
              <a:rPr lang="ru-RU" dirty="0"/>
              <a:t> — </a:t>
            </a:r>
            <a:r>
              <a:rPr lang="ru-RU" dirty="0" err="1"/>
              <a:t>плоскогір'я</a:t>
            </a:r>
            <a:r>
              <a:rPr lang="ru-RU" dirty="0"/>
              <a:t>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Норланд</a:t>
            </a:r>
            <a:r>
              <a:rPr lang="ru-RU" dirty="0"/>
              <a:t>, </a:t>
            </a:r>
            <a:r>
              <a:rPr lang="ru-RU" dirty="0" err="1"/>
              <a:t>південніше</a:t>
            </a:r>
            <a:r>
              <a:rPr lang="ru-RU" dirty="0"/>
              <a:t> —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Середньошведська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низовина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височина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Смоланд</a:t>
            </a:r>
            <a:r>
              <a:rPr lang="ru-RU" dirty="0" smtClean="0"/>
              <a:t>.</a:t>
            </a:r>
          </a:p>
          <a:p>
            <a:r>
              <a:rPr lang="ru-RU" dirty="0" err="1"/>
              <a:t>Клімат</a:t>
            </a:r>
            <a:r>
              <a:rPr lang="ru-RU" dirty="0"/>
              <a:t> </a:t>
            </a:r>
            <a:r>
              <a:rPr lang="ru-RU" dirty="0" err="1"/>
              <a:t>помірний</a:t>
            </a:r>
            <a:r>
              <a:rPr lang="ru-RU" dirty="0"/>
              <a:t>, </a:t>
            </a:r>
            <a:r>
              <a:rPr lang="ru-RU" dirty="0" err="1"/>
              <a:t>перехідний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до континентального.</a:t>
            </a:r>
          </a:p>
          <a:p>
            <a:r>
              <a:rPr lang="ru-RU" dirty="0" err="1"/>
              <a:t>Річки</a:t>
            </a:r>
            <a:r>
              <a:rPr lang="ru-RU" dirty="0"/>
              <a:t> — </a:t>
            </a:r>
            <a:r>
              <a:rPr lang="ru-RU" dirty="0" err="1"/>
              <a:t>породисті</a:t>
            </a:r>
            <a:r>
              <a:rPr lang="ru-RU" dirty="0"/>
              <a:t>; озера (</a:t>
            </a:r>
            <a:r>
              <a:rPr lang="ru-RU" dirty="0" err="1"/>
              <a:t>Венерн</a:t>
            </a:r>
            <a:r>
              <a:rPr lang="ru-RU" dirty="0"/>
              <a:t>, </a:t>
            </a:r>
            <a:r>
              <a:rPr lang="ru-RU" dirty="0" err="1"/>
              <a:t>Веттерн</a:t>
            </a:r>
            <a:r>
              <a:rPr lang="ru-RU" dirty="0"/>
              <a:t>, </a:t>
            </a:r>
            <a:r>
              <a:rPr lang="ru-RU" dirty="0" err="1"/>
              <a:t>Меларен</a:t>
            </a:r>
            <a:r>
              <a:rPr lang="ru-RU" dirty="0"/>
              <a:t>, </a:t>
            </a:r>
            <a:r>
              <a:rPr lang="ru-RU" dirty="0" err="1"/>
              <a:t>Сільям</a:t>
            </a:r>
            <a:r>
              <a:rPr lang="ru-RU" dirty="0"/>
              <a:t> та </a:t>
            </a:r>
            <a:r>
              <a:rPr lang="ru-RU" dirty="0" err="1"/>
              <a:t>ін</a:t>
            </a:r>
            <a:r>
              <a:rPr lang="ru-RU" dirty="0"/>
              <a:t>.)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бл</a:t>
            </a:r>
            <a:r>
              <a:rPr lang="ru-RU" dirty="0"/>
              <a:t>. 9%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</a:t>
            </a:r>
          </a:p>
          <a:p>
            <a:r>
              <a:rPr lang="ru-RU" dirty="0"/>
              <a:t>До </a:t>
            </a:r>
            <a:r>
              <a:rPr lang="ru-RU" dirty="0" err="1"/>
              <a:t>Швеції</a:t>
            </a:r>
            <a:r>
              <a:rPr lang="ru-RU" dirty="0"/>
              <a:t> належать </a:t>
            </a:r>
            <a:r>
              <a:rPr lang="ru-RU" dirty="0" err="1"/>
              <a:t>понад</a:t>
            </a:r>
            <a:r>
              <a:rPr lang="ru-RU" dirty="0"/>
              <a:t> 20 тис. </a:t>
            </a:r>
            <a:r>
              <a:rPr lang="ru-RU" dirty="0" err="1"/>
              <a:t>островів</a:t>
            </a:r>
            <a:r>
              <a:rPr lang="ru-RU" dirty="0"/>
              <a:t> (</a:t>
            </a:r>
            <a:r>
              <a:rPr lang="ru-RU" dirty="0" err="1"/>
              <a:t>найбільші</a:t>
            </a:r>
            <a:r>
              <a:rPr lang="ru-RU" dirty="0"/>
              <a:t> — Готланд і </a:t>
            </a:r>
            <a:r>
              <a:rPr lang="ru-RU" dirty="0" err="1"/>
              <a:t>Еланд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395326"/>
            <a:ext cx="5438378" cy="24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6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7907560" cy="5930670"/>
          </a:xfrm>
        </p:spPr>
      </p:pic>
    </p:spTree>
    <p:extLst>
      <p:ext uri="{BB962C8B-B14F-4D97-AF65-F5344CB8AC3E}">
        <p14:creationId xmlns:p14="http://schemas.microsoft.com/office/powerpoint/2010/main" val="338426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05" y="116632"/>
            <a:ext cx="7620000" cy="5204048"/>
          </a:xfrm>
        </p:spPr>
        <p:txBody>
          <a:bodyPr>
            <a:normAutofit/>
          </a:bodyPr>
          <a:lstStyle/>
          <a:p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Швеція</a:t>
            </a:r>
            <a:r>
              <a:rPr lang="ru-RU" dirty="0"/>
              <a:t> — </a:t>
            </a:r>
            <a:r>
              <a:rPr lang="ru-RU" dirty="0" err="1"/>
              <a:t>високорозвинена</a:t>
            </a:r>
            <a:r>
              <a:rPr lang="ru-RU" dirty="0"/>
              <a:t> </a:t>
            </a:r>
            <a:r>
              <a:rPr lang="ru-RU" dirty="0" err="1"/>
              <a:t>індустріальна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 з </a:t>
            </a:r>
            <a:r>
              <a:rPr lang="ru-RU" dirty="0" err="1"/>
              <a:t>інтенсивним</a:t>
            </a:r>
            <a:r>
              <a:rPr lang="ru-RU" dirty="0"/>
              <a:t> </a:t>
            </a:r>
            <a:r>
              <a:rPr lang="ru-RU" dirty="0" err="1"/>
              <a:t>сільським</a:t>
            </a:r>
            <a:r>
              <a:rPr lang="ru-RU" dirty="0"/>
              <a:t> </a:t>
            </a:r>
            <a:r>
              <a:rPr lang="ru-RU" dirty="0" err="1"/>
              <a:t>господарством</a:t>
            </a:r>
            <a:r>
              <a:rPr lang="ru-RU" dirty="0"/>
              <a:t>, за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з перших </a:t>
            </a:r>
            <a:r>
              <a:rPr lang="ru-RU" dirty="0" err="1"/>
              <a:t>місць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.</a:t>
            </a:r>
          </a:p>
          <a:p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Провідні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промисловості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err="1"/>
              <a:t>гірнича</a:t>
            </a:r>
            <a:r>
              <a:rPr lang="ru-RU" dirty="0"/>
              <a:t> (</a:t>
            </a:r>
            <a:r>
              <a:rPr lang="ru-RU" dirty="0" err="1"/>
              <a:t>мідна</a:t>
            </a:r>
            <a:r>
              <a:rPr lang="ru-RU" dirty="0"/>
              <a:t> та </a:t>
            </a:r>
            <a:r>
              <a:rPr lang="ru-RU" dirty="0" err="1"/>
              <a:t>інш</a:t>
            </a:r>
            <a:r>
              <a:rPr lang="ru-RU" dirty="0"/>
              <a:t>. </a:t>
            </a:r>
            <a:r>
              <a:rPr lang="ru-RU" dirty="0" err="1"/>
              <a:t>мінералів</a:t>
            </a:r>
            <a:r>
              <a:rPr lang="ru-RU" dirty="0"/>
              <a:t>), </a:t>
            </a:r>
            <a:r>
              <a:rPr lang="ru-RU" dirty="0" err="1"/>
              <a:t>чорна</a:t>
            </a:r>
            <a:r>
              <a:rPr lang="ru-RU" dirty="0"/>
              <a:t> та </a:t>
            </a:r>
            <a:r>
              <a:rPr lang="ru-RU" dirty="0" err="1"/>
              <a:t>кольорова</a:t>
            </a:r>
            <a:r>
              <a:rPr lang="ru-RU" dirty="0"/>
              <a:t> </a:t>
            </a:r>
            <a:r>
              <a:rPr lang="ru-RU" dirty="0" err="1"/>
              <a:t>металургія</a:t>
            </a:r>
            <a:r>
              <a:rPr lang="ru-RU" dirty="0"/>
              <a:t>, </a:t>
            </a:r>
            <a:r>
              <a:rPr lang="ru-RU" dirty="0" err="1"/>
              <a:t>машинобудівна</a:t>
            </a:r>
            <a:r>
              <a:rPr lang="ru-RU" dirty="0"/>
              <a:t>, </a:t>
            </a:r>
            <a:r>
              <a:rPr lang="ru-RU" dirty="0" err="1"/>
              <a:t>хімічна</a:t>
            </a:r>
            <a:r>
              <a:rPr lang="ru-RU" dirty="0"/>
              <a:t>, легка і </a:t>
            </a:r>
            <a:r>
              <a:rPr lang="ru-RU" dirty="0" err="1"/>
              <a:t>харчова</a:t>
            </a:r>
            <a:r>
              <a:rPr lang="ru-RU" dirty="0"/>
              <a:t>, </a:t>
            </a:r>
            <a:r>
              <a:rPr lang="ru-RU" dirty="0" err="1"/>
              <a:t>цементна</a:t>
            </a:r>
            <a:r>
              <a:rPr lang="ru-RU" dirty="0"/>
              <a:t>, </a:t>
            </a:r>
            <a:r>
              <a:rPr lang="ru-RU" dirty="0" err="1"/>
              <a:t>деревообробна</a:t>
            </a:r>
            <a:r>
              <a:rPr lang="ru-RU" dirty="0"/>
              <a:t> та </a:t>
            </a:r>
            <a:r>
              <a:rPr lang="ru-RU" dirty="0" err="1"/>
              <a:t>паперова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r>
              <a:rPr lang="ru-RU" dirty="0"/>
              <a:t>.</a:t>
            </a:r>
          </a:p>
          <a:p>
            <a:r>
              <a:rPr lang="ru-RU" dirty="0" err="1"/>
              <a:t>Розвинуті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транспорту (</a:t>
            </a:r>
            <a:r>
              <a:rPr lang="ru-RU" dirty="0" err="1"/>
              <a:t>автомобільний</a:t>
            </a:r>
            <a:r>
              <a:rPr lang="ru-RU" dirty="0"/>
              <a:t>, </a:t>
            </a:r>
            <a:r>
              <a:rPr lang="ru-RU" dirty="0" err="1"/>
              <a:t>залізничний</a:t>
            </a:r>
            <a:r>
              <a:rPr lang="ru-RU" dirty="0"/>
              <a:t>, </a:t>
            </a:r>
            <a:r>
              <a:rPr lang="ru-RU" dirty="0" err="1"/>
              <a:t>паромний</a:t>
            </a:r>
            <a:r>
              <a:rPr lang="ru-RU" dirty="0"/>
              <a:t>, </a:t>
            </a:r>
            <a:r>
              <a:rPr lang="ru-RU" dirty="0" err="1"/>
              <a:t>морський</a:t>
            </a:r>
            <a:r>
              <a:rPr lang="ru-RU" dirty="0"/>
              <a:t>, </a:t>
            </a:r>
            <a:r>
              <a:rPr lang="ru-RU" dirty="0" err="1"/>
              <a:t>трубопровідний</a:t>
            </a:r>
            <a:r>
              <a:rPr lang="ru-RU" dirty="0"/>
              <a:t>),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перевезення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автодорогами і </a:t>
            </a:r>
            <a:r>
              <a:rPr lang="ru-RU" dirty="0" err="1"/>
              <a:t>залізницями</a:t>
            </a:r>
            <a:r>
              <a:rPr lang="ru-RU" dirty="0"/>
              <a:t>.</a:t>
            </a:r>
          </a:p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Найважливіші морські порти: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None/>
            </a:pPr>
            <a:r>
              <a:rPr lang="ru-RU" dirty="0" err="1" smtClean="0"/>
              <a:t>Ґетеборґ</a:t>
            </a:r>
            <a:r>
              <a:rPr lang="ru-RU" dirty="0"/>
              <a:t>, Стокгольм, </a:t>
            </a:r>
            <a:r>
              <a:rPr lang="ru-RU" dirty="0" err="1"/>
              <a:t>Лулео</a:t>
            </a:r>
            <a:r>
              <a:rPr lang="ru-RU" dirty="0"/>
              <a:t>, </a:t>
            </a:r>
            <a:r>
              <a:rPr lang="ru-RU" dirty="0" err="1"/>
              <a:t>Гельсінборг</a:t>
            </a:r>
            <a:r>
              <a:rPr lang="ru-RU" dirty="0"/>
              <a:t>, Мальме і </a:t>
            </a:r>
            <a:r>
              <a:rPr lang="ru-RU" dirty="0" err="1"/>
              <a:t>Норчепінг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845128"/>
            <a:ext cx="4596003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9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Фінляндія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7620000" cy="4752528"/>
          </a:xfrm>
        </p:spPr>
        <p:txBody>
          <a:bodyPr>
            <a:normAutofit/>
          </a:bodyPr>
          <a:lstStyle/>
          <a:p>
            <a:r>
              <a:rPr lang="vi-VN" b="1" dirty="0" smtClean="0"/>
              <a:t>Фінляндія</a:t>
            </a:r>
            <a:r>
              <a:rPr lang="vi-VN" dirty="0"/>
              <a:t> </a:t>
            </a:r>
            <a:r>
              <a:rPr lang="uk-UA" dirty="0" smtClean="0"/>
              <a:t>,</a:t>
            </a:r>
            <a:r>
              <a:rPr lang="vi-VN" dirty="0" smtClean="0"/>
              <a:t>офіційно</a:t>
            </a:r>
            <a:r>
              <a:rPr lang="vi-VN" dirty="0"/>
              <a:t> </a:t>
            </a:r>
            <a:r>
              <a:rPr lang="vi-VN" b="1" dirty="0" smtClean="0"/>
              <a:t>Фінляндська Республіка</a:t>
            </a:r>
            <a:r>
              <a:rPr lang="en-US" dirty="0"/>
              <a:t> — </a:t>
            </a:r>
            <a:r>
              <a:rPr lang="vi-VN" dirty="0"/>
              <a:t>держава у Північній Європі. Член Північної Ради (з 1956 року), Європейського Союзу (з 1995 року) </a:t>
            </a:r>
            <a:r>
              <a:rPr lang="vi-VN" dirty="0" smtClean="0"/>
              <a:t>і</a:t>
            </a:r>
            <a:r>
              <a:rPr lang="uk-UA" dirty="0" smtClean="0"/>
              <a:t> </a:t>
            </a:r>
            <a:r>
              <a:rPr lang="vi-VN" dirty="0" smtClean="0"/>
              <a:t>Шенгенської </a:t>
            </a:r>
            <a:r>
              <a:rPr lang="vi-VN" dirty="0"/>
              <a:t>угоди (з 1996 року).</a:t>
            </a:r>
          </a:p>
          <a:p>
            <a:r>
              <a:rPr lang="vi-VN" dirty="0"/>
              <a:t>Межує на сході з </a:t>
            </a:r>
            <a:r>
              <a:rPr lang="vi-VN" i="1" dirty="0"/>
              <a:t>Росією</a:t>
            </a:r>
            <a:r>
              <a:rPr lang="vi-VN" dirty="0"/>
              <a:t>, на північному заході — із </a:t>
            </a:r>
            <a:r>
              <a:rPr lang="vi-VN" i="1" dirty="0"/>
              <a:t>Швецією</a:t>
            </a:r>
            <a:r>
              <a:rPr lang="vi-VN" dirty="0"/>
              <a:t> і на півночі — із </a:t>
            </a:r>
            <a:r>
              <a:rPr lang="vi-VN" i="1" dirty="0"/>
              <a:t>Норвегією</a:t>
            </a:r>
            <a:r>
              <a:rPr lang="vi-VN" dirty="0"/>
              <a:t>. На півдні і заході береги країни омивають води Балтійського моря і його заток — </a:t>
            </a:r>
            <a:r>
              <a:rPr lang="vi-VN" i="1" dirty="0"/>
              <a:t>Фінської та </a:t>
            </a:r>
            <a:r>
              <a:rPr lang="vi-VN" i="1" dirty="0" smtClean="0"/>
              <a:t>Ботнічної</a:t>
            </a:r>
            <a:r>
              <a:rPr lang="vi-VN" dirty="0" smtClean="0"/>
              <a:t>.</a:t>
            </a:r>
            <a:endParaRPr lang="uk-UA" dirty="0" smtClean="0"/>
          </a:p>
          <a:p>
            <a:r>
              <a:rPr lang="vi-V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Столиця</a:t>
            </a:r>
            <a:r>
              <a:rPr lang="vi-V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 Гельсінкі.</a:t>
            </a:r>
          </a:p>
          <a:p>
            <a:r>
              <a:rPr lang="vi-VN" dirty="0"/>
              <a:t>Незалежна держава з 6 грудня 1917 року.</a:t>
            </a:r>
          </a:p>
          <a:p>
            <a:r>
              <a:rPr lang="vi-VN" dirty="0"/>
              <a:t>За версією журналу </a:t>
            </a:r>
            <a:r>
              <a:rPr lang="en-US" dirty="0"/>
              <a:t>Newsweek, </a:t>
            </a:r>
            <a:r>
              <a:rPr lang="vi-VN" dirty="0"/>
              <a:t>країна займає 1 місце в списку «Найкращі країни світу</a:t>
            </a:r>
            <a:r>
              <a:rPr lang="vi-VN" dirty="0" smtClean="0"/>
              <a:t>»</a:t>
            </a:r>
            <a:endParaRPr lang="vi-VN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0955" cy="1825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8640"/>
            <a:ext cx="2729880" cy="13995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054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Скандинавські </a:t>
            </a:r>
            <a:r>
              <a:rPr lang="uk-UA" dirty="0" smtClean="0"/>
              <a:t>країни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7321624" cy="4800600"/>
          </a:xfrm>
        </p:spPr>
        <p:txBody>
          <a:bodyPr/>
          <a:lstStyle/>
          <a:p>
            <a:r>
              <a:rPr lang="vi-VN" b="1" dirty="0" smtClean="0"/>
              <a:t>Скандинавські країни</a:t>
            </a:r>
            <a:r>
              <a:rPr lang="vi-VN" dirty="0"/>
              <a:t> , </a:t>
            </a:r>
            <a:r>
              <a:rPr lang="vi-VN" b="1" dirty="0" smtClean="0"/>
              <a:t>Нордичні країни</a:t>
            </a:r>
            <a:r>
              <a:rPr lang="vi-VN" dirty="0"/>
              <a:t> — </a:t>
            </a:r>
            <a:endParaRPr lang="uk-UA" dirty="0" smtClean="0"/>
          </a:p>
          <a:p>
            <a:pPr marL="114300" indent="0">
              <a:buNone/>
            </a:pPr>
            <a:r>
              <a:rPr lang="vi-VN" dirty="0" smtClean="0"/>
              <a:t>загальна назва країн, розташованих на Скандинавському півострові —</a:t>
            </a:r>
            <a:r>
              <a:rPr lang="vi-V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Норвегії, Швеції та Фінляндії</a:t>
            </a:r>
            <a:r>
              <a:rPr lang="vi-VN" dirty="0" smtClean="0"/>
              <a:t> а</a:t>
            </a:r>
            <a:endParaRPr lang="uk-UA" dirty="0" smtClean="0"/>
          </a:p>
          <a:p>
            <a:pPr marL="114300" indent="0">
              <a:buNone/>
            </a:pPr>
            <a:r>
              <a:rPr lang="vi-VN" dirty="0" smtClean="0"/>
              <a:t>також </a:t>
            </a:r>
            <a:r>
              <a:rPr lang="vi-V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Данії, Ісландії та Ґренландії</a:t>
            </a:r>
            <a:r>
              <a:rPr lang="vi-VN" dirty="0" smtClean="0"/>
              <a:t>, що зумовлено спільною історією і мовами північної германської групи мов, якими говорять</a:t>
            </a:r>
            <a:r>
              <a:rPr lang="uk-UA" dirty="0" smtClean="0"/>
              <a:t> </a:t>
            </a:r>
            <a:r>
              <a:rPr lang="vi-VN" dirty="0" smtClean="0"/>
              <a:t>в Данії, Норвегії, Швеції, Ісландії.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63" y="4293096"/>
            <a:ext cx="3240525" cy="23883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0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7620000" cy="46805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Фінляндії</a:t>
            </a:r>
            <a:r>
              <a:rPr lang="ru-RU" dirty="0"/>
              <a:t> </a:t>
            </a:r>
            <a:r>
              <a:rPr lang="ru-RU" dirty="0" err="1"/>
              <a:t>переважають</a:t>
            </a:r>
            <a:r>
              <a:rPr lang="ru-RU" dirty="0"/>
              <a:t> </a:t>
            </a:r>
            <a:r>
              <a:rPr lang="ru-RU" dirty="0" err="1"/>
              <a:t>горбисто-моренні</a:t>
            </a:r>
            <a:r>
              <a:rPr lang="ru-RU" dirty="0"/>
              <a:t> </a:t>
            </a:r>
            <a:r>
              <a:rPr lang="ru-RU" dirty="0" err="1" smtClean="0"/>
              <a:t>рівнини</a:t>
            </a:r>
            <a:r>
              <a:rPr lang="ru-RU" dirty="0" smtClean="0"/>
              <a:t>;</a:t>
            </a:r>
          </a:p>
          <a:p>
            <a:r>
              <a:rPr lang="ru-RU" dirty="0"/>
              <a:t>На </a:t>
            </a:r>
            <a:r>
              <a:rPr lang="ru-RU" dirty="0" err="1"/>
              <a:t>крайньому</a:t>
            </a:r>
            <a:r>
              <a:rPr lang="ru-RU" dirty="0"/>
              <a:t> </a:t>
            </a:r>
            <a:r>
              <a:rPr lang="ru-RU" dirty="0" err="1"/>
              <a:t>північному-заході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східний</a:t>
            </a:r>
            <a:r>
              <a:rPr lang="ru-RU" dirty="0"/>
              <a:t> край </a:t>
            </a:r>
            <a:r>
              <a:rPr lang="ru-RU" dirty="0" err="1"/>
              <a:t>Скандинавських</a:t>
            </a:r>
            <a:r>
              <a:rPr lang="ru-RU" dirty="0"/>
              <a:t> </a:t>
            </a:r>
            <a:r>
              <a:rPr lang="ru-RU" dirty="0" err="1"/>
              <a:t>гір</a:t>
            </a:r>
            <a:r>
              <a:rPr lang="ru-RU" dirty="0"/>
              <a:t> </a:t>
            </a:r>
            <a:r>
              <a:rPr lang="ru-RU" dirty="0" err="1"/>
              <a:t>висотою</a:t>
            </a:r>
            <a:r>
              <a:rPr lang="ru-RU" dirty="0"/>
              <a:t> до 1365 м (г. </a:t>
            </a:r>
            <a:r>
              <a:rPr lang="ru-RU" dirty="0" err="1"/>
              <a:t>Галтіатунтурі</a:t>
            </a:r>
            <a:r>
              <a:rPr lang="ru-RU" dirty="0" smtClean="0"/>
              <a:t>)</a:t>
            </a:r>
          </a:p>
          <a:p>
            <a:r>
              <a:rPr lang="ru-RU" dirty="0" err="1"/>
              <a:t>Південне</a:t>
            </a:r>
            <a:r>
              <a:rPr lang="ru-RU" dirty="0"/>
              <a:t> і </a:t>
            </a:r>
            <a:r>
              <a:rPr lang="ru-RU" dirty="0" err="1"/>
              <a:t>південно-західне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сильно </a:t>
            </a:r>
            <a:r>
              <a:rPr lang="ru-RU" dirty="0" err="1"/>
              <a:t>порізане</a:t>
            </a:r>
            <a:r>
              <a:rPr lang="ru-RU" dirty="0" smtClean="0"/>
              <a:t>;</a:t>
            </a:r>
          </a:p>
          <a:p>
            <a:r>
              <a:rPr lang="ru-RU" dirty="0" err="1"/>
              <a:t>Північна</a:t>
            </a:r>
            <a:r>
              <a:rPr lang="ru-RU" dirty="0"/>
              <a:t> </a:t>
            </a:r>
            <a:r>
              <a:rPr lang="ru-RU" dirty="0" err="1"/>
              <a:t>третина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за </a:t>
            </a:r>
            <a:r>
              <a:rPr lang="ru-RU" dirty="0" err="1"/>
              <a:t>Полярним</a:t>
            </a:r>
            <a:r>
              <a:rPr lang="ru-RU" dirty="0"/>
              <a:t> колом</a:t>
            </a:r>
            <a:r>
              <a:rPr lang="ru-RU" dirty="0" smtClean="0"/>
              <a:t>.</a:t>
            </a:r>
          </a:p>
          <a:p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вкрита</a:t>
            </a:r>
            <a:r>
              <a:rPr lang="ru-RU" dirty="0"/>
              <a:t> </a:t>
            </a:r>
            <a:r>
              <a:rPr lang="ru-RU" dirty="0" err="1"/>
              <a:t>лісами</a:t>
            </a:r>
            <a:r>
              <a:rPr lang="ru-RU" dirty="0"/>
              <a:t> з </a:t>
            </a:r>
            <a:r>
              <a:rPr lang="ru-RU" dirty="0" err="1"/>
              <a:t>невисокими</a:t>
            </a:r>
            <a:r>
              <a:rPr lang="ru-RU" dirty="0"/>
              <a:t> </a:t>
            </a:r>
            <a:r>
              <a:rPr lang="ru-RU" dirty="0" err="1"/>
              <a:t>пагорбами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187888 озер і 179584 </a:t>
            </a:r>
            <a:r>
              <a:rPr lang="ru-RU" dirty="0" err="1"/>
              <a:t>острови</a:t>
            </a:r>
            <a:r>
              <a:rPr lang="ru-RU" dirty="0"/>
              <a:t>. </a:t>
            </a:r>
            <a:r>
              <a:rPr lang="ru-RU" dirty="0" err="1"/>
              <a:t>Близько</a:t>
            </a:r>
            <a:r>
              <a:rPr lang="ru-RU" dirty="0"/>
              <a:t> 60 тис. озер </a:t>
            </a:r>
            <a:r>
              <a:rPr lang="ru-RU" dirty="0" err="1"/>
              <a:t>займають</a:t>
            </a:r>
            <a:r>
              <a:rPr lang="ru-RU" dirty="0"/>
              <a:t> 8% тер.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утворюючи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водні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(Сайма та </a:t>
            </a:r>
            <a:r>
              <a:rPr lang="ru-RU" dirty="0" err="1"/>
              <a:t>інш</a:t>
            </a:r>
            <a:r>
              <a:rPr lang="ru-RU" dirty="0"/>
              <a:t>.). </a:t>
            </a:r>
            <a:r>
              <a:rPr lang="ru-RU" dirty="0" err="1"/>
              <a:t>Ріки</a:t>
            </a:r>
            <a:r>
              <a:rPr lang="ru-RU" dirty="0"/>
              <a:t> </a:t>
            </a:r>
            <a:r>
              <a:rPr lang="ru-RU" dirty="0" err="1"/>
              <a:t>короткі</a:t>
            </a:r>
            <a:r>
              <a:rPr lang="ru-RU" dirty="0"/>
              <a:t> </a:t>
            </a:r>
            <a:r>
              <a:rPr lang="ru-RU" dirty="0" err="1"/>
              <a:t>багатоводні</a:t>
            </a:r>
            <a:r>
              <a:rPr lang="ru-RU" dirty="0"/>
              <a:t> і </a:t>
            </a:r>
            <a:r>
              <a:rPr lang="ru-RU" dirty="0" err="1"/>
              <a:t>порожисті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6632"/>
            <a:ext cx="43924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9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620000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3"/>
            <a:ext cx="5508104" cy="4221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8446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Клімат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7488832" cy="469999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err="1"/>
              <a:t>Клімат</a:t>
            </a:r>
            <a:r>
              <a:rPr lang="ru-RU" dirty="0"/>
              <a:t> </a:t>
            </a:r>
            <a:r>
              <a:rPr lang="ru-RU" dirty="0" err="1"/>
              <a:t>Фінляндії</a:t>
            </a:r>
            <a:r>
              <a:rPr lang="ru-RU" dirty="0"/>
              <a:t> </a:t>
            </a:r>
            <a:r>
              <a:rPr lang="ru-RU" dirty="0" err="1"/>
              <a:t>помірний</a:t>
            </a:r>
            <a:r>
              <a:rPr lang="ru-RU" dirty="0" smtClean="0"/>
              <a:t>,</a:t>
            </a:r>
          </a:p>
          <a:p>
            <a:pPr marL="114300" indent="0">
              <a:buNone/>
            </a:pPr>
            <a:r>
              <a:rPr lang="ru-RU" dirty="0" err="1" smtClean="0"/>
              <a:t>перехідний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smtClean="0"/>
              <a:t>до</a:t>
            </a:r>
          </a:p>
          <a:p>
            <a:pPr marL="114300" indent="0">
              <a:buNone/>
            </a:pPr>
            <a:r>
              <a:rPr lang="ru-RU" dirty="0" smtClean="0"/>
              <a:t>континентального </a:t>
            </a:r>
            <a:r>
              <a:rPr lang="ru-RU" dirty="0"/>
              <a:t>(на </a:t>
            </a:r>
            <a:r>
              <a:rPr lang="ru-RU" dirty="0" err="1"/>
              <a:t>півночі</a:t>
            </a:r>
            <a:r>
              <a:rPr lang="ru-RU" dirty="0" smtClean="0"/>
              <a:t>);</a:t>
            </a:r>
          </a:p>
          <a:p>
            <a:pPr marL="114300" indent="0">
              <a:buNone/>
            </a:pPr>
            <a:r>
              <a:rPr lang="ru-RU" dirty="0" err="1" smtClean="0"/>
              <a:t>пом'якшуючий</a:t>
            </a:r>
            <a:r>
              <a:rPr lang="ru-RU" dirty="0" smtClean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справляють</a:t>
            </a:r>
            <a:r>
              <a:rPr lang="ru-RU" dirty="0"/>
              <a:t> </a:t>
            </a:r>
            <a:r>
              <a:rPr lang="ru-RU" dirty="0" err="1"/>
              <a:t>Балтійське</a:t>
            </a:r>
            <a:r>
              <a:rPr lang="ru-RU" dirty="0"/>
              <a:t> море і </a:t>
            </a:r>
            <a:r>
              <a:rPr lang="ru-RU" dirty="0" err="1"/>
              <a:t>близькість</a:t>
            </a:r>
            <a:r>
              <a:rPr lang="ru-RU" dirty="0"/>
              <a:t> </a:t>
            </a:r>
            <a:r>
              <a:rPr lang="ru-RU" dirty="0" err="1"/>
              <a:t>теплої</a:t>
            </a:r>
            <a:r>
              <a:rPr lang="ru-RU" dirty="0"/>
              <a:t> </a:t>
            </a:r>
            <a:r>
              <a:rPr lang="ru-RU" dirty="0" err="1"/>
              <a:t>течії</a:t>
            </a:r>
            <a:r>
              <a:rPr lang="ru-RU" dirty="0"/>
              <a:t> </a:t>
            </a:r>
            <a:r>
              <a:rPr lang="ru-RU" i="1" dirty="0" err="1"/>
              <a:t>Гольфстрім</a:t>
            </a:r>
            <a:r>
              <a:rPr lang="ru-RU" dirty="0"/>
              <a:t> в </a:t>
            </a:r>
            <a:r>
              <a:rPr lang="ru-RU" dirty="0" err="1"/>
              <a:t>Атлантичному</a:t>
            </a:r>
            <a:r>
              <a:rPr lang="ru-RU" dirty="0"/>
              <a:t> </a:t>
            </a:r>
            <a:r>
              <a:rPr lang="ru-RU" dirty="0" err="1"/>
              <a:t>океані</a:t>
            </a:r>
            <a:r>
              <a:rPr lang="ru-RU" dirty="0"/>
              <a:t>. Зима </a:t>
            </a:r>
            <a:r>
              <a:rPr lang="ru-RU" dirty="0" err="1"/>
              <a:t>тривала</a:t>
            </a:r>
            <a:r>
              <a:rPr lang="ru-RU" dirty="0"/>
              <a:t>, морозна, з </a:t>
            </a:r>
            <a:r>
              <a:rPr lang="ru-RU" dirty="0" err="1"/>
              <a:t>сильними</a:t>
            </a:r>
            <a:r>
              <a:rPr lang="ru-RU" dirty="0"/>
              <a:t> </a:t>
            </a:r>
            <a:r>
              <a:rPr lang="ru-RU" dirty="0" err="1"/>
              <a:t>вітрами</a:t>
            </a:r>
            <a:r>
              <a:rPr lang="ru-RU" dirty="0"/>
              <a:t> і великою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снігу</a:t>
            </a:r>
            <a:r>
              <a:rPr lang="ru-RU" dirty="0"/>
              <a:t>; </a:t>
            </a:r>
            <a:r>
              <a:rPr lang="ru-RU" dirty="0" err="1"/>
              <a:t>середні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лютого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−3°С на </a:t>
            </a:r>
            <a:r>
              <a:rPr lang="ru-RU" dirty="0" err="1"/>
              <a:t>південному</a:t>
            </a:r>
            <a:r>
              <a:rPr lang="ru-RU" dirty="0"/>
              <a:t> </a:t>
            </a:r>
            <a:r>
              <a:rPr lang="ru-RU" dirty="0" err="1"/>
              <a:t>заході</a:t>
            </a:r>
            <a:r>
              <a:rPr lang="ru-RU" dirty="0"/>
              <a:t> до −14 °С на </a:t>
            </a:r>
            <a:r>
              <a:rPr lang="ru-RU" dirty="0" err="1"/>
              <a:t>півночі</a:t>
            </a:r>
            <a:r>
              <a:rPr lang="ru-RU" dirty="0"/>
              <a:t>. </a:t>
            </a:r>
            <a:r>
              <a:rPr lang="ru-RU" dirty="0" err="1"/>
              <a:t>Літо</a:t>
            </a:r>
            <a:r>
              <a:rPr lang="ru-RU" dirty="0"/>
              <a:t> — тепле, але </a:t>
            </a:r>
            <a:r>
              <a:rPr lang="ru-RU" dirty="0" err="1"/>
              <a:t>коротке</a:t>
            </a:r>
            <a:r>
              <a:rPr lang="ru-RU" dirty="0"/>
              <a:t>, </a:t>
            </a:r>
            <a:r>
              <a:rPr lang="ru-RU" dirty="0" err="1"/>
              <a:t>середні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липня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+17 на </a:t>
            </a:r>
            <a:r>
              <a:rPr lang="ru-RU" dirty="0" err="1"/>
              <a:t>півдні</a:t>
            </a:r>
            <a:r>
              <a:rPr lang="ru-RU" dirty="0"/>
              <a:t> до +14 на </a:t>
            </a:r>
            <a:r>
              <a:rPr lang="ru-RU" dirty="0" err="1"/>
              <a:t>півночі</a:t>
            </a:r>
            <a:r>
              <a:rPr lang="ru-RU" dirty="0"/>
              <a:t>.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опадів</a:t>
            </a:r>
            <a:r>
              <a:rPr lang="ru-RU" dirty="0"/>
              <a:t> — </a:t>
            </a:r>
            <a:r>
              <a:rPr lang="ru-RU" dirty="0" err="1"/>
              <a:t>від</a:t>
            </a:r>
            <a:r>
              <a:rPr lang="ru-RU" dirty="0"/>
              <a:t> 700 мм на </a:t>
            </a:r>
            <a:r>
              <a:rPr lang="ru-RU" dirty="0" err="1"/>
              <a:t>півдні</a:t>
            </a:r>
            <a:r>
              <a:rPr lang="ru-RU" dirty="0"/>
              <a:t> до 400 мм на </a:t>
            </a:r>
            <a:r>
              <a:rPr lang="ru-RU" dirty="0" err="1"/>
              <a:t>півночі</a:t>
            </a:r>
            <a:r>
              <a:rPr lang="ru-RU" dirty="0"/>
              <a:t>. У </a:t>
            </a:r>
            <a:r>
              <a:rPr lang="ru-RU" dirty="0" err="1"/>
              <a:t>прибережних</a:t>
            </a:r>
            <a:r>
              <a:rPr lang="ru-RU" dirty="0"/>
              <a:t> районах </a:t>
            </a:r>
            <a:r>
              <a:rPr lang="ru-RU" dirty="0" err="1"/>
              <a:t>часті</a:t>
            </a:r>
            <a:r>
              <a:rPr lang="ru-RU" dirty="0"/>
              <a:t> </a:t>
            </a:r>
            <a:r>
              <a:rPr lang="ru-RU" dirty="0" err="1"/>
              <a:t>тумани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35 до 85 </a:t>
            </a:r>
            <a:r>
              <a:rPr lang="ru-RU" dirty="0" err="1"/>
              <a:t>днів</a:t>
            </a:r>
            <a:r>
              <a:rPr lang="ru-RU" dirty="0"/>
              <a:t> на </a:t>
            </a:r>
            <a:r>
              <a:rPr lang="ru-RU" dirty="0" err="1"/>
              <a:t>рік</a:t>
            </a:r>
            <a:r>
              <a:rPr lang="ru-RU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Данія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7704856" cy="4800600"/>
          </a:xfrm>
        </p:spPr>
        <p:txBody>
          <a:bodyPr/>
          <a:lstStyle/>
          <a:p>
            <a:r>
              <a:rPr lang="ru-RU" b="1" dirty="0" err="1"/>
              <a:t>Королівство</a:t>
            </a:r>
            <a:r>
              <a:rPr lang="ru-RU" b="1" dirty="0"/>
              <a:t> </a:t>
            </a:r>
            <a:r>
              <a:rPr lang="ru-RU" b="1" dirty="0" err="1"/>
              <a:t>Данія</a:t>
            </a:r>
            <a:r>
              <a:rPr lang="ru-RU" dirty="0"/>
              <a:t> </a:t>
            </a:r>
            <a:r>
              <a:rPr lang="en-US" dirty="0" smtClean="0"/>
              <a:t>— </a:t>
            </a:r>
            <a:r>
              <a:rPr lang="ru-RU" dirty="0" err="1"/>
              <a:t>маленька</a:t>
            </a:r>
            <a:r>
              <a:rPr lang="ru-RU" dirty="0"/>
              <a:t> </a:t>
            </a:r>
            <a:r>
              <a:rPr lang="ru-RU" dirty="0" err="1"/>
              <a:t>європейська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 — </a:t>
            </a:r>
            <a:r>
              <a:rPr lang="ru-RU" dirty="0" err="1"/>
              <a:t>найменше</a:t>
            </a:r>
            <a:r>
              <a:rPr lang="ru-RU" dirty="0"/>
              <a:t> і </a:t>
            </a:r>
            <a:r>
              <a:rPr lang="ru-RU" dirty="0" err="1" smtClean="0"/>
              <a:t>найпівденніше</a:t>
            </a:r>
            <a:r>
              <a:rPr lang="ru-RU" dirty="0" smtClean="0"/>
              <a:t> </a:t>
            </a:r>
            <a:r>
              <a:rPr lang="ru-RU" dirty="0" err="1" smtClean="0"/>
              <a:t>королівство</a:t>
            </a:r>
            <a:r>
              <a:rPr lang="ru-RU" dirty="0"/>
              <a:t> </a:t>
            </a:r>
            <a:r>
              <a:rPr lang="ru-RU" dirty="0" err="1"/>
              <a:t>із</a:t>
            </a:r>
            <a:r>
              <a:rPr lang="ru-RU" dirty="0"/>
              <a:t> </a:t>
            </a:r>
            <a:r>
              <a:rPr lang="ru-RU" dirty="0" err="1"/>
              <a:t>скандинавських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 </a:t>
            </a:r>
            <a:r>
              <a:rPr lang="ru-RU" dirty="0" err="1"/>
              <a:t>Данія</a:t>
            </a:r>
            <a:r>
              <a:rPr lang="ru-RU" dirty="0"/>
              <a:t> є </a:t>
            </a:r>
            <a:r>
              <a:rPr lang="ru-RU" i="1" dirty="0" err="1"/>
              <a:t>конституційною</a:t>
            </a:r>
            <a:r>
              <a:rPr lang="ru-RU" i="1" dirty="0"/>
              <a:t> </a:t>
            </a:r>
            <a:r>
              <a:rPr lang="ru-RU" i="1" dirty="0" err="1"/>
              <a:t>монархією</a:t>
            </a:r>
            <a:r>
              <a:rPr lang="ru-RU" dirty="0"/>
              <a:t> у </a:t>
            </a:r>
            <a:r>
              <a:rPr lang="ru-RU" dirty="0" err="1"/>
              <a:t>північно-західній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 </a:t>
            </a:r>
            <a:r>
              <a:rPr lang="ru-RU" dirty="0" err="1"/>
              <a:t>Європи</a:t>
            </a:r>
            <a:r>
              <a:rPr lang="ru-RU" dirty="0"/>
              <a:t>. </a:t>
            </a:r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 </a:t>
            </a:r>
            <a:r>
              <a:rPr lang="ru-RU" i="1" dirty="0" err="1"/>
              <a:t>півострів</a:t>
            </a:r>
            <a:r>
              <a:rPr lang="ru-RU" i="1" dirty="0"/>
              <a:t> </a:t>
            </a:r>
            <a:r>
              <a:rPr lang="ru-RU" i="1" dirty="0" err="1"/>
              <a:t>Ютландія</a:t>
            </a:r>
            <a:r>
              <a:rPr lang="ru-RU" dirty="0"/>
              <a:t> і 406 </a:t>
            </a:r>
            <a:r>
              <a:rPr lang="ru-RU" dirty="0" err="1"/>
              <a:t>островів</a:t>
            </a:r>
            <a:r>
              <a:rPr lang="ru-RU" dirty="0"/>
              <a:t> в протоках і морях </a:t>
            </a:r>
            <a:r>
              <a:rPr lang="ru-RU" dirty="0" err="1"/>
              <a:t>Північного</a:t>
            </a:r>
            <a:r>
              <a:rPr lang="ru-RU" dirty="0"/>
              <a:t> і </a:t>
            </a:r>
            <a:r>
              <a:rPr lang="ru-RU" dirty="0" err="1"/>
              <a:t>Балтійського</a:t>
            </a:r>
            <a:r>
              <a:rPr lang="ru-RU" dirty="0"/>
              <a:t> </a:t>
            </a:r>
            <a:r>
              <a:rPr lang="ru-RU" dirty="0" err="1"/>
              <a:t>морів</a:t>
            </a:r>
            <a:r>
              <a:rPr lang="ru-RU" dirty="0"/>
              <a:t>. З 406-ти </a:t>
            </a:r>
            <a:r>
              <a:rPr lang="ru-RU" dirty="0" err="1"/>
              <a:t>островів</a:t>
            </a:r>
            <a:r>
              <a:rPr lang="ru-RU" dirty="0"/>
              <a:t>, </a:t>
            </a:r>
            <a:r>
              <a:rPr lang="ru-RU" dirty="0" err="1"/>
              <a:t>населені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97.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островів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крупними</a:t>
            </a:r>
            <a:r>
              <a:rPr lang="ru-RU" dirty="0"/>
              <a:t> і </a:t>
            </a:r>
            <a:r>
              <a:rPr lang="ru-RU" dirty="0" err="1"/>
              <a:t>населеними</a:t>
            </a:r>
            <a:r>
              <a:rPr lang="ru-RU" dirty="0"/>
              <a:t> є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Зеландія</a:t>
            </a:r>
            <a:r>
              <a:rPr lang="ru-RU" dirty="0"/>
              <a:t>, де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столиця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 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Копенгаген</a:t>
            </a:r>
            <a:r>
              <a:rPr lang="ru-RU" dirty="0"/>
              <a:t>,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Фюн</a:t>
            </a:r>
            <a:r>
              <a:rPr lang="ru-RU" dirty="0"/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острови-близнюки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Лолланн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і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Фальстер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віддалений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на 200 км на </a:t>
            </a:r>
            <a:r>
              <a:rPr lang="ru-RU" dirty="0" err="1"/>
              <a:t>схід</a:t>
            </a:r>
            <a:r>
              <a:rPr lang="ru-RU" dirty="0"/>
              <a:t> у </a:t>
            </a:r>
            <a:r>
              <a:rPr lang="ru-RU" dirty="0" err="1"/>
              <a:t>Балтійському</a:t>
            </a:r>
            <a:r>
              <a:rPr lang="ru-RU" dirty="0"/>
              <a:t> </a:t>
            </a:r>
            <a:r>
              <a:rPr lang="ru-RU" dirty="0" err="1"/>
              <a:t>морі</a:t>
            </a:r>
            <a:r>
              <a:rPr lang="ru-RU" dirty="0"/>
              <a:t> </a:t>
            </a:r>
            <a:r>
              <a:rPr lang="ru-RU" dirty="0" err="1" smtClean="0"/>
              <a:t>острів</a:t>
            </a:r>
            <a:r>
              <a:rPr lang="ru-RU" dirty="0" smtClean="0"/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Борнгольм</a:t>
            </a:r>
            <a:r>
              <a:rPr lang="ru-RU" dirty="0"/>
              <a:t>. До складу </a:t>
            </a:r>
            <a:r>
              <a:rPr lang="ru-RU" dirty="0" err="1"/>
              <a:t>Королівства</a:t>
            </a:r>
            <a:r>
              <a:rPr lang="ru-RU" dirty="0"/>
              <a:t> </a:t>
            </a:r>
            <a:r>
              <a:rPr lang="ru-RU" dirty="0" err="1"/>
              <a:t>Данія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на правах </a:t>
            </a:r>
            <a:r>
              <a:rPr lang="ru-RU" dirty="0" err="1"/>
              <a:t>автономії</a:t>
            </a:r>
            <a:r>
              <a:rPr lang="ru-RU" dirty="0"/>
              <a:t>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Фарерські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острови</a:t>
            </a:r>
            <a:r>
              <a:rPr lang="ru-RU" dirty="0"/>
              <a:t> і </a:t>
            </a:r>
            <a:r>
              <a:rPr lang="ru-RU" dirty="0" err="1"/>
              <a:t>найбільший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Гренландія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00585"/>
            <a:ext cx="2194173" cy="1456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060848"/>
            <a:ext cx="1546549" cy="27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4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50958"/>
            <a:ext cx="5076056" cy="3807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6016" cy="3537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49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936" y="116632"/>
            <a:ext cx="7620000" cy="3816424"/>
          </a:xfrm>
        </p:spPr>
        <p:txBody>
          <a:bodyPr/>
          <a:lstStyle/>
          <a:p>
            <a:r>
              <a:rPr lang="ru-RU" dirty="0" err="1"/>
              <a:t>Рельєф</a:t>
            </a:r>
            <a:r>
              <a:rPr lang="ru-RU" dirty="0"/>
              <a:t> </a:t>
            </a:r>
            <a:r>
              <a:rPr lang="ru-RU" dirty="0" err="1"/>
              <a:t>Данії</a:t>
            </a:r>
            <a:r>
              <a:rPr lang="ru-RU" dirty="0"/>
              <a:t> </a:t>
            </a:r>
            <a:r>
              <a:rPr lang="ru-RU" dirty="0" err="1"/>
              <a:t>рівнинно-горбистий</a:t>
            </a:r>
            <a:r>
              <a:rPr lang="ru-RU" dirty="0"/>
              <a:t>, </a:t>
            </a:r>
            <a:r>
              <a:rPr lang="ru-RU" dirty="0" err="1"/>
              <a:t>сформований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відступаючих</a:t>
            </a:r>
            <a:r>
              <a:rPr lang="ru-RU" dirty="0"/>
              <a:t> на </a:t>
            </a:r>
            <a:r>
              <a:rPr lang="ru-RU" dirty="0" err="1"/>
              <a:t>північ</a:t>
            </a:r>
            <a:r>
              <a:rPr lang="ru-RU" dirty="0"/>
              <a:t> </a:t>
            </a:r>
            <a:r>
              <a:rPr lang="ru-RU" dirty="0" err="1"/>
              <a:t>льодовиків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залишилась</a:t>
            </a:r>
            <a:r>
              <a:rPr lang="ru-RU" dirty="0"/>
              <a:t> велика </a:t>
            </a:r>
            <a:r>
              <a:rPr lang="ru-RU" dirty="0" err="1"/>
              <a:t>кількість</a:t>
            </a:r>
            <a:r>
              <a:rPr lang="ru-RU" dirty="0"/>
              <a:t> озер.</a:t>
            </a:r>
          </a:p>
          <a:p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сухопутний</a:t>
            </a:r>
            <a:r>
              <a:rPr lang="ru-RU" dirty="0"/>
              <a:t> кордон </a:t>
            </a:r>
            <a:r>
              <a:rPr lang="ru-RU" dirty="0" err="1"/>
              <a:t>лише</a:t>
            </a:r>
            <a:r>
              <a:rPr lang="ru-RU" dirty="0"/>
              <a:t> з </a:t>
            </a:r>
            <a:r>
              <a:rPr lang="ru-RU" dirty="0" err="1"/>
              <a:t>Німеччиною</a:t>
            </a:r>
            <a:r>
              <a:rPr lang="ru-RU" dirty="0"/>
              <a:t>.</a:t>
            </a:r>
          </a:p>
          <a:p>
            <a:r>
              <a:rPr lang="ru-RU" b="1" dirty="0" err="1"/>
              <a:t>Столиця</a:t>
            </a:r>
            <a:r>
              <a:rPr lang="ru-RU" dirty="0"/>
              <a:t> — 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Копенгаген</a:t>
            </a:r>
            <a:r>
              <a:rPr lang="ru-RU" dirty="0"/>
              <a:t> (з </a:t>
            </a:r>
            <a:r>
              <a:rPr lang="ru-RU" dirty="0" err="1"/>
              <a:t>передмістями</a:t>
            </a:r>
            <a:r>
              <a:rPr lang="ru-RU" dirty="0"/>
              <a:t> — 1,6 млн </a:t>
            </a:r>
            <a:r>
              <a:rPr lang="ru-RU" dirty="0" err="1"/>
              <a:t>жителів</a:t>
            </a:r>
            <a:r>
              <a:rPr lang="ru-RU" dirty="0"/>
              <a:t>, 2006) — </a:t>
            </a:r>
            <a:r>
              <a:rPr lang="ru-RU" dirty="0" err="1"/>
              <a:t>історичний</a:t>
            </a:r>
            <a:r>
              <a:rPr lang="ru-RU" dirty="0"/>
              <a:t> центр </a:t>
            </a:r>
            <a:r>
              <a:rPr lang="ru-RU" dirty="0" err="1"/>
              <a:t>країни</a:t>
            </a:r>
            <a:r>
              <a:rPr lang="ru-RU" dirty="0" smtClean="0"/>
              <a:t>.</a:t>
            </a:r>
          </a:p>
          <a:p>
            <a:r>
              <a:rPr lang="ru-RU" dirty="0" err="1"/>
              <a:t>Данія</a:t>
            </a:r>
            <a:r>
              <a:rPr lang="ru-RU" dirty="0"/>
              <a:t> — </a:t>
            </a:r>
            <a:r>
              <a:rPr lang="ru-RU" dirty="0" err="1"/>
              <a:t>країна</a:t>
            </a:r>
            <a:r>
              <a:rPr lang="ru-RU" dirty="0"/>
              <a:t> з </a:t>
            </a:r>
            <a:r>
              <a:rPr lang="ru-RU" dirty="0" err="1"/>
              <a:t>морським</a:t>
            </a:r>
            <a:r>
              <a:rPr lang="ru-RU" dirty="0"/>
              <a:t> </a:t>
            </a:r>
            <a:r>
              <a:rPr lang="ru-RU" dirty="0" err="1"/>
              <a:t>кліматом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м'якою</a:t>
            </a:r>
            <a:r>
              <a:rPr lang="ru-RU" dirty="0"/>
              <a:t> зимою і </a:t>
            </a:r>
            <a:r>
              <a:rPr lang="ru-RU" dirty="0" err="1"/>
              <a:t>прохолодним</a:t>
            </a:r>
            <a:r>
              <a:rPr lang="ru-RU" dirty="0"/>
              <a:t> </a:t>
            </a:r>
            <a:r>
              <a:rPr lang="ru-RU" dirty="0" err="1"/>
              <a:t>літом</a:t>
            </a:r>
            <a:r>
              <a:rPr lang="ru-RU" dirty="0"/>
              <a:t>.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січнева</a:t>
            </a:r>
            <a:r>
              <a:rPr lang="ru-RU" dirty="0"/>
              <a:t> температура для </a:t>
            </a:r>
            <a:r>
              <a:rPr lang="ru-RU" dirty="0" err="1"/>
              <a:t>Данії</a:t>
            </a:r>
            <a:r>
              <a:rPr lang="ru-RU" dirty="0"/>
              <a:t> 0 °C. 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1" y="3429000"/>
            <a:ext cx="8208912" cy="341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77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Ісландія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7344816" cy="4824536"/>
          </a:xfrm>
        </p:spPr>
        <p:txBody>
          <a:bodyPr>
            <a:normAutofit/>
          </a:bodyPr>
          <a:lstStyle/>
          <a:p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Ісландія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європейська острівна держава, що розташована у північній частині 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Атлантичног океану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 Серединно-Атлантичному хребті. Вона налічує близько 320 тис. населення і має загальну площу 103 000 км². </a:t>
            </a:r>
            <a:r>
              <a:rPr lang="vi-VN" i="1" dirty="0">
                <a:latin typeface="Calibri" panose="020F0502020204030204" pitchFamily="34" charset="0"/>
                <a:cs typeface="Calibri" panose="020F0502020204030204" pitchFamily="34" charset="0"/>
              </a:rPr>
              <a:t>Столиця і найбільше місто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— </a:t>
            </a:r>
            <a:r>
              <a:rPr lang="vi-VN" b="1" i="1" dirty="0">
                <a:latin typeface="Calibri" panose="020F0502020204030204" pitchFamily="34" charset="0"/>
                <a:cs typeface="Calibri" panose="020F0502020204030204" pitchFamily="34" charset="0"/>
              </a:rPr>
              <a:t>Рейк'явік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, де з прилеглими районами у південно-західному регіоні країни проживає близько двох третин населення країни. Ісландія є вулканічно і геологічно активною територією. Територія в основному складається з плато покритих піщаними полями, горами та льодовиками, хоча багато льодовикових річок течуть до моря через низовини. Ісландія, зігріта </a:t>
            </a:r>
            <a:r>
              <a:rPr lang="vi-V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Гольфстрімом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, має помірний клімат, незважаючи на високі широти і безпосередню близькість до </a:t>
            </a:r>
            <a:r>
              <a:rPr lang="vi-V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Полярного кола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32" y="136668"/>
            <a:ext cx="2376288" cy="1512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53" y="260648"/>
            <a:ext cx="2428147" cy="256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015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8460432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6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7620000" cy="6284168"/>
          </a:xfrm>
        </p:spPr>
        <p:txBody>
          <a:bodyPr/>
          <a:lstStyle/>
          <a:p>
            <a:r>
              <a:rPr lang="ru-RU" dirty="0" err="1"/>
              <a:t>Ісландія</a:t>
            </a:r>
            <a:r>
              <a:rPr lang="ru-RU" dirty="0"/>
              <a:t> є </a:t>
            </a:r>
            <a:r>
              <a:rPr lang="ru-RU" dirty="0" err="1"/>
              <a:t>технологічно</a:t>
            </a:r>
            <a:r>
              <a:rPr lang="ru-RU" dirty="0"/>
              <a:t> </a:t>
            </a:r>
            <a:r>
              <a:rPr lang="ru-RU" dirty="0" err="1"/>
              <a:t>розвиненою</a:t>
            </a:r>
            <a:r>
              <a:rPr lang="ru-RU" dirty="0"/>
              <a:t> </a:t>
            </a:r>
            <a:r>
              <a:rPr lang="ru-RU" dirty="0" err="1"/>
              <a:t>країною</a:t>
            </a:r>
            <a:r>
              <a:rPr lang="ru-RU" dirty="0" smtClean="0"/>
              <a:t>.</a:t>
            </a:r>
          </a:p>
          <a:p>
            <a:r>
              <a:rPr lang="ru-RU" dirty="0" err="1"/>
              <a:t>Ісландська</a:t>
            </a:r>
            <a:r>
              <a:rPr lang="ru-RU" dirty="0"/>
              <a:t> культура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норвезької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 smtClean="0"/>
              <a:t>.</a:t>
            </a:r>
          </a:p>
          <a:p>
            <a:r>
              <a:rPr lang="ru-RU" dirty="0"/>
              <a:t> 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населенню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 Херсона</a:t>
            </a:r>
            <a:r>
              <a:rPr lang="ru-RU" dirty="0" smtClean="0"/>
              <a:t>.</a:t>
            </a:r>
          </a:p>
          <a:p>
            <a:r>
              <a:rPr lang="ru-RU" dirty="0" err="1"/>
              <a:t>Ісландія</a:t>
            </a:r>
            <a:r>
              <a:rPr lang="ru-RU" dirty="0"/>
              <a:t> є </a:t>
            </a:r>
            <a:r>
              <a:rPr lang="ru-RU" dirty="0" err="1"/>
              <a:t>країною</a:t>
            </a:r>
            <a:r>
              <a:rPr lang="ru-RU" dirty="0"/>
              <a:t> з </a:t>
            </a:r>
            <a:r>
              <a:rPr lang="ru-RU" dirty="0" err="1"/>
              <a:t>вільною</a:t>
            </a:r>
            <a:r>
              <a:rPr lang="ru-RU" dirty="0"/>
              <a:t> </a:t>
            </a:r>
            <a:r>
              <a:rPr lang="ru-RU" dirty="0" err="1"/>
              <a:t>ринковою</a:t>
            </a:r>
            <a:r>
              <a:rPr lang="ru-RU" dirty="0"/>
              <a:t> </a:t>
            </a:r>
            <a:r>
              <a:rPr lang="ru-RU" dirty="0" err="1"/>
              <a:t>економікою</a:t>
            </a:r>
            <a:r>
              <a:rPr lang="ru-RU" dirty="0"/>
              <a:t> і з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низькими</a:t>
            </a:r>
            <a:r>
              <a:rPr lang="ru-RU" dirty="0"/>
              <a:t> </a:t>
            </a:r>
            <a:r>
              <a:rPr lang="ru-RU" dirty="0" err="1" smtClean="0"/>
              <a:t>податками</a:t>
            </a:r>
            <a:r>
              <a:rPr lang="ru-RU" dirty="0" smtClean="0"/>
              <a:t>.</a:t>
            </a:r>
          </a:p>
          <a:p>
            <a:r>
              <a:rPr lang="ru-RU" dirty="0" err="1"/>
              <a:t>Ісландія</a:t>
            </a:r>
            <a:r>
              <a:rPr lang="ru-RU" dirty="0"/>
              <a:t> є 18-им за </a:t>
            </a:r>
            <a:r>
              <a:rPr lang="ru-RU" dirty="0" err="1"/>
              <a:t>площею</a:t>
            </a:r>
            <a:r>
              <a:rPr lang="ru-RU" dirty="0"/>
              <a:t> островом у </a:t>
            </a:r>
            <a:r>
              <a:rPr lang="ru-RU" dirty="0" err="1"/>
              <a:t>світі</a:t>
            </a:r>
            <a:r>
              <a:rPr lang="ru-RU" dirty="0"/>
              <a:t> і другим у </a:t>
            </a:r>
            <a:r>
              <a:rPr lang="ru-RU" dirty="0" err="1"/>
              <a:t>Європі</a:t>
            </a:r>
            <a:r>
              <a:rPr lang="ru-RU" dirty="0"/>
              <a:t> (</a:t>
            </a:r>
            <a:r>
              <a:rPr lang="ru-RU" dirty="0" err="1"/>
              <a:t>після</a:t>
            </a:r>
            <a:r>
              <a:rPr lang="ru-RU" dirty="0"/>
              <a:t> </a:t>
            </a:r>
            <a:r>
              <a:rPr lang="ru-RU" dirty="0" err="1"/>
              <a:t>Великобританії</a:t>
            </a:r>
            <a:r>
              <a:rPr lang="ru-RU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45024"/>
            <a:ext cx="7056784" cy="307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186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Ґренландія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7620000" cy="504056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Гренландія</a:t>
            </a:r>
            <a:r>
              <a:rPr lang="ru-RU" dirty="0" smtClean="0"/>
              <a:t>(</a:t>
            </a:r>
            <a:r>
              <a:rPr lang="ru-RU" dirty="0" err="1" smtClean="0"/>
              <a:t>дослівно</a:t>
            </a:r>
            <a:r>
              <a:rPr lang="ru-RU" dirty="0"/>
              <a:t> — «зелена </a:t>
            </a:r>
            <a:r>
              <a:rPr lang="ru-RU" dirty="0" err="1"/>
              <a:t>країна</a:t>
            </a:r>
            <a:r>
              <a:rPr lang="ru-RU" dirty="0"/>
              <a:t>») — </a:t>
            </a:r>
            <a:r>
              <a:rPr lang="ru-RU" dirty="0" err="1"/>
              <a:t>найбільший</a:t>
            </a:r>
            <a:r>
              <a:rPr lang="ru-RU" dirty="0"/>
              <a:t> </a:t>
            </a:r>
            <a:r>
              <a:rPr lang="ru-RU" dirty="0" err="1"/>
              <a:t>острів</a:t>
            </a:r>
            <a:r>
              <a:rPr lang="ru-RU" dirty="0"/>
              <a:t> </a:t>
            </a:r>
            <a:r>
              <a:rPr lang="ru-RU" dirty="0" err="1"/>
              <a:t>Землі</a:t>
            </a:r>
            <a:r>
              <a:rPr lang="ru-RU" dirty="0"/>
              <a:t>(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 становить 2 130 800 км²). </a:t>
            </a:r>
            <a:r>
              <a:rPr lang="ru-RU" dirty="0" err="1"/>
              <a:t>Належить</a:t>
            </a:r>
            <a:r>
              <a:rPr lang="ru-RU" dirty="0"/>
              <a:t> </a:t>
            </a:r>
            <a:r>
              <a:rPr lang="ru-RU" dirty="0" err="1"/>
              <a:t>Данії</a:t>
            </a:r>
            <a:r>
              <a:rPr lang="ru-RU" dirty="0"/>
              <a:t> і є автономною </a:t>
            </a:r>
            <a:r>
              <a:rPr lang="ru-RU" dirty="0" err="1"/>
              <a:t>провінцією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</a:t>
            </a:r>
          </a:p>
          <a:p>
            <a:r>
              <a:rPr lang="ru-RU" dirty="0" err="1"/>
              <a:t>Розташований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Північною</a:t>
            </a:r>
            <a:r>
              <a:rPr lang="ru-RU" dirty="0"/>
              <a:t> </a:t>
            </a:r>
            <a:r>
              <a:rPr lang="ru-RU" dirty="0" err="1"/>
              <a:t>Атлантикою</a:t>
            </a:r>
            <a:r>
              <a:rPr lang="ru-RU" dirty="0"/>
              <a:t> і </a:t>
            </a:r>
            <a:r>
              <a:rPr lang="ru-RU" dirty="0" err="1"/>
              <a:t>Північним</a:t>
            </a:r>
            <a:r>
              <a:rPr lang="ru-RU" dirty="0"/>
              <a:t> </a:t>
            </a:r>
            <a:r>
              <a:rPr lang="ru-RU" dirty="0" err="1"/>
              <a:t>Льодовитим</a:t>
            </a:r>
            <a:r>
              <a:rPr lang="ru-RU" dirty="0"/>
              <a:t> океаном на </a:t>
            </a:r>
            <a:r>
              <a:rPr lang="ru-RU" dirty="0" err="1"/>
              <a:t>північний</a:t>
            </a:r>
            <a:r>
              <a:rPr lang="ru-RU" dirty="0"/>
              <a:t> </a:t>
            </a:r>
            <a:r>
              <a:rPr lang="ru-RU" dirty="0" err="1"/>
              <a:t>схід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 </a:t>
            </a:r>
            <a:r>
              <a:rPr lang="ru-RU" dirty="0" err="1"/>
              <a:t>Північної</a:t>
            </a:r>
            <a:r>
              <a:rPr lang="ru-RU" dirty="0"/>
              <a:t> Америки.</a:t>
            </a:r>
          </a:p>
          <a:p>
            <a:r>
              <a:rPr lang="ru-RU" i="1" u="sng" dirty="0" err="1"/>
              <a:t>Особливості</a:t>
            </a:r>
            <a:r>
              <a:rPr lang="ru-RU" u="sng" dirty="0"/>
              <a:t>:</a:t>
            </a:r>
            <a:r>
              <a:rPr lang="ru-RU" dirty="0"/>
              <a:t> </a:t>
            </a:r>
            <a:r>
              <a:rPr lang="ru-RU" dirty="0" err="1"/>
              <a:t>уся</a:t>
            </a:r>
            <a:r>
              <a:rPr lang="ru-RU" dirty="0"/>
              <a:t> </a:t>
            </a:r>
            <a:r>
              <a:rPr lang="ru-RU" dirty="0" err="1"/>
              <a:t>внутрішня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острова </a:t>
            </a:r>
            <a:r>
              <a:rPr lang="ru-RU" dirty="0" err="1"/>
              <a:t>вкрита</a:t>
            </a:r>
            <a:r>
              <a:rPr lang="ru-RU" dirty="0"/>
              <a:t> </a:t>
            </a:r>
            <a:r>
              <a:rPr lang="ru-RU" dirty="0" err="1"/>
              <a:t>товстим</a:t>
            </a:r>
            <a:r>
              <a:rPr lang="ru-RU" dirty="0"/>
              <a:t> шаром </a:t>
            </a:r>
            <a:r>
              <a:rPr lang="ru-RU" dirty="0" err="1"/>
              <a:t>криги</a:t>
            </a:r>
            <a:r>
              <a:rPr lang="ru-RU" dirty="0"/>
              <a:t> (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останнього</a:t>
            </a:r>
            <a:r>
              <a:rPr lang="ru-RU" dirty="0"/>
              <a:t> </a:t>
            </a:r>
            <a:r>
              <a:rPr lang="ru-RU" dirty="0" err="1"/>
              <a:t>льодовикового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); </a:t>
            </a:r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</a:t>
            </a:r>
            <a:r>
              <a:rPr lang="ru-RU" dirty="0" err="1"/>
              <a:t>стратегічну</a:t>
            </a:r>
            <a:r>
              <a:rPr lang="ru-RU" dirty="0"/>
              <a:t> роль для </a:t>
            </a:r>
            <a:r>
              <a:rPr lang="ru-RU" dirty="0" err="1"/>
              <a:t>цивільної</a:t>
            </a:r>
            <a:r>
              <a:rPr lang="ru-RU" dirty="0"/>
              <a:t> </a:t>
            </a:r>
            <a:r>
              <a:rPr lang="ru-RU" dirty="0" err="1"/>
              <a:t>авіації</a:t>
            </a:r>
            <a:r>
              <a:rPr lang="ru-RU" dirty="0"/>
              <a:t> й у </a:t>
            </a:r>
            <a:r>
              <a:rPr lang="ru-RU" dirty="0" err="1"/>
              <a:t>військовій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 США.</a:t>
            </a:r>
          </a:p>
          <a:p>
            <a:r>
              <a:rPr lang="ru-RU" i="1" u="sng" dirty="0" err="1"/>
              <a:t>Корисні</a:t>
            </a:r>
            <a:r>
              <a:rPr lang="ru-RU" i="1" u="sng" dirty="0"/>
              <a:t> </a:t>
            </a:r>
            <a:r>
              <a:rPr lang="ru-RU" i="1" u="sng" dirty="0" err="1"/>
              <a:t>копалини</a:t>
            </a:r>
            <a:r>
              <a:rPr lang="ru-RU" dirty="0"/>
              <a:t>: </a:t>
            </a:r>
            <a:r>
              <a:rPr lang="ru-RU" dirty="0" err="1"/>
              <a:t>свинець</a:t>
            </a:r>
            <a:r>
              <a:rPr lang="ru-RU" dirty="0"/>
              <a:t>, </a:t>
            </a:r>
            <a:r>
              <a:rPr lang="ru-RU" dirty="0" err="1"/>
              <a:t>кріоліт</a:t>
            </a:r>
            <a:r>
              <a:rPr lang="ru-RU" dirty="0"/>
              <a:t>; на </a:t>
            </a:r>
            <a:r>
              <a:rPr lang="ru-RU" dirty="0" err="1"/>
              <a:t>шельфі</a:t>
            </a:r>
            <a:r>
              <a:rPr lang="ru-RU" dirty="0"/>
              <a:t> — </a:t>
            </a:r>
            <a:r>
              <a:rPr lang="ru-RU" dirty="0" err="1"/>
              <a:t>нафта</a:t>
            </a:r>
            <a:r>
              <a:rPr lang="ru-RU" dirty="0"/>
              <a:t>.</a:t>
            </a:r>
          </a:p>
          <a:p>
            <a:r>
              <a:rPr lang="ru-RU" i="1" u="sng" dirty="0" err="1"/>
              <a:t>Економіка</a:t>
            </a:r>
            <a:r>
              <a:rPr lang="ru-RU" dirty="0"/>
              <a:t> — </a:t>
            </a:r>
            <a:r>
              <a:rPr lang="ru-RU" dirty="0" err="1"/>
              <a:t>рибальство</a:t>
            </a:r>
            <a:r>
              <a:rPr lang="ru-RU" dirty="0"/>
              <a:t> й </a:t>
            </a:r>
            <a:r>
              <a:rPr lang="ru-RU" dirty="0" err="1"/>
              <a:t>переробка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6632"/>
            <a:ext cx="2160240" cy="1512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76872"/>
            <a:ext cx="1654101" cy="23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2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Скандинавський </a:t>
            </a:r>
            <a:r>
              <a:rPr lang="uk-UA" dirty="0" smtClean="0"/>
              <a:t>півострів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818656" cy="4800600"/>
          </a:xfrm>
        </p:spPr>
        <p:txBody>
          <a:bodyPr/>
          <a:lstStyle/>
          <a:p>
            <a:r>
              <a:rPr lang="ru-RU" b="1" dirty="0" err="1"/>
              <a:t>Скандинавський</a:t>
            </a:r>
            <a:r>
              <a:rPr lang="ru-RU" b="1" dirty="0"/>
              <a:t> </a:t>
            </a:r>
            <a:r>
              <a:rPr lang="ru-RU" b="1" dirty="0" err="1"/>
              <a:t>півострів</a:t>
            </a:r>
            <a:r>
              <a:rPr lang="ru-RU" dirty="0"/>
              <a:t> — </a:t>
            </a:r>
            <a:r>
              <a:rPr lang="ru-RU" dirty="0" err="1"/>
              <a:t>півострів</a:t>
            </a:r>
            <a:r>
              <a:rPr lang="ru-RU" dirty="0"/>
              <a:t>, </a:t>
            </a:r>
            <a:r>
              <a:rPr lang="ru-RU" dirty="0" err="1"/>
              <a:t>розміщений</a:t>
            </a:r>
            <a:r>
              <a:rPr lang="ru-RU" dirty="0"/>
              <a:t> в </a:t>
            </a:r>
            <a:r>
              <a:rPr lang="ru-RU" dirty="0" err="1"/>
              <a:t>північно-західній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Норвегії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Швеції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і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Фінляндії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64076"/>
            <a:ext cx="4714850" cy="51462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852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8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/>
          <a:lstStyle/>
          <a:p>
            <a:r>
              <a:rPr lang="ru-RU" dirty="0" err="1"/>
              <a:t>Гренландія</a:t>
            </a:r>
            <a:r>
              <a:rPr lang="ru-RU" dirty="0"/>
              <a:t> з 1775 року </a:t>
            </a:r>
            <a:r>
              <a:rPr lang="ru-RU" dirty="0" err="1"/>
              <a:t>була</a:t>
            </a:r>
            <a:r>
              <a:rPr lang="ru-RU" dirty="0"/>
              <a:t> </a:t>
            </a:r>
            <a:r>
              <a:rPr lang="ru-RU" dirty="0" err="1"/>
              <a:t>данською</a:t>
            </a:r>
            <a:r>
              <a:rPr lang="ru-RU" dirty="0"/>
              <a:t> </a:t>
            </a:r>
            <a:r>
              <a:rPr lang="ru-RU" dirty="0" err="1"/>
              <a:t>колонією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Християнство</a:t>
            </a:r>
            <a:r>
              <a:rPr lang="ru-RU" dirty="0"/>
              <a:t> </a:t>
            </a:r>
            <a:r>
              <a:rPr lang="ru-RU" dirty="0" err="1" smtClean="0"/>
              <a:t>запроваджене</a:t>
            </a:r>
            <a:r>
              <a:rPr lang="ru-RU" dirty="0"/>
              <a:t> </a:t>
            </a:r>
            <a:r>
              <a:rPr lang="ru-RU" dirty="0" err="1"/>
              <a:t>вікінгами</a:t>
            </a:r>
            <a:r>
              <a:rPr lang="ru-RU" dirty="0"/>
              <a:t> </a:t>
            </a:r>
            <a:r>
              <a:rPr lang="ru-RU" dirty="0" err="1"/>
              <a:t>близько</a:t>
            </a:r>
            <a:r>
              <a:rPr lang="ru-RU" dirty="0"/>
              <a:t> 1000 р</a:t>
            </a:r>
            <a:r>
              <a:rPr lang="ru-RU" dirty="0" smtClean="0"/>
              <a:t>.</a:t>
            </a:r>
          </a:p>
          <a:p>
            <a:r>
              <a:rPr lang="uk-UA" dirty="0" smtClean="0"/>
              <a:t>Столиця і найбільше місто –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Нуук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Готхоб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12976"/>
            <a:ext cx="5715000" cy="3571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5229200"/>
            <a:ext cx="1835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Вид на </a:t>
            </a:r>
            <a:r>
              <a:rPr lang="ru-RU" i="1" dirty="0" err="1"/>
              <a:t>льодовик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81667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14431"/>
            <a:ext cx="5298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Дякую за увагу!</a:t>
            </a:r>
            <a:endParaRPr lang="ru-RU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960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48"/>
            <a:ext cx="7620000" cy="1143000"/>
          </a:xfrm>
        </p:spPr>
        <p:txBody>
          <a:bodyPr/>
          <a:lstStyle/>
          <a:p>
            <a:r>
              <a:rPr lang="ru-RU" dirty="0" err="1" smtClean="0"/>
              <a:t>Географія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ru-RU" dirty="0" err="1"/>
              <a:t>Скандинавський</a:t>
            </a:r>
            <a:r>
              <a:rPr lang="ru-RU" dirty="0"/>
              <a:t> </a:t>
            </a:r>
            <a:r>
              <a:rPr lang="ru-RU" dirty="0" err="1"/>
              <a:t>півострів</a:t>
            </a:r>
            <a:r>
              <a:rPr lang="ru-RU" dirty="0"/>
              <a:t> є </a:t>
            </a:r>
            <a:r>
              <a:rPr lang="ru-RU" dirty="0" err="1"/>
              <a:t>найбільшим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. </a:t>
            </a:r>
            <a:r>
              <a:rPr lang="ru-RU" dirty="0" err="1"/>
              <a:t>Має</a:t>
            </a:r>
            <a:r>
              <a:rPr lang="ru-RU" dirty="0"/>
              <a:t> 1,850 км </a:t>
            </a:r>
            <a:r>
              <a:rPr lang="ru-RU" dirty="0" err="1"/>
              <a:t>довжини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370-805 км </a:t>
            </a:r>
            <a:r>
              <a:rPr lang="ru-RU" dirty="0" err="1"/>
              <a:t>ширини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Скандинавські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гори</a:t>
            </a:r>
            <a:r>
              <a:rPr lang="ru-RU" dirty="0"/>
              <a:t> є кордоном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Норвегією</a:t>
            </a:r>
            <a:r>
              <a:rPr lang="ru-RU" dirty="0"/>
              <a:t> і </a:t>
            </a:r>
            <a:r>
              <a:rPr lang="ru-RU" dirty="0" err="1"/>
              <a:t>Швецією</a:t>
            </a:r>
            <a:r>
              <a:rPr lang="ru-RU" dirty="0"/>
              <a:t>. </a:t>
            </a:r>
            <a:r>
              <a:rPr lang="ru-RU" dirty="0" err="1"/>
              <a:t>Півострів</a:t>
            </a:r>
            <a:r>
              <a:rPr lang="ru-RU" dirty="0"/>
              <a:t> </a:t>
            </a:r>
            <a:r>
              <a:rPr lang="ru-RU" dirty="0" err="1"/>
              <a:t>омиває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водойм</a:t>
            </a:r>
            <a:r>
              <a:rPr lang="ru-RU" dirty="0"/>
              <a:t> в тому </a:t>
            </a:r>
            <a:r>
              <a:rPr lang="ru-RU" dirty="0" err="1"/>
              <a:t>числі</a:t>
            </a:r>
            <a:r>
              <a:rPr lang="ru-RU" dirty="0"/>
              <a:t>:</a:t>
            </a:r>
          </a:p>
          <a:p>
            <a:r>
              <a:rPr lang="ru-RU" i="1" dirty="0" err="1" smtClean="0"/>
              <a:t>Балтійське</a:t>
            </a:r>
            <a:r>
              <a:rPr lang="ru-RU" i="1" dirty="0" smtClean="0"/>
              <a:t> </a:t>
            </a:r>
            <a:r>
              <a:rPr lang="ru-RU" i="1" dirty="0"/>
              <a:t>море</a:t>
            </a:r>
            <a:r>
              <a:rPr lang="ru-RU" dirty="0"/>
              <a:t> (у тому </a:t>
            </a:r>
            <a:r>
              <a:rPr lang="ru-RU" dirty="0" err="1"/>
              <a:t>числі</a:t>
            </a:r>
            <a:r>
              <a:rPr lang="ru-RU" dirty="0"/>
              <a:t> </a:t>
            </a:r>
            <a:r>
              <a:rPr lang="ru-RU" dirty="0" err="1"/>
              <a:t>Ботнічна</a:t>
            </a:r>
            <a:r>
              <a:rPr lang="ru-RU" dirty="0"/>
              <a:t> затока) на </a:t>
            </a:r>
            <a:r>
              <a:rPr lang="ru-RU" dirty="0" err="1"/>
              <a:t>сході</a:t>
            </a:r>
            <a:r>
              <a:rPr lang="ru-RU" dirty="0"/>
              <a:t>, яке </a:t>
            </a:r>
            <a:r>
              <a:rPr lang="ru-RU" dirty="0" err="1"/>
              <a:t>має</a:t>
            </a:r>
            <a:r>
              <a:rPr lang="ru-RU" dirty="0"/>
              <a:t> </a:t>
            </a:r>
            <a:r>
              <a:rPr lang="ru-RU" dirty="0" err="1"/>
              <a:t>Аландські</a:t>
            </a:r>
            <a:r>
              <a:rPr lang="ru-RU" dirty="0"/>
              <a:t> </a:t>
            </a:r>
            <a:r>
              <a:rPr lang="ru-RU" dirty="0" err="1"/>
              <a:t>острови</a:t>
            </a:r>
            <a:r>
              <a:rPr lang="ru-RU" dirty="0"/>
              <a:t> (</a:t>
            </a:r>
            <a:r>
              <a:rPr lang="ru-RU" dirty="0" err="1"/>
              <a:t>між</a:t>
            </a:r>
            <a:r>
              <a:rPr lang="ru-RU" dirty="0"/>
              <a:t> </a:t>
            </a:r>
            <a:r>
              <a:rPr lang="ru-RU" dirty="0" err="1" smtClean="0"/>
              <a:t>Швецією</a:t>
            </a:r>
            <a:r>
              <a:rPr lang="ru-RU" dirty="0"/>
              <a:t> і </a:t>
            </a:r>
            <a:r>
              <a:rPr lang="ru-RU" dirty="0" err="1" smtClean="0"/>
              <a:t>Фінляндією</a:t>
            </a:r>
            <a:r>
              <a:rPr lang="ru-RU" dirty="0" smtClean="0"/>
              <a:t>), </a:t>
            </a:r>
            <a:r>
              <a:rPr lang="ru-RU" dirty="0"/>
              <a:t>і Готланд.</a:t>
            </a:r>
          </a:p>
          <a:p>
            <a:r>
              <a:rPr lang="ru-RU" i="1" dirty="0" err="1"/>
              <a:t>Північне</a:t>
            </a:r>
            <a:r>
              <a:rPr lang="ru-RU" i="1" dirty="0"/>
              <a:t> море</a:t>
            </a:r>
            <a:r>
              <a:rPr lang="ru-RU" dirty="0"/>
              <a:t> (в тому </a:t>
            </a:r>
            <a:r>
              <a:rPr lang="ru-RU" dirty="0" err="1" smtClean="0"/>
              <a:t>числі</a:t>
            </a:r>
            <a:endParaRPr lang="ru-RU" dirty="0" smtClean="0"/>
          </a:p>
          <a:p>
            <a:pPr marL="114300" indent="0">
              <a:buNone/>
            </a:pPr>
            <a:r>
              <a:rPr lang="ru-RU" dirty="0"/>
              <a:t> Каттегат і Скагеррак) на </a:t>
            </a:r>
            <a:r>
              <a:rPr lang="ru-RU" dirty="0" err="1" smtClean="0"/>
              <a:t>заході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південному-заході</a:t>
            </a:r>
            <a:r>
              <a:rPr lang="ru-RU" dirty="0"/>
              <a:t>.</a:t>
            </a:r>
          </a:p>
          <a:p>
            <a:r>
              <a:rPr lang="ru-RU" i="1" dirty="0" err="1"/>
              <a:t>Норвезьке</a:t>
            </a:r>
            <a:r>
              <a:rPr lang="ru-RU" i="1" dirty="0"/>
              <a:t> море</a:t>
            </a:r>
            <a:r>
              <a:rPr lang="ru-RU" dirty="0"/>
              <a:t> на </a:t>
            </a:r>
            <a:r>
              <a:rPr lang="ru-RU" dirty="0" err="1"/>
              <a:t>заході</a:t>
            </a:r>
            <a:endParaRPr lang="ru-RU" dirty="0"/>
          </a:p>
          <a:p>
            <a:r>
              <a:rPr lang="ru-RU" i="1" dirty="0" err="1"/>
              <a:t>Баренцеве</a:t>
            </a:r>
            <a:r>
              <a:rPr lang="ru-RU" i="1" dirty="0"/>
              <a:t> море</a:t>
            </a:r>
            <a:r>
              <a:rPr lang="ru-RU" dirty="0"/>
              <a:t> на </a:t>
            </a:r>
            <a:r>
              <a:rPr lang="ru-RU" dirty="0" err="1" smtClean="0"/>
              <a:t>півночі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57697"/>
            <a:ext cx="4274840" cy="31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404664"/>
            <a:ext cx="3888432" cy="6120680"/>
          </a:xfrm>
        </p:spPr>
        <p:txBody>
          <a:bodyPr>
            <a:normAutofit fontScale="40000" lnSpcReduction="20000"/>
          </a:bodyPr>
          <a:lstStyle/>
          <a:p>
            <a:r>
              <a:rPr lang="ru-RU" sz="4500" dirty="0" err="1"/>
              <a:t>Найвища</a:t>
            </a:r>
            <a:r>
              <a:rPr lang="ru-RU" sz="4500" dirty="0"/>
              <a:t> точка </a:t>
            </a:r>
            <a:r>
              <a:rPr lang="ru-RU" sz="4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Гальхепігген</a:t>
            </a:r>
            <a:r>
              <a:rPr lang="ru-RU" sz="4500" dirty="0"/>
              <a:t> в </a:t>
            </a:r>
            <a:r>
              <a:rPr lang="ru-RU" sz="4500" dirty="0" err="1"/>
              <a:t>Норвегії</a:t>
            </a:r>
            <a:r>
              <a:rPr lang="ru-RU" sz="4500" dirty="0"/>
              <a:t> — 2469 м. </a:t>
            </a:r>
            <a:r>
              <a:rPr lang="ru-RU" sz="4500" dirty="0" err="1"/>
              <a:t>Ці</a:t>
            </a:r>
            <a:r>
              <a:rPr lang="ru-RU" sz="4500" dirty="0"/>
              <a:t> гори </a:t>
            </a:r>
            <a:r>
              <a:rPr lang="ru-RU" sz="4500" dirty="0" err="1"/>
              <a:t>також</a:t>
            </a:r>
            <a:r>
              <a:rPr lang="ru-RU" sz="4500" dirty="0"/>
              <a:t> </a:t>
            </a:r>
            <a:r>
              <a:rPr lang="ru-RU" sz="4500" dirty="0" err="1"/>
              <a:t>мають</a:t>
            </a:r>
            <a:r>
              <a:rPr lang="ru-RU" sz="4500" dirty="0"/>
              <a:t> </a:t>
            </a:r>
            <a:r>
              <a:rPr lang="ru-RU" sz="4500" dirty="0" err="1"/>
              <a:t>найбільший</a:t>
            </a:r>
            <a:r>
              <a:rPr lang="ru-RU" sz="4500" dirty="0"/>
              <a:t> </a:t>
            </a:r>
            <a:r>
              <a:rPr lang="ru-RU" sz="4500" dirty="0" err="1"/>
              <a:t>льодовик</a:t>
            </a:r>
            <a:r>
              <a:rPr lang="ru-RU" sz="4500" dirty="0"/>
              <a:t> </a:t>
            </a:r>
            <a:r>
              <a:rPr lang="ru-RU" sz="4500" dirty="0" err="1"/>
              <a:t>материкової</a:t>
            </a:r>
            <a:r>
              <a:rPr lang="ru-RU" sz="4500" dirty="0"/>
              <a:t> </a:t>
            </a:r>
            <a:r>
              <a:rPr lang="ru-RU" sz="4500" dirty="0" err="1"/>
              <a:t>Європи</a:t>
            </a:r>
            <a:r>
              <a:rPr lang="ru-RU" sz="4500" dirty="0"/>
              <a:t>, </a:t>
            </a:r>
            <a:r>
              <a:rPr lang="ru-RU" sz="4500" dirty="0" err="1"/>
              <a:t>Йостедалсбрин</a:t>
            </a:r>
            <a:r>
              <a:rPr lang="ru-RU" sz="4500" dirty="0"/>
              <a:t>. </a:t>
            </a:r>
            <a:r>
              <a:rPr lang="ru-RU" sz="4500" dirty="0" err="1"/>
              <a:t>Приблизно</a:t>
            </a:r>
            <a:r>
              <a:rPr lang="ru-RU" sz="4500" dirty="0"/>
              <a:t> </a:t>
            </a:r>
            <a:r>
              <a:rPr lang="ru-RU" sz="4500" dirty="0" err="1"/>
              <a:t>чверть</a:t>
            </a:r>
            <a:r>
              <a:rPr lang="ru-RU" sz="4500" dirty="0"/>
              <a:t> </a:t>
            </a:r>
            <a:r>
              <a:rPr lang="ru-RU" sz="4500" dirty="0" err="1"/>
              <a:t>півострова</a:t>
            </a:r>
            <a:r>
              <a:rPr lang="ru-RU" sz="4500" dirty="0"/>
              <a:t> </a:t>
            </a:r>
            <a:r>
              <a:rPr lang="ru-RU" sz="4500" dirty="0" err="1"/>
              <a:t>лежить</a:t>
            </a:r>
            <a:r>
              <a:rPr lang="ru-RU" sz="4500" dirty="0"/>
              <a:t> на </a:t>
            </a:r>
            <a:r>
              <a:rPr lang="ru-RU" sz="4500" dirty="0" err="1"/>
              <a:t>північ</a:t>
            </a:r>
            <a:r>
              <a:rPr lang="ru-RU" sz="4500" dirty="0"/>
              <a:t> </a:t>
            </a:r>
            <a:r>
              <a:rPr lang="ru-RU" sz="4500" dirty="0" err="1"/>
              <a:t>від</a:t>
            </a:r>
            <a:r>
              <a:rPr lang="ru-RU" sz="4500" dirty="0"/>
              <a:t> Полярного кола, </a:t>
            </a:r>
            <a:r>
              <a:rPr lang="ru-RU" sz="4500" dirty="0" err="1"/>
              <a:t>найпівнічнішою</a:t>
            </a:r>
            <a:r>
              <a:rPr lang="ru-RU" sz="4500" dirty="0"/>
              <a:t> точкою є </a:t>
            </a:r>
            <a:r>
              <a:rPr lang="ru-RU" sz="4500" dirty="0" err="1"/>
              <a:t>мис</a:t>
            </a:r>
            <a:r>
              <a:rPr lang="ru-RU" sz="4500" dirty="0"/>
              <a:t> </a:t>
            </a:r>
            <a:r>
              <a:rPr lang="ru-RU" sz="4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Нордкин</a:t>
            </a:r>
            <a:r>
              <a:rPr lang="ru-RU" sz="4500" dirty="0"/>
              <a:t>. </a:t>
            </a:r>
            <a:r>
              <a:rPr lang="ru-RU" sz="4500" dirty="0" err="1"/>
              <a:t>Клімат</a:t>
            </a:r>
            <a:r>
              <a:rPr lang="ru-RU" sz="4500" dirty="0"/>
              <a:t> </a:t>
            </a:r>
            <a:r>
              <a:rPr lang="ru-RU" sz="4500" dirty="0" err="1"/>
              <a:t>півострова</a:t>
            </a:r>
            <a:r>
              <a:rPr lang="ru-RU" sz="4500" dirty="0"/>
              <a:t> </a:t>
            </a:r>
            <a:r>
              <a:rPr lang="ru-RU" sz="4500" dirty="0" err="1"/>
              <a:t>варіюється</a:t>
            </a:r>
            <a:r>
              <a:rPr lang="ru-RU" sz="4500" dirty="0"/>
              <a:t> </a:t>
            </a:r>
            <a:r>
              <a:rPr lang="ru-RU" sz="4500" dirty="0" err="1"/>
              <a:t>від</a:t>
            </a:r>
            <a:r>
              <a:rPr lang="ru-RU" sz="4500" dirty="0"/>
              <a:t> </a:t>
            </a:r>
            <a:r>
              <a:rPr lang="ru-RU" sz="4500" dirty="0" err="1"/>
              <a:t>субарктичного</a:t>
            </a:r>
            <a:r>
              <a:rPr lang="ru-RU" sz="4500" dirty="0"/>
              <a:t> до </a:t>
            </a:r>
            <a:r>
              <a:rPr lang="ru-RU" sz="4500" dirty="0" err="1"/>
              <a:t>помірного</a:t>
            </a:r>
            <a:r>
              <a:rPr lang="ru-RU" sz="4500" dirty="0"/>
              <a:t> </a:t>
            </a:r>
            <a:r>
              <a:rPr lang="ru-RU" sz="4500" dirty="0" err="1"/>
              <a:t>морського</a:t>
            </a:r>
            <a:r>
              <a:rPr lang="ru-RU" sz="4500" dirty="0"/>
              <a:t> на </a:t>
            </a:r>
            <a:r>
              <a:rPr lang="ru-RU" sz="4500" dirty="0" err="1"/>
              <a:t>півдні</a:t>
            </a:r>
            <a:r>
              <a:rPr lang="ru-RU" sz="4500" dirty="0"/>
              <a:t> і </a:t>
            </a:r>
            <a:r>
              <a:rPr lang="ru-RU" sz="4500" dirty="0" err="1"/>
              <a:t>південному</a:t>
            </a:r>
            <a:r>
              <a:rPr lang="ru-RU" sz="4500" dirty="0"/>
              <a:t> </a:t>
            </a:r>
            <a:r>
              <a:rPr lang="ru-RU" sz="4500" dirty="0" err="1" smtClean="0"/>
              <a:t>заході</a:t>
            </a:r>
            <a:r>
              <a:rPr lang="ru-RU" sz="4500" dirty="0" smtClean="0"/>
              <a:t>.</a:t>
            </a:r>
            <a:endParaRPr lang="ru-RU" sz="4500" dirty="0"/>
          </a:p>
          <a:p>
            <a:r>
              <a:rPr lang="ru-RU" sz="4500" dirty="0" err="1"/>
              <a:t>Цей</a:t>
            </a:r>
            <a:r>
              <a:rPr lang="ru-RU" sz="4500" dirty="0"/>
              <a:t> </a:t>
            </a:r>
            <a:r>
              <a:rPr lang="ru-RU" sz="4500" dirty="0" err="1"/>
              <a:t>регіон</a:t>
            </a:r>
            <a:r>
              <a:rPr lang="ru-RU" sz="4500" dirty="0"/>
              <a:t> </a:t>
            </a:r>
            <a:r>
              <a:rPr lang="ru-RU" sz="4500" dirty="0" err="1"/>
              <a:t>багатий</a:t>
            </a:r>
            <a:r>
              <a:rPr lang="ru-RU" sz="4500" dirty="0"/>
              <a:t> на деревину, </a:t>
            </a:r>
            <a:r>
              <a:rPr lang="ru-RU" sz="4500" dirty="0" err="1"/>
              <a:t>залізо</a:t>
            </a:r>
            <a:r>
              <a:rPr lang="ru-RU" sz="4500" dirty="0"/>
              <a:t> та </a:t>
            </a:r>
            <a:r>
              <a:rPr lang="ru-RU" sz="4500" dirty="0" err="1"/>
              <a:t>мідь</a:t>
            </a:r>
            <a:r>
              <a:rPr lang="ru-RU" sz="4500" dirty="0"/>
              <a:t> з </a:t>
            </a:r>
            <a:r>
              <a:rPr lang="ru-RU" sz="4500" dirty="0" err="1"/>
              <a:t>файними</a:t>
            </a:r>
            <a:r>
              <a:rPr lang="ru-RU" sz="4500" dirty="0"/>
              <a:t> грунтами на </a:t>
            </a:r>
            <a:r>
              <a:rPr lang="ru-RU" sz="4500" dirty="0" err="1"/>
              <a:t>півдні</a:t>
            </a:r>
            <a:r>
              <a:rPr lang="ru-RU" sz="4500" dirty="0"/>
              <a:t> </a:t>
            </a:r>
            <a:r>
              <a:rPr lang="ru-RU" sz="4500" dirty="0" err="1"/>
              <a:t>Швеції</a:t>
            </a:r>
            <a:r>
              <a:rPr lang="ru-RU" sz="4500" dirty="0"/>
              <a:t>. </a:t>
            </a:r>
            <a:r>
              <a:rPr lang="ru-RU" sz="4500" dirty="0" err="1"/>
              <a:t>Великі</a:t>
            </a:r>
            <a:r>
              <a:rPr lang="ru-RU" sz="4500" dirty="0"/>
              <a:t> </a:t>
            </a:r>
            <a:r>
              <a:rPr lang="ru-RU" sz="4500" dirty="0" err="1"/>
              <a:t>поклади</a:t>
            </a:r>
            <a:r>
              <a:rPr lang="ru-RU" sz="4500" dirty="0"/>
              <a:t> </a:t>
            </a:r>
            <a:r>
              <a:rPr lang="ru-RU" sz="4500" dirty="0" err="1"/>
              <a:t>нафти</a:t>
            </a:r>
            <a:r>
              <a:rPr lang="ru-RU" sz="4500" dirty="0"/>
              <a:t> та природного газу, </a:t>
            </a:r>
            <a:r>
              <a:rPr lang="ru-RU" sz="4500" dirty="0" err="1"/>
              <a:t>були</a:t>
            </a:r>
            <a:r>
              <a:rPr lang="ru-RU" sz="4500" dirty="0"/>
              <a:t> </a:t>
            </a:r>
            <a:r>
              <a:rPr lang="ru-RU" sz="4500" dirty="0" err="1"/>
              <a:t>знайдені</a:t>
            </a:r>
            <a:r>
              <a:rPr lang="ru-RU" sz="4500" dirty="0"/>
              <a:t> </a:t>
            </a:r>
            <a:r>
              <a:rPr lang="ru-RU" sz="4500" dirty="0" err="1"/>
              <a:t>від</a:t>
            </a:r>
            <a:r>
              <a:rPr lang="ru-RU" sz="4500" dirty="0"/>
              <a:t> </a:t>
            </a:r>
            <a:r>
              <a:rPr lang="ru-RU" sz="4500" dirty="0" err="1"/>
              <a:t>узбережжя</a:t>
            </a:r>
            <a:r>
              <a:rPr lang="ru-RU" sz="4500" dirty="0"/>
              <a:t> </a:t>
            </a:r>
            <a:r>
              <a:rPr lang="ru-RU" sz="4500" dirty="0" err="1"/>
              <a:t>Норвегії</a:t>
            </a:r>
            <a:r>
              <a:rPr lang="ru-RU" sz="4500" dirty="0"/>
              <a:t> на </a:t>
            </a:r>
            <a:r>
              <a:rPr lang="ru-RU" sz="4500" dirty="0" err="1"/>
              <a:t>шельфі</a:t>
            </a:r>
            <a:r>
              <a:rPr lang="ru-RU" sz="4500" dirty="0"/>
              <a:t> </a:t>
            </a:r>
            <a:r>
              <a:rPr lang="ru-RU" sz="4500" dirty="0" err="1"/>
              <a:t>Північного</a:t>
            </a:r>
            <a:r>
              <a:rPr lang="ru-RU" sz="4500" dirty="0"/>
              <a:t> моря і </a:t>
            </a:r>
            <a:r>
              <a:rPr lang="ru-RU" sz="4500" dirty="0" err="1"/>
              <a:t>Атлантичного</a:t>
            </a:r>
            <a:r>
              <a:rPr lang="ru-RU" sz="4500" dirty="0"/>
              <a:t> океану.</a:t>
            </a:r>
          </a:p>
          <a:p>
            <a:r>
              <a:rPr lang="ru-RU" sz="4500" dirty="0"/>
              <a:t>Велика </a:t>
            </a:r>
            <a:r>
              <a:rPr lang="ru-RU" sz="4500" dirty="0" err="1"/>
              <a:t>частина</a:t>
            </a:r>
            <a:r>
              <a:rPr lang="ru-RU" sz="4500" dirty="0"/>
              <a:t> </a:t>
            </a:r>
            <a:r>
              <a:rPr lang="ru-RU" sz="4500" dirty="0" err="1"/>
              <a:t>населення</a:t>
            </a:r>
            <a:r>
              <a:rPr lang="ru-RU" sz="4500" dirty="0"/>
              <a:t> </a:t>
            </a:r>
            <a:r>
              <a:rPr lang="ru-RU" sz="4500" dirty="0" err="1"/>
              <a:t>зосереджена</a:t>
            </a:r>
            <a:r>
              <a:rPr lang="ru-RU" sz="4500" dirty="0"/>
              <a:t> в </a:t>
            </a:r>
            <a:r>
              <a:rPr lang="ru-RU" sz="4500" dirty="0" err="1"/>
              <a:t>південній</a:t>
            </a:r>
            <a:r>
              <a:rPr lang="ru-RU" sz="4500" dirty="0"/>
              <a:t> </a:t>
            </a:r>
            <a:r>
              <a:rPr lang="ru-RU" sz="4500" dirty="0" err="1" smtClean="0"/>
              <a:t>частині</a:t>
            </a:r>
            <a:r>
              <a:rPr lang="ru-RU" sz="4500" dirty="0" smtClean="0"/>
              <a:t> </a:t>
            </a:r>
            <a:r>
              <a:rPr lang="ru-RU" sz="4500" dirty="0" err="1" smtClean="0"/>
              <a:t>півострова</a:t>
            </a:r>
            <a:r>
              <a:rPr lang="ru-RU" sz="4500" dirty="0"/>
              <a:t>; </a:t>
            </a:r>
            <a:endParaRPr lang="ru-RU" sz="4500" dirty="0" smtClean="0"/>
          </a:p>
          <a:p>
            <a:r>
              <a:rPr lang="ru-RU" sz="4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Стокгольм</a:t>
            </a:r>
            <a:r>
              <a:rPr lang="ru-RU" sz="4500" dirty="0"/>
              <a:t> та </a:t>
            </a:r>
            <a:r>
              <a:rPr lang="ru-RU" sz="4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Гетеборг</a:t>
            </a:r>
            <a:r>
              <a:rPr lang="ru-RU" sz="4500" dirty="0"/>
              <a:t> в </a:t>
            </a:r>
            <a:r>
              <a:rPr lang="ru-RU" sz="4500" dirty="0" err="1"/>
              <a:t>Швеції</a:t>
            </a:r>
            <a:r>
              <a:rPr lang="ru-RU" sz="4500" dirty="0"/>
              <a:t>, і </a:t>
            </a:r>
            <a:r>
              <a:rPr lang="ru-RU" sz="4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Осло</a:t>
            </a:r>
            <a:r>
              <a:rPr lang="ru-RU" sz="4500" dirty="0"/>
              <a:t>, в </a:t>
            </a:r>
            <a:r>
              <a:rPr lang="ru-RU" sz="4500" dirty="0" err="1"/>
              <a:t>Норвегії</a:t>
            </a:r>
            <a:r>
              <a:rPr lang="ru-RU" sz="4500" dirty="0"/>
              <a:t>, є </a:t>
            </a:r>
            <a:r>
              <a:rPr lang="ru-RU" sz="4500" dirty="0" err="1"/>
              <a:t>найбільшими</a:t>
            </a:r>
            <a:r>
              <a:rPr lang="ru-RU" sz="4500" dirty="0"/>
              <a:t> </a:t>
            </a:r>
            <a:r>
              <a:rPr lang="ru-RU" sz="4500" dirty="0" err="1" smtClean="0"/>
              <a:t>містами</a:t>
            </a:r>
            <a:r>
              <a:rPr lang="ru-RU" sz="4500" dirty="0" smtClean="0"/>
              <a:t>.</a:t>
            </a:r>
            <a:endParaRPr lang="ru-RU" sz="4500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3191356" cy="211028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26124"/>
            <a:ext cx="3592701" cy="38156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3167" y="5435351"/>
            <a:ext cx="1144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err="1" smtClean="0"/>
              <a:t>Гальхепігген</a:t>
            </a:r>
            <a:endParaRPr lang="uk-UA" sz="1400" dirty="0"/>
          </a:p>
        </p:txBody>
      </p:sp>
      <p:sp>
        <p:nvSpPr>
          <p:cNvPr id="8" name="Овал 7"/>
          <p:cNvSpPr/>
          <p:nvPr/>
        </p:nvSpPr>
        <p:spPr>
          <a:xfrm>
            <a:off x="5148064" y="5435351"/>
            <a:ext cx="148263" cy="153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52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420072"/>
          </a:xfrm>
        </p:spPr>
        <p:txBody>
          <a:bodyPr/>
          <a:lstStyle/>
          <a:p>
            <a:r>
              <a:rPr lang="ru-RU" dirty="0" err="1"/>
              <a:t>Скандинавський</a:t>
            </a:r>
            <a:r>
              <a:rPr lang="ru-RU" dirty="0"/>
              <a:t> </a:t>
            </a:r>
            <a:r>
              <a:rPr lang="ru-RU" dirty="0" err="1"/>
              <a:t>півострів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на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Балтійському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щиті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грунтів</a:t>
            </a:r>
            <a:r>
              <a:rPr lang="ru-RU" dirty="0"/>
              <a:t>, </a:t>
            </a:r>
            <a:r>
              <a:rPr lang="ru-RU" dirty="0" err="1"/>
              <a:t>покриваючих</a:t>
            </a:r>
            <a:r>
              <a:rPr lang="ru-RU" dirty="0"/>
              <a:t> </a:t>
            </a:r>
            <a:r>
              <a:rPr lang="ru-RU" dirty="0" err="1"/>
              <a:t>півострів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зметені</a:t>
            </a:r>
            <a:r>
              <a:rPr lang="ru-RU" dirty="0"/>
              <a:t> </a:t>
            </a:r>
            <a:r>
              <a:rPr lang="ru-RU" dirty="0" err="1"/>
              <a:t>льодовиком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заледеніння</a:t>
            </a:r>
            <a:r>
              <a:rPr lang="ru-RU" dirty="0" smtClean="0"/>
              <a:t>,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невелика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придатна</a:t>
            </a:r>
            <a:r>
              <a:rPr lang="ru-RU" dirty="0"/>
              <a:t> до </a:t>
            </a:r>
            <a:r>
              <a:rPr lang="ru-RU" dirty="0" err="1"/>
              <a:t>орання</a:t>
            </a:r>
            <a:r>
              <a:rPr lang="ru-RU" dirty="0"/>
              <a:t> (3% в </a:t>
            </a:r>
            <a:r>
              <a:rPr lang="ru-RU" dirty="0" err="1"/>
              <a:t>Норвегії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31" y="2636912"/>
            <a:ext cx="5051846" cy="4077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351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Скандинавія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536192"/>
            <a:ext cx="4032448" cy="459028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/>
              <a:t>Скандинавія</a:t>
            </a:r>
            <a:r>
              <a:rPr lang="ru-RU" dirty="0"/>
              <a:t> — </a:t>
            </a:r>
            <a:r>
              <a:rPr lang="ru-RU" dirty="0" err="1"/>
              <a:t>історично-культурний</a:t>
            </a:r>
            <a:r>
              <a:rPr lang="ru-RU" dirty="0"/>
              <a:t> </a:t>
            </a:r>
            <a:r>
              <a:rPr lang="ru-RU" dirty="0" err="1"/>
              <a:t>регіон</a:t>
            </a:r>
            <a:r>
              <a:rPr lang="ru-RU" dirty="0"/>
              <a:t>, </a:t>
            </a:r>
            <a:r>
              <a:rPr lang="ru-RU" dirty="0" err="1"/>
              <a:t>розташований</a:t>
            </a:r>
            <a:r>
              <a:rPr lang="ru-RU" dirty="0"/>
              <a:t> на </a:t>
            </a:r>
            <a:r>
              <a:rPr lang="ru-RU" dirty="0" err="1"/>
              <a:t>півночі</a:t>
            </a:r>
            <a:r>
              <a:rPr lang="ru-RU" dirty="0"/>
              <a:t> </a:t>
            </a:r>
            <a:r>
              <a:rPr lang="ru-RU" dirty="0" err="1"/>
              <a:t>Європи</a:t>
            </a:r>
            <a:r>
              <a:rPr lang="ru-RU" dirty="0"/>
              <a:t> з центром на </a:t>
            </a:r>
            <a:r>
              <a:rPr lang="ru-RU" dirty="0" err="1" smtClean="0"/>
              <a:t>Скандинавському</a:t>
            </a:r>
            <a:r>
              <a:rPr lang="ru-RU" dirty="0" smtClean="0"/>
              <a:t> </a:t>
            </a:r>
            <a:r>
              <a:rPr lang="ru-RU" dirty="0" err="1"/>
              <a:t>півострові</a:t>
            </a:r>
            <a:r>
              <a:rPr lang="ru-RU" dirty="0"/>
              <a:t>.</a:t>
            </a:r>
          </a:p>
          <a:p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Норвегія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та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Швеція</a:t>
            </a:r>
            <a:r>
              <a:rPr lang="ru-RU" dirty="0"/>
              <a:t> </a:t>
            </a:r>
            <a:r>
              <a:rPr lang="ru-RU" dirty="0" err="1"/>
              <a:t>вважають</a:t>
            </a:r>
            <a:r>
              <a:rPr lang="ru-RU" dirty="0"/>
              <a:t> одна одну </a:t>
            </a:r>
            <a:r>
              <a:rPr lang="ru-RU" dirty="0" err="1"/>
              <a:t>частинами</a:t>
            </a:r>
            <a:r>
              <a:rPr lang="ru-RU" dirty="0"/>
              <a:t> </a:t>
            </a:r>
            <a:r>
              <a:rPr lang="ru-RU" dirty="0" err="1"/>
              <a:t>Скандинавії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них, до </a:t>
            </a:r>
            <a:r>
              <a:rPr lang="ru-RU" dirty="0" err="1"/>
              <a:t>Скандинавії</a:t>
            </a:r>
            <a:r>
              <a:rPr lang="ru-RU" dirty="0"/>
              <a:t> часто </a:t>
            </a:r>
            <a:r>
              <a:rPr lang="ru-RU" dirty="0" err="1"/>
              <a:t>зараховують</a:t>
            </a:r>
            <a:r>
              <a:rPr lang="ru-RU" dirty="0"/>
              <a:t> 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Ісландію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Фінляндію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Фарерські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3657600" cy="30234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512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7620000" cy="4176464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вказаної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походить </a:t>
            </a:r>
            <a:r>
              <a:rPr lang="ru-RU" dirty="0" err="1"/>
              <a:t>від</a:t>
            </a:r>
            <a:r>
              <a:rPr lang="ru-RU" dirty="0"/>
              <a:t> слова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Скандія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в </a:t>
            </a:r>
            <a:r>
              <a:rPr lang="ru-RU" dirty="0" err="1"/>
              <a:t>античний</a:t>
            </a:r>
            <a:r>
              <a:rPr lang="ru-RU" dirty="0"/>
              <a:t> час і </a:t>
            </a:r>
            <a:r>
              <a:rPr lang="ru-RU" dirty="0" err="1"/>
              <a:t>пізніше</a:t>
            </a:r>
            <a:r>
              <a:rPr lang="ru-RU" dirty="0"/>
              <a:t> в </a:t>
            </a:r>
            <a:r>
              <a:rPr lang="ru-RU" dirty="0" err="1"/>
              <a:t>раннє</a:t>
            </a:r>
            <a:r>
              <a:rPr lang="ru-RU" dirty="0"/>
              <a:t> </a:t>
            </a:r>
            <a:r>
              <a:rPr lang="ru-RU" dirty="0" err="1"/>
              <a:t>середньовіччя</a:t>
            </a:r>
            <a:r>
              <a:rPr lang="ru-RU" dirty="0"/>
              <a:t> </a:t>
            </a:r>
            <a:r>
              <a:rPr lang="ru-RU" dirty="0" err="1"/>
              <a:t>позначали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лежали на </a:t>
            </a:r>
            <a:r>
              <a:rPr lang="ru-RU" dirty="0" err="1"/>
              <a:t>півночі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 </a:t>
            </a:r>
            <a:r>
              <a:rPr lang="ru-RU" dirty="0" smtClean="0"/>
              <a:t>Балтики.</a:t>
            </a:r>
          </a:p>
          <a:p>
            <a:r>
              <a:rPr lang="ru-RU" dirty="0" err="1"/>
              <a:t>Скандинавські</a:t>
            </a:r>
            <a:r>
              <a:rPr lang="ru-RU" dirty="0"/>
              <a:t> народи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скандинавські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пішли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давньоскандинавської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мови</a:t>
            </a:r>
            <a:r>
              <a:rPr lang="ru-RU" dirty="0"/>
              <a:t> і належать до </a:t>
            </a:r>
            <a:r>
              <a:rPr lang="ru-RU" dirty="0" err="1"/>
              <a:t>північної</a:t>
            </a:r>
            <a:r>
              <a:rPr lang="ru-RU" dirty="0"/>
              <a:t> </a:t>
            </a:r>
            <a:r>
              <a:rPr lang="ru-RU" dirty="0" err="1"/>
              <a:t>гілки</a:t>
            </a:r>
            <a:r>
              <a:rPr lang="ru-RU" dirty="0"/>
              <a:t>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германської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</a:t>
            </a:r>
            <a:r>
              <a:rPr lang="ru-RU" dirty="0"/>
              <a:t>.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діалектів</a:t>
            </a:r>
            <a:r>
              <a:rPr lang="ru-RU" dirty="0"/>
              <a:t> </a:t>
            </a:r>
            <a:r>
              <a:rPr lang="ru-RU" dirty="0" err="1"/>
              <a:t>норвезької</a:t>
            </a:r>
            <a:r>
              <a:rPr lang="ru-RU" dirty="0"/>
              <a:t>, </a:t>
            </a:r>
            <a:r>
              <a:rPr lang="ru-RU" dirty="0" err="1"/>
              <a:t>шведської</a:t>
            </a:r>
            <a:r>
              <a:rPr lang="ru-RU" dirty="0"/>
              <a:t> і </a:t>
            </a:r>
            <a:r>
              <a:rPr lang="ru-RU" dirty="0" err="1"/>
              <a:t>датської</a:t>
            </a:r>
            <a:r>
              <a:rPr lang="ru-RU" dirty="0"/>
              <a:t> </a:t>
            </a:r>
            <a:r>
              <a:rPr lang="ru-RU" dirty="0" err="1"/>
              <a:t>мов</a:t>
            </a:r>
            <a:r>
              <a:rPr lang="ru-RU" dirty="0"/>
              <a:t> </a:t>
            </a:r>
            <a:r>
              <a:rPr lang="ru-RU" dirty="0" err="1"/>
              <a:t>взаємнозрозумілі</a:t>
            </a:r>
            <a:r>
              <a:rPr lang="ru-RU" dirty="0"/>
              <a:t>. </a:t>
            </a:r>
            <a:r>
              <a:rPr lang="ru-RU" dirty="0" err="1"/>
              <a:t>Ісландська</a:t>
            </a:r>
            <a:r>
              <a:rPr lang="ru-RU" dirty="0"/>
              <a:t> і </a:t>
            </a:r>
            <a:r>
              <a:rPr lang="ru-RU" dirty="0" err="1"/>
              <a:t>фарерська</a:t>
            </a:r>
            <a:r>
              <a:rPr lang="ru-RU" dirty="0"/>
              <a:t> 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пішли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 </a:t>
            </a:r>
            <a:r>
              <a:rPr lang="ru-RU" dirty="0" err="1"/>
              <a:t>давньоскандинавської</a:t>
            </a:r>
            <a:r>
              <a:rPr lang="ru-RU" dirty="0"/>
              <a:t>, але </a:t>
            </a:r>
            <a:r>
              <a:rPr lang="ru-RU" dirty="0" err="1"/>
              <a:t>зберегли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архаїчних</a:t>
            </a:r>
            <a:r>
              <a:rPr lang="ru-RU" dirty="0"/>
              <a:t> рис.</a:t>
            </a:r>
          </a:p>
          <a:p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Фінська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мова</a:t>
            </a:r>
            <a:r>
              <a:rPr lang="ru-RU" dirty="0"/>
              <a:t> 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мовної</a:t>
            </a:r>
            <a:r>
              <a:rPr lang="ru-RU" dirty="0"/>
              <a:t> </a:t>
            </a:r>
            <a:r>
              <a:rPr lang="ru-RU" dirty="0" err="1"/>
              <a:t>сім'ї</a:t>
            </a:r>
            <a:r>
              <a:rPr lang="ru-RU" dirty="0"/>
              <a:t> —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фіно-угорсько</a:t>
            </a:r>
            <a:r>
              <a:rPr lang="ru-RU" dirty="0" err="1"/>
              <a:t>ї</a:t>
            </a:r>
            <a:r>
              <a:rPr lang="ru-RU" dirty="0"/>
              <a:t>, але на </a:t>
            </a:r>
            <a:r>
              <a:rPr lang="ru-RU" dirty="0" err="1"/>
              <a:t>території</a:t>
            </a:r>
            <a:r>
              <a:rPr lang="ru-RU" dirty="0"/>
              <a:t> </a:t>
            </a:r>
            <a:r>
              <a:rPr lang="ru-RU" dirty="0" err="1"/>
              <a:t>Фінляндії</a:t>
            </a:r>
            <a:r>
              <a:rPr lang="ru-RU" dirty="0"/>
              <a:t> </a:t>
            </a:r>
            <a:r>
              <a:rPr lang="ru-RU" dirty="0" err="1"/>
              <a:t>проживає</a:t>
            </a:r>
            <a:r>
              <a:rPr lang="ru-RU" dirty="0"/>
              <a:t> велика </a:t>
            </a:r>
            <a:r>
              <a:rPr lang="ru-RU" dirty="0" err="1"/>
              <a:t>шведська</a:t>
            </a:r>
            <a:r>
              <a:rPr lang="ru-RU" dirty="0"/>
              <a:t> </a:t>
            </a:r>
            <a:r>
              <a:rPr lang="ru-RU" dirty="0" err="1"/>
              <a:t>меншина</a:t>
            </a:r>
            <a:r>
              <a:rPr lang="ru-RU" dirty="0"/>
              <a:t> і </a:t>
            </a:r>
            <a:r>
              <a:rPr lang="ru-RU" dirty="0" err="1"/>
              <a:t>шведська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є </a:t>
            </a:r>
            <a:r>
              <a:rPr lang="ru-RU" dirty="0" err="1"/>
              <a:t>однією</a:t>
            </a:r>
            <a:r>
              <a:rPr lang="ru-RU" dirty="0"/>
              <a:t> з 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/>
              <a:t>країни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7344816" cy="23212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237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r>
              <a:rPr lang="uk-UA" dirty="0" smtClean="0"/>
              <a:t>Норвегія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5256584"/>
          </a:xfrm>
        </p:spPr>
        <p:txBody>
          <a:bodyPr>
            <a:normAutofit lnSpcReduction="10000"/>
          </a:bodyPr>
          <a:lstStyle/>
          <a:p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Норвегія</a:t>
            </a:r>
            <a:r>
              <a:rPr lang="vi-VN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Королівство Норвегія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 — держава у Північній Європі, в західній частині Скандинавського півострова.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Межує зі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 Швецією, Фінляндією та Російською Федерацією. </a:t>
            </a:r>
            <a:r>
              <a:rPr lang="vi-V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Столиця Норвегії — Осло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 (605 тис. жителів в 2011 р.). </a:t>
            </a:r>
            <a:endParaRPr lang="uk-UA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uk-UA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Найбільші </a:t>
            </a:r>
            <a:r>
              <a:rPr lang="vi-VN" b="1" dirty="0">
                <a:latin typeface="Calibri" panose="020F0502020204030204" pitchFamily="34" charset="0"/>
                <a:cs typeface="Calibri" panose="020F0502020204030204" pitchFamily="34" charset="0"/>
              </a:rPr>
              <a:t>міста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—Берґен,Трондхейм,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Ставангер,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Крістіансанн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Норвегія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найпівнічніша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країна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Європи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Слово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Норвегія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перекладі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означає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«шлях на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північ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1/3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країни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лежить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північ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від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Північного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полярного кола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де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сонце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з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травня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по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липень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майже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не заходить за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обрій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У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середині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зими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крайній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півночі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майже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всю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добу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триває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полярна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ніч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а на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півдні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світловий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день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триває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усього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декілька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годин.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1" y="2348880"/>
            <a:ext cx="1409369" cy="24401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2417"/>
            <a:ext cx="2160240" cy="12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9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142</TotalTime>
  <Words>188</Words>
  <Application>Microsoft Office PowerPoint</Application>
  <PresentationFormat>Экран (4:3)</PresentationFormat>
  <Paragraphs>108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Соседство</vt:lpstr>
      <vt:lpstr>Країни Скандинавського півострова</vt:lpstr>
      <vt:lpstr>Скандинавські країни</vt:lpstr>
      <vt:lpstr>Скандинавський півострів</vt:lpstr>
      <vt:lpstr>Географія</vt:lpstr>
      <vt:lpstr>Презентация PowerPoint</vt:lpstr>
      <vt:lpstr>Презентация PowerPoint</vt:lpstr>
      <vt:lpstr>Скандинавія</vt:lpstr>
      <vt:lpstr>Презентация PowerPoint</vt:lpstr>
      <vt:lpstr>Норвегія</vt:lpstr>
      <vt:lpstr>Презентация PowerPoint</vt:lpstr>
      <vt:lpstr>Рельєф</vt:lpstr>
      <vt:lpstr>Презентация PowerPoint</vt:lpstr>
      <vt:lpstr>Економіка</vt:lpstr>
      <vt:lpstr>Швеція</vt:lpstr>
      <vt:lpstr>Презентация PowerPoint</vt:lpstr>
      <vt:lpstr>Презентация PowerPoint</vt:lpstr>
      <vt:lpstr>Презентация PowerPoint</vt:lpstr>
      <vt:lpstr>Презентация PowerPoint</vt:lpstr>
      <vt:lpstr>Фінляндія</vt:lpstr>
      <vt:lpstr>Презентация PowerPoint</vt:lpstr>
      <vt:lpstr>Презентация PowerPoint</vt:lpstr>
      <vt:lpstr>Клімат</vt:lpstr>
      <vt:lpstr>Данія</vt:lpstr>
      <vt:lpstr>Презентация PowerPoint</vt:lpstr>
      <vt:lpstr>Презентация PowerPoint</vt:lpstr>
      <vt:lpstr>Ісландія</vt:lpstr>
      <vt:lpstr>Презентация PowerPoint</vt:lpstr>
      <vt:lpstr>Презентация PowerPoint</vt:lpstr>
      <vt:lpstr>Ґренландія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Країни Скандинавського півострова</dc:title>
  <cp:lastModifiedBy>Dasha</cp:lastModifiedBy>
  <cp:revision>16</cp:revision>
  <dcterms:modified xsi:type="dcterms:W3CDTF">2015-01-27T20:40:28Z</dcterms:modified>
</cp:coreProperties>
</file>