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62" d="100"/>
          <a:sy n="62" d="100"/>
        </p:scale>
        <p:origin x="-84" y="-3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CFEAC-408C-46BF-8ED9-986B5F1F9A7E}" type="datetimeFigureOut">
              <a:rPr lang="ru-RU"/>
              <a:pPr/>
              <a:t>24.04.2015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3B00D-F3B2-472F-8A68-D50FA6266136}" type="slidenum">
              <a:rPr lang="ru-RU"/>
              <a:pPr/>
              <a:t>‹#›</a:t>
            </a:fld>
            <a:endParaRPr lang="ru-RU"/>
          </a:p>
        </p:txBody>
      </p:sp>
    </p:spTree>
    <p:extLst>
      <p:ext uri="{BB962C8B-B14F-4D97-AF65-F5344CB8AC3E}">
        <p14:creationId xmlns:p14="http://schemas.microsoft.com/office/powerpoint/2010/main" xmlns="" val="371148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1</a:t>
            </a:fld>
            <a:endParaRPr lang="ru-RU"/>
          </a:p>
        </p:txBody>
      </p:sp>
    </p:spTree>
    <p:extLst>
      <p:ext uri="{BB962C8B-B14F-4D97-AF65-F5344CB8AC3E}">
        <p14:creationId xmlns:p14="http://schemas.microsoft.com/office/powerpoint/2010/main" xmlns="" val="208225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10</a:t>
            </a:fld>
            <a:endParaRPr lang="ru-RU"/>
          </a:p>
        </p:txBody>
      </p:sp>
    </p:spTree>
    <p:extLst>
      <p:ext uri="{BB962C8B-B14F-4D97-AF65-F5344CB8AC3E}">
        <p14:creationId xmlns:p14="http://schemas.microsoft.com/office/powerpoint/2010/main" xmlns="" val="212077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11</a:t>
            </a:fld>
            <a:endParaRPr lang="ru-RU"/>
          </a:p>
        </p:txBody>
      </p:sp>
    </p:spTree>
    <p:extLst>
      <p:ext uri="{BB962C8B-B14F-4D97-AF65-F5344CB8AC3E}">
        <p14:creationId xmlns:p14="http://schemas.microsoft.com/office/powerpoint/2010/main" xmlns="" val="193105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12</a:t>
            </a:fld>
            <a:endParaRPr lang="ru-RU"/>
          </a:p>
        </p:txBody>
      </p:sp>
    </p:spTree>
    <p:extLst>
      <p:ext uri="{BB962C8B-B14F-4D97-AF65-F5344CB8AC3E}">
        <p14:creationId xmlns:p14="http://schemas.microsoft.com/office/powerpoint/2010/main" xmlns="" val="358618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2</a:t>
            </a:fld>
            <a:endParaRPr lang="ru-RU"/>
          </a:p>
        </p:txBody>
      </p:sp>
    </p:spTree>
    <p:extLst>
      <p:ext uri="{BB962C8B-B14F-4D97-AF65-F5344CB8AC3E}">
        <p14:creationId xmlns:p14="http://schemas.microsoft.com/office/powerpoint/2010/main" xmlns="" val="155962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3</a:t>
            </a:fld>
            <a:endParaRPr lang="ru-RU"/>
          </a:p>
        </p:txBody>
      </p:sp>
    </p:spTree>
    <p:extLst>
      <p:ext uri="{BB962C8B-B14F-4D97-AF65-F5344CB8AC3E}">
        <p14:creationId xmlns:p14="http://schemas.microsoft.com/office/powerpoint/2010/main" xmlns="" val="59741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4</a:t>
            </a:fld>
            <a:endParaRPr lang="ru-RU"/>
          </a:p>
        </p:txBody>
      </p:sp>
    </p:spTree>
    <p:extLst>
      <p:ext uri="{BB962C8B-B14F-4D97-AF65-F5344CB8AC3E}">
        <p14:creationId xmlns:p14="http://schemas.microsoft.com/office/powerpoint/2010/main" xmlns="" val="23067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5</a:t>
            </a:fld>
            <a:endParaRPr lang="ru-RU"/>
          </a:p>
        </p:txBody>
      </p:sp>
    </p:spTree>
    <p:extLst>
      <p:ext uri="{BB962C8B-B14F-4D97-AF65-F5344CB8AC3E}">
        <p14:creationId xmlns:p14="http://schemas.microsoft.com/office/powerpoint/2010/main" xmlns="" val="381827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6</a:t>
            </a:fld>
            <a:endParaRPr lang="ru-RU"/>
          </a:p>
        </p:txBody>
      </p:sp>
    </p:spTree>
    <p:extLst>
      <p:ext uri="{BB962C8B-B14F-4D97-AF65-F5344CB8AC3E}">
        <p14:creationId xmlns:p14="http://schemas.microsoft.com/office/powerpoint/2010/main" xmlns="" val="6678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7</a:t>
            </a:fld>
            <a:endParaRPr lang="ru-RU"/>
          </a:p>
        </p:txBody>
      </p:sp>
    </p:spTree>
    <p:extLst>
      <p:ext uri="{BB962C8B-B14F-4D97-AF65-F5344CB8AC3E}">
        <p14:creationId xmlns:p14="http://schemas.microsoft.com/office/powerpoint/2010/main" xmlns="" val="51278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8</a:t>
            </a:fld>
            <a:endParaRPr lang="ru-RU"/>
          </a:p>
        </p:txBody>
      </p:sp>
    </p:spTree>
    <p:extLst>
      <p:ext uri="{BB962C8B-B14F-4D97-AF65-F5344CB8AC3E}">
        <p14:creationId xmlns:p14="http://schemas.microsoft.com/office/powerpoint/2010/main" xmlns="" val="250574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53B00D-F3B2-472F-8A68-D50FA6266136}" type="slidenum">
              <a:rPr lang="ru-RU"/>
              <a:pPr/>
              <a:t>9</a:t>
            </a:fld>
            <a:endParaRPr lang="ru-RU"/>
          </a:p>
        </p:txBody>
      </p:sp>
    </p:spTree>
    <p:extLst>
      <p:ext uri="{BB962C8B-B14F-4D97-AF65-F5344CB8AC3E}">
        <p14:creationId xmlns:p14="http://schemas.microsoft.com/office/powerpoint/2010/main" xmlns="" val="67380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dirty="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77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Date Placeholder 2"/>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8369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dirty="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88815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99466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dirty="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51036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41958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dirty="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37272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85453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18817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nchor="ct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91558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dirty="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89751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5909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8640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45480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12048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dirty="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424464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dirty="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24.04.2015</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5638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2FFB779-270B-4192-84BA-A697F48306DC}" type="datetimeFigureOut">
              <a:rPr lang="ru-RU" smtClean="0"/>
              <a:pPr/>
              <a:t>24.04.2015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643011336"/>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B.jpg"/>
          <p:cNvPicPr>
            <a:picLocks noChangeAspect="1"/>
          </p:cNvPicPr>
          <p:nvPr/>
        </p:nvPicPr>
        <p:blipFill>
          <a:blip r:embed="rId3" cstate="print"/>
          <a:stretch>
            <a:fillRect/>
          </a:stretch>
        </p:blipFill>
        <p:spPr>
          <a:xfrm>
            <a:off x="4736641" y="529589"/>
            <a:ext cx="7180321" cy="48059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Заголовок 1"/>
          <p:cNvSpPr>
            <a:spLocks noGrp="1"/>
          </p:cNvSpPr>
          <p:nvPr>
            <p:ph type="ctrTitle"/>
          </p:nvPr>
        </p:nvSpPr>
        <p:spPr>
          <a:xfrm>
            <a:off x="137387" y="930111"/>
            <a:ext cx="8001000" cy="2971801"/>
          </a:xfrm>
        </p:spPr>
        <p:txBody>
          <a:bodyPr/>
          <a:lstStyle/>
          <a:p>
            <a:r>
              <a:rPr lang="ru-RU">
                <a:solidFill>
                  <a:srgbClr val="FFFFFF"/>
                </a:solidFill>
              </a:rPr>
              <a:t>Велика Британія</a:t>
            </a:r>
          </a:p>
        </p:txBody>
      </p:sp>
      <p:sp>
        <p:nvSpPr>
          <p:cNvPr id="3" name="Подзаголовок 2"/>
          <p:cNvSpPr>
            <a:spLocks noGrp="1"/>
          </p:cNvSpPr>
          <p:nvPr>
            <p:ph type="subTitle" idx="1"/>
          </p:nvPr>
        </p:nvSpPr>
        <p:spPr>
          <a:xfrm>
            <a:off x="113753" y="4073041"/>
            <a:ext cx="6400800" cy="1947333"/>
          </a:xfrm>
        </p:spPr>
        <p:txBody>
          <a:bodyPr/>
          <a:lstStyle/>
          <a:p>
            <a:r>
              <a:rPr lang="ru-RU">
                <a:solidFill>
                  <a:srgbClr val="000000"/>
                </a:solidFill>
              </a:rPr>
              <a:t>Підготувала учениця 10 класу Альошина Марія</a:t>
            </a:r>
          </a:p>
        </p:txBody>
      </p:sp>
    </p:spTree>
    <p:extLst>
      <p:ext uri="{BB962C8B-B14F-4D97-AF65-F5344CB8AC3E}">
        <p14:creationId xmlns:p14="http://schemas.microsoft.com/office/powerpoint/2010/main" xmlns="" val="135165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9660" y="55259"/>
            <a:ext cx="5671158" cy="707886"/>
          </a:xfrm>
          <a:prstGeom prst="rect">
            <a:avLst/>
          </a:prstGeom>
        </p:spPr>
        <p:txBody>
          <a:bodyPr rtlCol="0">
            <a:spAutoFit/>
          </a:bodyPr>
          <a:lstStyle/>
          <a:p>
            <a:pPr algn="ctr"/>
            <a:r>
              <a:rPr lang="ru-RU" sz="4000" i="1">
                <a:solidFill>
                  <a:srgbClr val="000000"/>
                </a:solidFill>
                <a:latin typeface="Georgia" charset="0"/>
              </a:rPr>
              <a:t>Тауерський міст</a:t>
            </a:r>
            <a:endParaRPr lang="ru-RU">
              <a:solidFill>
                <a:srgbClr val="000000"/>
              </a:solidFill>
            </a:endParaRPr>
          </a:p>
        </p:txBody>
      </p:sp>
      <p:pic>
        <p:nvPicPr>
          <p:cNvPr id="3" name="Рисунок 2" descr="b4c52c1add4842c62aad5fef0ea50d7d.jpg"/>
          <p:cNvPicPr>
            <a:picLocks noChangeAspect="1"/>
          </p:cNvPicPr>
          <p:nvPr/>
        </p:nvPicPr>
        <p:blipFill>
          <a:blip r:embed="rId3" cstate="print"/>
          <a:stretch>
            <a:fillRect/>
          </a:stretch>
        </p:blipFill>
        <p:spPr>
          <a:xfrm>
            <a:off x="418533" y="1135826"/>
            <a:ext cx="8974637" cy="5259572"/>
          </a:xfrm>
          <a:prstGeom prst="rect">
            <a:avLst/>
          </a:prstGeom>
        </p:spPr>
      </p:pic>
    </p:spTree>
    <p:extLst>
      <p:ext uri="{BB962C8B-B14F-4D97-AF65-F5344CB8AC3E}">
        <p14:creationId xmlns:p14="http://schemas.microsoft.com/office/powerpoint/2010/main" xmlns="" val="17048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723" y="135024"/>
            <a:ext cx="10635096" cy="707886"/>
          </a:xfrm>
          <a:prstGeom prst="rect">
            <a:avLst/>
          </a:prstGeom>
        </p:spPr>
        <p:txBody>
          <a:bodyPr rtlCol="0">
            <a:spAutoFit/>
          </a:bodyPr>
          <a:lstStyle/>
          <a:p>
            <a:pPr algn="ctr"/>
            <a:r>
              <a:rPr lang="ru-RU" sz="4000">
                <a:solidFill>
                  <a:srgbClr val="000000"/>
                </a:solidFill>
                <a:latin typeface="Georgia"/>
              </a:rPr>
              <a:t>Двоповерхові автобуси</a:t>
            </a:r>
          </a:p>
        </p:txBody>
      </p:sp>
      <p:pic>
        <p:nvPicPr>
          <p:cNvPr id="3" name="Рисунок 2" descr="london_bus.jpg"/>
          <p:cNvPicPr>
            <a:picLocks noChangeAspect="1"/>
          </p:cNvPicPr>
          <p:nvPr/>
        </p:nvPicPr>
        <p:blipFill>
          <a:blip r:embed="rId3" cstate="print"/>
          <a:stretch>
            <a:fillRect/>
          </a:stretch>
        </p:blipFill>
        <p:spPr>
          <a:xfrm>
            <a:off x="398463" y="1138238"/>
            <a:ext cx="7174042" cy="5362537"/>
          </a:xfrm>
          <a:prstGeom prst="rect">
            <a:avLst/>
          </a:prstGeom>
        </p:spPr>
      </p:pic>
    </p:spTree>
    <p:extLst>
      <p:ext uri="{BB962C8B-B14F-4D97-AF65-F5344CB8AC3E}">
        <p14:creationId xmlns:p14="http://schemas.microsoft.com/office/powerpoint/2010/main" xmlns="" val="34127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0.jpg"/>
          <p:cNvPicPr>
            <a:picLocks noChangeAspect="1"/>
          </p:cNvPicPr>
          <p:nvPr/>
        </p:nvPicPr>
        <p:blipFill>
          <a:blip r:embed="rId3" cstate="print"/>
          <a:srcRect t="10434" b="13"/>
          <a:stretch>
            <a:fillRect/>
          </a:stretch>
        </p:blipFill>
        <p:spPr>
          <a:xfrm>
            <a:off x="242066" y="840499"/>
            <a:ext cx="9726635" cy="577373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39357" y="-8947"/>
            <a:ext cx="4731706" cy="713332"/>
          </a:xfrm>
          <a:prstGeom prst="rect">
            <a:avLst/>
          </a:prstGeom>
        </p:spPr>
        <p:txBody>
          <a:bodyPr rtlCol="0">
            <a:spAutoFit/>
          </a:bodyPr>
          <a:lstStyle/>
          <a:p>
            <a:pPr algn="ctr"/>
            <a:r>
              <a:rPr lang="ru-RU" sz="4000">
                <a:solidFill>
                  <a:srgbClr val="F9211B"/>
                </a:solidFill>
                <a:latin typeface="Georgia"/>
              </a:rPr>
              <a:t>Населення</a:t>
            </a:r>
            <a:endParaRPr lang="ru-RU"/>
          </a:p>
        </p:txBody>
      </p:sp>
    </p:spTree>
    <p:extLst>
      <p:ext uri="{BB962C8B-B14F-4D97-AF65-F5344CB8AC3E}">
        <p14:creationId xmlns:p14="http://schemas.microsoft.com/office/powerpoint/2010/main" xmlns="" val="200034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elizaveta2.jpg"/>
          <p:cNvPicPr>
            <a:picLocks noChangeAspect="1"/>
          </p:cNvPicPr>
          <p:nvPr/>
        </p:nvPicPr>
        <p:blipFill>
          <a:blip r:embed="rId2" cstate="print"/>
          <a:stretch>
            <a:fillRect/>
          </a:stretch>
        </p:blipFill>
        <p:spPr>
          <a:xfrm>
            <a:off x="527091" y="441960"/>
            <a:ext cx="4905136" cy="6050280"/>
          </a:xfrm>
          <a:prstGeom prst="rect">
            <a:avLst/>
          </a:prstGeom>
        </p:spPr>
      </p:pic>
      <p:sp>
        <p:nvSpPr>
          <p:cNvPr id="2" name="TextBox 1"/>
          <p:cNvSpPr txBox="1"/>
          <p:nvPr/>
        </p:nvSpPr>
        <p:spPr>
          <a:xfrm>
            <a:off x="2118360" y="3459480"/>
            <a:ext cx="10073640" cy="1446550"/>
          </a:xfrm>
          <a:prstGeom prst="rect">
            <a:avLst/>
          </a:prstGeom>
          <a:noFill/>
          <a:ln>
            <a:noFill/>
          </a:ln>
        </p:spPr>
        <p:txBody>
          <a:bodyPr wrap="square" rtlCol="0">
            <a:spAutoFit/>
          </a:bodyPr>
          <a:lstStyle/>
          <a:p>
            <a:pPr algn="ctr"/>
            <a:r>
              <a:rPr lang="ru-RU" sz="8800" i="1" dirty="0" err="1" smtClean="0">
                <a:solidFill>
                  <a:schemeClr val="bg1">
                    <a:lumMod val="95000"/>
                    <a:lumOff val="5000"/>
                  </a:schemeClr>
                </a:solidFill>
                <a:effectLst>
                  <a:outerShdw blurRad="38100" dist="38100" dir="2700000" algn="tl">
                    <a:srgbClr val="000000">
                      <a:alpha val="43137"/>
                    </a:srgbClr>
                  </a:outerShdw>
                </a:effectLst>
                <a:latin typeface="Georgia" pitchFamily="18" charset="0"/>
              </a:rPr>
              <a:t>Дякую</a:t>
            </a:r>
            <a:r>
              <a:rPr lang="ru-RU" sz="8800" i="1" dirty="0" smtClean="0">
                <a:solidFill>
                  <a:schemeClr val="bg1">
                    <a:lumMod val="95000"/>
                    <a:lumOff val="5000"/>
                  </a:schemeClr>
                </a:solidFill>
                <a:effectLst>
                  <a:outerShdw blurRad="38100" dist="38100" dir="2700000" algn="tl">
                    <a:srgbClr val="000000">
                      <a:alpha val="43137"/>
                    </a:srgbClr>
                  </a:outerShdw>
                </a:effectLst>
                <a:latin typeface="Georgia" pitchFamily="18" charset="0"/>
              </a:rPr>
              <a:t> за </a:t>
            </a:r>
            <a:r>
              <a:rPr lang="ru-RU" sz="8800" i="1" dirty="0" err="1" smtClean="0">
                <a:solidFill>
                  <a:schemeClr val="bg1">
                    <a:lumMod val="95000"/>
                    <a:lumOff val="5000"/>
                  </a:schemeClr>
                </a:solidFill>
                <a:effectLst>
                  <a:outerShdw blurRad="38100" dist="38100" dir="2700000" algn="tl">
                    <a:srgbClr val="000000">
                      <a:alpha val="43137"/>
                    </a:srgbClr>
                  </a:outerShdw>
                </a:effectLst>
                <a:latin typeface="Georgia" pitchFamily="18" charset="0"/>
              </a:rPr>
              <a:t>увагу</a:t>
            </a:r>
            <a:r>
              <a:rPr lang="ru-RU" sz="8800" i="1" dirty="0" smtClean="0">
                <a:solidFill>
                  <a:schemeClr val="bg1">
                    <a:lumMod val="95000"/>
                    <a:lumOff val="5000"/>
                  </a:schemeClr>
                </a:solidFill>
                <a:effectLst>
                  <a:outerShdw blurRad="38100" dist="38100" dir="2700000" algn="tl">
                    <a:srgbClr val="000000">
                      <a:alpha val="43137"/>
                    </a:srgbClr>
                  </a:outerShdw>
                </a:effectLst>
                <a:latin typeface="Georgia" pitchFamily="18" charset="0"/>
              </a:rPr>
              <a:t>!</a:t>
            </a:r>
            <a:endParaRPr lang="ru-RU" sz="8800" i="1" dirty="0">
              <a:solidFill>
                <a:schemeClr val="bg1">
                  <a:lumMod val="95000"/>
                  <a:lumOff val="5000"/>
                </a:schemeClr>
              </a:solidFill>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2.gif"/>
          <p:cNvPicPr>
            <a:picLocks noChangeAspect="1"/>
          </p:cNvPicPr>
          <p:nvPr/>
        </p:nvPicPr>
        <p:blipFill>
          <a:blip r:embed="rId3" cstate="print"/>
          <a:stretch>
            <a:fillRect/>
          </a:stretch>
        </p:blipFill>
        <p:spPr>
          <a:xfrm>
            <a:off x="138366" y="150084"/>
            <a:ext cx="5611986" cy="6531213"/>
          </a:xfrm>
          <a:prstGeom prst="rect">
            <a:avLst/>
          </a:prstGeom>
        </p:spPr>
      </p:pic>
      <p:sp>
        <p:nvSpPr>
          <p:cNvPr id="3" name="TextBox 2"/>
          <p:cNvSpPr txBox="1"/>
          <p:nvPr/>
        </p:nvSpPr>
        <p:spPr>
          <a:xfrm>
            <a:off x="6540826" y="29360"/>
            <a:ext cx="4888282" cy="1077218"/>
          </a:xfrm>
          <a:prstGeom prst="rect">
            <a:avLst/>
          </a:prstGeom>
        </p:spPr>
        <p:txBody>
          <a:bodyPr rtlCol="0">
            <a:spAutoFit/>
          </a:bodyPr>
          <a:lstStyle/>
          <a:p>
            <a:pPr algn="ctr"/>
            <a:r>
              <a:rPr lang="ru-RU" sz="3200">
                <a:solidFill>
                  <a:srgbClr val="000000"/>
                </a:solidFill>
                <a:latin typeface="Cambria"/>
              </a:rPr>
              <a:t>Адміністративний поділ Великої Британії</a:t>
            </a:r>
            <a:endParaRPr lang="ru-RU" sz="3200">
              <a:solidFill>
                <a:srgbClr val="000000"/>
              </a:solidFill>
            </a:endParaRPr>
          </a:p>
        </p:txBody>
      </p:sp>
      <p:sp>
        <p:nvSpPr>
          <p:cNvPr id="4" name="TextBox 3"/>
          <p:cNvSpPr txBox="1"/>
          <p:nvPr/>
        </p:nvSpPr>
        <p:spPr>
          <a:xfrm>
            <a:off x="6139442" y="1163596"/>
            <a:ext cx="5560968" cy="1384995"/>
          </a:xfrm>
          <a:prstGeom prst="rect">
            <a:avLst/>
          </a:prstGeom>
        </p:spPr>
        <p:txBody>
          <a:bodyPr rtlCol="0">
            <a:spAutoFit/>
          </a:bodyPr>
          <a:lstStyle/>
          <a:p>
            <a:pPr marL="342900" indent="-342900">
              <a:buFont typeface="Arial" panose="020B0604020202020204" pitchFamily="34" charset="0"/>
              <a:buChar char="•"/>
            </a:pPr>
            <a:r>
              <a:rPr lang="ru-RU" sz="2800">
                <a:solidFill>
                  <a:srgbClr val="FFFFFF"/>
                </a:solidFill>
                <a:latin typeface=""/>
              </a:rPr>
              <a:t>Англія (39 графств, 6 метрополітенських графств та Великий Лондон)</a:t>
            </a:r>
            <a:endParaRPr lang="ru-RU" sz="2800">
              <a:solidFill>
                <a:srgbClr val="FFFFFF"/>
              </a:solidFill>
            </a:endParaRPr>
          </a:p>
        </p:txBody>
      </p:sp>
      <p:sp>
        <p:nvSpPr>
          <p:cNvPr id="5" name="TextBox 4"/>
          <p:cNvSpPr txBox="1"/>
          <p:nvPr/>
        </p:nvSpPr>
        <p:spPr>
          <a:xfrm>
            <a:off x="6138162" y="2657659"/>
            <a:ext cx="5358008" cy="1384995"/>
          </a:xfrm>
          <a:prstGeom prst="rect">
            <a:avLst/>
          </a:prstGeom>
        </p:spPr>
        <p:txBody>
          <a:bodyPr rtlCol="0">
            <a:spAutoFit/>
          </a:bodyPr>
          <a:lstStyle/>
          <a:p>
            <a:pPr marL="342900" indent="-342900">
              <a:buFont typeface="Arial" panose="020B0604020202020204" pitchFamily="34" charset="0"/>
              <a:buChar char="•"/>
            </a:pPr>
            <a:r>
              <a:rPr lang="ru-RU" sz="2800">
                <a:solidFill>
                  <a:srgbClr val="FFFFFF"/>
                </a:solidFill>
              </a:rPr>
              <a:t>Уельс (22 унітарні утворення: 9 графств, 3 міста й 10 міст-графств)</a:t>
            </a:r>
          </a:p>
        </p:txBody>
      </p:sp>
      <p:sp>
        <p:nvSpPr>
          <p:cNvPr id="6" name="TextBox 5"/>
          <p:cNvSpPr txBox="1"/>
          <p:nvPr/>
        </p:nvSpPr>
        <p:spPr>
          <a:xfrm>
            <a:off x="6168197" y="4130945"/>
            <a:ext cx="5608528" cy="954107"/>
          </a:xfrm>
          <a:prstGeom prst="rect">
            <a:avLst/>
          </a:prstGeom>
        </p:spPr>
        <p:txBody>
          <a:bodyPr rtlCol="0">
            <a:spAutoFit/>
          </a:bodyPr>
          <a:lstStyle/>
          <a:p>
            <a:pPr marL="285750" indent="-285750">
              <a:buFont typeface="Arial" panose="020B0604020202020204" pitchFamily="34" charset="0"/>
              <a:buChar char="•"/>
            </a:pPr>
            <a:r>
              <a:rPr lang="ru-RU" sz="2800">
                <a:solidFill>
                  <a:srgbClr val="FFFFFF"/>
                </a:solidFill>
              </a:rPr>
              <a:t>Шотландія (12 областей: 9 округів і 3 загальні території)</a:t>
            </a:r>
          </a:p>
        </p:txBody>
      </p:sp>
      <p:sp>
        <p:nvSpPr>
          <p:cNvPr id="7" name="TextBox 6"/>
          <p:cNvSpPr txBox="1"/>
          <p:nvPr/>
        </p:nvSpPr>
        <p:spPr>
          <a:xfrm>
            <a:off x="5606298" y="5430815"/>
            <a:ext cx="6563116" cy="523220"/>
          </a:xfrm>
          <a:prstGeom prst="rect">
            <a:avLst/>
          </a:prstGeom>
        </p:spPr>
        <p:txBody>
          <a:bodyPr rtlCol="0">
            <a:spAutoFit/>
          </a:bodyPr>
          <a:lstStyle/>
          <a:p>
            <a:pPr marL="342900" indent="-342900" algn="ctr">
              <a:buFont typeface="Arial" panose="020B0604020202020204" pitchFamily="34" charset="0"/>
              <a:buChar char="•"/>
            </a:pPr>
            <a:r>
              <a:rPr lang="ru-RU" sz="2800"/>
              <a:t>Північна Ірландія (26 округів)</a:t>
            </a:r>
          </a:p>
        </p:txBody>
      </p:sp>
      <p:sp>
        <p:nvSpPr>
          <p:cNvPr id="9" name="Стрелка влево 8"/>
          <p:cNvSpPr/>
          <p:nvPr/>
        </p:nvSpPr>
        <p:spPr>
          <a:xfrm>
            <a:off x="3560763" y="4165818"/>
            <a:ext cx="1480638" cy="609382"/>
          </a:xfrm>
          <a:prstGeom prst="lef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996779" y="2947176"/>
            <a:ext cx="1480638" cy="609382"/>
          </a:xfrm>
          <a:prstGeom prst="lef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лево 10"/>
          <p:cNvSpPr/>
          <p:nvPr/>
        </p:nvSpPr>
        <p:spPr>
          <a:xfrm>
            <a:off x="2856480" y="2317329"/>
            <a:ext cx="1480638" cy="609382"/>
          </a:xfrm>
          <a:prstGeom prst="lef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лево 11"/>
          <p:cNvSpPr/>
          <p:nvPr/>
        </p:nvSpPr>
        <p:spPr>
          <a:xfrm>
            <a:off x="2101374" y="4709387"/>
            <a:ext cx="1480638" cy="609382"/>
          </a:xfrm>
          <a:prstGeom prst="lef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633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6000"/>
                            </p:stCondLst>
                            <p:childTnLst>
                              <p:par>
                                <p:cTn id="18" presetID="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1+#ppt_w/2"/>
                                          </p:val>
                                        </p:tav>
                                        <p:tav tm="100000">
                                          <p:val>
                                            <p:strVal val="#ppt_x"/>
                                          </p:val>
                                        </p:tav>
                                      </p:tavLst>
                                    </p:anim>
                                    <p:anim calcmode="lin" valueType="num">
                                      <p:cBhvr additive="base">
                                        <p:cTn id="21" dur="20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1000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1+#ppt_w/2"/>
                                          </p:val>
                                        </p:tav>
                                        <p:tav tm="100000">
                                          <p:val>
                                            <p:strVal val="#ppt_x"/>
                                          </p:val>
                                        </p:tav>
                                      </p:tavLst>
                                    </p:anim>
                                    <p:anim calcmode="lin" valueType="num">
                                      <p:cBhvr additive="base">
                                        <p:cTn id="30" dur="20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childTnLst>
                          </p:cTn>
                        </p:par>
                        <p:par>
                          <p:cTn id="35" fill="hold">
                            <p:stCondLst>
                              <p:cond delay="14000"/>
                            </p:stCondLst>
                            <p:childTnLst>
                              <p:par>
                                <p:cTn id="36" presetID="2" presetClass="entr" presetSubtype="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1+#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84.jpg"/>
          <p:cNvPicPr>
            <a:picLocks noChangeAspect="1"/>
          </p:cNvPicPr>
          <p:nvPr/>
        </p:nvPicPr>
        <p:blipFill>
          <a:blip r:embed="rId3" cstate="print"/>
          <a:stretch>
            <a:fillRect/>
          </a:stretch>
        </p:blipFill>
        <p:spPr>
          <a:xfrm>
            <a:off x="248429" y="1662377"/>
            <a:ext cx="5645085" cy="4246842"/>
          </a:xfrm>
          <a:prstGeom prst="rect">
            <a:avLst/>
          </a:prstGeom>
        </p:spPr>
      </p:pic>
      <p:pic>
        <p:nvPicPr>
          <p:cNvPr id="3" name="Рисунок 2" descr="an1.png"/>
          <p:cNvPicPr>
            <a:picLocks noChangeAspect="1"/>
          </p:cNvPicPr>
          <p:nvPr/>
        </p:nvPicPr>
        <p:blipFill>
          <a:blip r:embed="rId4" cstate="print"/>
          <a:stretch>
            <a:fillRect/>
          </a:stretch>
        </p:blipFill>
        <p:spPr>
          <a:xfrm>
            <a:off x="6195914" y="1666185"/>
            <a:ext cx="5921375" cy="4221227"/>
          </a:xfrm>
          <a:prstGeom prst="rect">
            <a:avLst/>
          </a:prstGeom>
        </p:spPr>
      </p:pic>
      <p:sp>
        <p:nvSpPr>
          <p:cNvPr id="4" name="TextBox 3"/>
          <p:cNvSpPr txBox="1"/>
          <p:nvPr/>
        </p:nvSpPr>
        <p:spPr>
          <a:xfrm>
            <a:off x="518584" y="165157"/>
            <a:ext cx="11088317" cy="923330"/>
          </a:xfrm>
          <a:prstGeom prst="rect">
            <a:avLst/>
          </a:prstGeom>
        </p:spPr>
        <p:txBody>
          <a:bodyPr rtlCol="0">
            <a:spAutoFit/>
          </a:bodyPr>
          <a:lstStyle/>
          <a:p>
            <a:pPr algn="ctr"/>
            <a:r>
              <a:rPr lang="ru-RU" sz="5400">
                <a:solidFill>
                  <a:srgbClr val="F9211B"/>
                </a:solidFill>
                <a:latin typeface="GungSuh"/>
                <a:ea typeface="GungSuh"/>
              </a:rPr>
              <a:t>Прапор Великої Британії</a:t>
            </a:r>
          </a:p>
        </p:txBody>
      </p:sp>
    </p:spTree>
    <p:extLst>
      <p:ext uri="{BB962C8B-B14F-4D97-AF65-F5344CB8AC3E}">
        <p14:creationId xmlns:p14="http://schemas.microsoft.com/office/powerpoint/2010/main" xmlns="" val="11797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erb_velikobratanii_uk.png"/>
          <p:cNvPicPr>
            <a:picLocks noChangeAspect="1"/>
          </p:cNvPicPr>
          <p:nvPr/>
        </p:nvPicPr>
        <p:blipFill>
          <a:blip r:embed="rId3" cstate="print"/>
          <a:stretch>
            <a:fillRect/>
          </a:stretch>
        </p:blipFill>
        <p:spPr>
          <a:xfrm>
            <a:off x="2841611" y="1137106"/>
            <a:ext cx="5708386" cy="5330346"/>
          </a:xfrm>
          <a:prstGeom prst="rect">
            <a:avLst/>
          </a:prstGeom>
        </p:spPr>
      </p:pic>
      <p:sp>
        <p:nvSpPr>
          <p:cNvPr id="3" name="TextBox 2"/>
          <p:cNvSpPr txBox="1"/>
          <p:nvPr/>
        </p:nvSpPr>
        <p:spPr>
          <a:xfrm>
            <a:off x="1415396" y="69341"/>
            <a:ext cx="9130299" cy="830997"/>
          </a:xfrm>
          <a:prstGeom prst="rect">
            <a:avLst/>
          </a:prstGeom>
        </p:spPr>
        <p:txBody>
          <a:bodyPr rtlCol="0">
            <a:spAutoFit/>
          </a:bodyPr>
          <a:lstStyle/>
          <a:p>
            <a:pPr algn="ctr"/>
            <a:r>
              <a:rPr lang="ru-RU" sz="4800">
                <a:solidFill>
                  <a:srgbClr val="F9211B"/>
                </a:solidFill>
                <a:latin typeface="GungSuh"/>
                <a:ea typeface="GungSuh"/>
              </a:rPr>
              <a:t>Герб Великої Британії</a:t>
            </a:r>
          </a:p>
        </p:txBody>
      </p:sp>
    </p:spTree>
    <p:extLst>
      <p:ext uri="{BB962C8B-B14F-4D97-AF65-F5344CB8AC3E}">
        <p14:creationId xmlns:p14="http://schemas.microsoft.com/office/powerpoint/2010/main" xmlns="" val="9399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2848" y="90414"/>
            <a:ext cx="4888282" cy="707886"/>
          </a:xfrm>
          <a:prstGeom prst="rect">
            <a:avLst/>
          </a:prstGeom>
        </p:spPr>
        <p:txBody>
          <a:bodyPr rtlCol="0">
            <a:spAutoFit/>
          </a:bodyPr>
          <a:lstStyle/>
          <a:p>
            <a:pPr algn="ctr"/>
            <a:r>
              <a:rPr lang="ru-RU" sz="4000">
                <a:solidFill>
                  <a:srgbClr val="F9211B"/>
                </a:solidFill>
                <a:latin typeface="Georgia"/>
              </a:rPr>
              <a:t>Загальні Відомості</a:t>
            </a:r>
            <a:endParaRPr lang="ru-RU">
              <a:solidFill>
                <a:srgbClr val="F9211B"/>
              </a:solidFill>
              <a:latin typeface="Georgia"/>
            </a:endParaRPr>
          </a:p>
        </p:txBody>
      </p:sp>
      <p:sp>
        <p:nvSpPr>
          <p:cNvPr id="3" name="TextBox 2"/>
          <p:cNvSpPr txBox="1"/>
          <p:nvPr/>
        </p:nvSpPr>
        <p:spPr>
          <a:xfrm>
            <a:off x="296129" y="729715"/>
            <a:ext cx="9523696" cy="6001643"/>
          </a:xfrm>
          <a:prstGeom prst="rect">
            <a:avLst/>
          </a:prstGeom>
        </p:spPr>
        <p:txBody>
          <a:bodyPr rtlCol="0">
            <a:spAutoFit/>
          </a:bodyPr>
          <a:lstStyle/>
          <a:p>
            <a:pPr marL="285750" indent="-285750">
              <a:buFont typeface="Arial" panose="020B0604020202020204" pitchFamily="34" charset="0"/>
              <a:buChar char="•"/>
            </a:pPr>
            <a:r>
              <a:rPr lang="ru-RU" b="1" i="1">
                <a:solidFill>
                  <a:srgbClr val="000000"/>
                </a:solidFill>
                <a:latin typeface="Verdana" charset="0"/>
                <a:ea typeface="Verdana" charset="0"/>
                <a:cs typeface="Verdana" charset="0"/>
              </a:rPr>
              <a:t> </a:t>
            </a:r>
            <a:r>
              <a:rPr lang="ru-RU" sz="2400" b="1" i="1">
                <a:solidFill>
                  <a:srgbClr val="000000"/>
                </a:solidFill>
                <a:latin typeface="Verdana" charset="0"/>
                <a:ea typeface="Verdana" charset="0"/>
                <a:cs typeface="Verdana" charset="0"/>
              </a:rPr>
              <a:t>Площа:</a:t>
            </a:r>
            <a:r>
              <a:rPr lang="ru-RU" sz="2400" i="1">
                <a:latin typeface="Verdana" charset="0"/>
                <a:ea typeface="Verdana" charset="0"/>
                <a:cs typeface="Verdana" charset="0"/>
              </a:rPr>
              <a:t> 244,4 тис. км. кв.</a:t>
            </a:r>
          </a:p>
          <a:p>
            <a:pPr marL="285750" indent="-285750">
              <a:buFont typeface="Arial" panose="020B0604020202020204" pitchFamily="34" charset="0"/>
              <a:buChar char="•"/>
            </a:pPr>
            <a:r>
              <a:rPr lang="ru-RU" i="1">
                <a:solidFill>
                  <a:srgbClr val="000000"/>
                </a:solidFill>
                <a:latin typeface="Verdana" charset="0"/>
                <a:ea typeface="Verdana" charset="0"/>
                <a:cs typeface="Verdana" charset="0"/>
              </a:rPr>
              <a:t> </a:t>
            </a:r>
            <a:r>
              <a:rPr lang="ru-RU" sz="2400" b="1" i="1">
                <a:solidFill>
                  <a:srgbClr val="000000"/>
                </a:solidFill>
                <a:latin typeface="Verdana" charset="0"/>
                <a:ea typeface="Verdana" charset="0"/>
                <a:cs typeface="Verdana" charset="0"/>
              </a:rPr>
              <a:t>Населення:</a:t>
            </a:r>
            <a:r>
              <a:rPr lang="ru-RU" sz="2400" i="1">
                <a:latin typeface="Verdana" charset="0"/>
                <a:ea typeface="Verdana" charset="0"/>
                <a:cs typeface="Verdana" charset="0"/>
              </a:rPr>
              <a:t> 59,5 млн. чоловік</a:t>
            </a:r>
          </a:p>
          <a:p>
            <a:pPr marL="285750" indent="-285750">
              <a:buFont typeface="Arial" panose="020B0604020202020204" pitchFamily="34" charset="0"/>
              <a:buChar char="•"/>
            </a:pPr>
            <a:r>
              <a:rPr lang="ru-RU" i="1">
                <a:solidFill>
                  <a:srgbClr val="000000"/>
                </a:solidFill>
                <a:latin typeface="Verdana" charset="0"/>
                <a:ea typeface="Verdana" charset="0"/>
                <a:cs typeface="Verdana" charset="0"/>
              </a:rPr>
              <a:t> </a:t>
            </a:r>
            <a:r>
              <a:rPr lang="ru-RU" sz="2400" b="1" i="1">
                <a:solidFill>
                  <a:srgbClr val="000000"/>
                </a:solidFill>
                <a:latin typeface="Verdana" charset="0"/>
                <a:ea typeface="Verdana" charset="0"/>
                <a:cs typeface="Verdana" charset="0"/>
              </a:rPr>
              <a:t>Столиця</a:t>
            </a:r>
            <a:r>
              <a:rPr lang="ru-RU" sz="2400" i="1">
                <a:solidFill>
                  <a:srgbClr val="000000"/>
                </a:solidFill>
                <a:latin typeface="Verdana" charset="0"/>
                <a:ea typeface="Verdana" charset="0"/>
                <a:cs typeface="Verdana" charset="0"/>
              </a:rPr>
              <a:t>:</a:t>
            </a:r>
            <a:r>
              <a:rPr lang="ru-RU" sz="2400" i="1">
                <a:latin typeface="Verdana" charset="0"/>
                <a:ea typeface="Verdana" charset="0"/>
                <a:cs typeface="Verdana" charset="0"/>
              </a:rPr>
              <a:t> Лондон</a:t>
            </a:r>
          </a:p>
          <a:p>
            <a:pPr marL="285750" indent="-285750">
              <a:buFont typeface="Arial" panose="020B0604020202020204" pitchFamily="34" charset="0"/>
              <a:buChar char="•"/>
            </a:pPr>
            <a:r>
              <a:rPr lang="ru-RU" i="1">
                <a:solidFill>
                  <a:srgbClr val="000000"/>
                </a:solidFill>
                <a:latin typeface="Verdana" charset="0"/>
                <a:ea typeface="Verdana" charset="0"/>
                <a:cs typeface="Verdana" charset="0"/>
              </a:rPr>
              <a:t> </a:t>
            </a:r>
            <a:r>
              <a:rPr lang="ru-RU" sz="2400" b="1" i="1">
                <a:solidFill>
                  <a:srgbClr val="000000"/>
                </a:solidFill>
                <a:latin typeface="Verdana" charset="0"/>
                <a:ea typeface="Verdana" charset="0"/>
                <a:cs typeface="Verdana" charset="0"/>
              </a:rPr>
              <a:t>Державний лад:</a:t>
            </a:r>
            <a:r>
              <a:rPr lang="ru-RU" sz="2400" i="1">
                <a:latin typeface="Verdana" charset="0"/>
                <a:ea typeface="Verdana" charset="0"/>
                <a:cs typeface="Verdana" charset="0"/>
              </a:rPr>
              <a:t> конституційна монархія (королівство), унітарна держава </a:t>
            </a:r>
          </a:p>
          <a:p>
            <a:pPr marL="285750" indent="-285750">
              <a:buFont typeface="Arial" panose="020B0604020202020204" pitchFamily="34" charset="0"/>
              <a:buChar char="•"/>
            </a:pPr>
            <a:r>
              <a:rPr lang="ru-RU" sz="2400" b="1" i="1">
                <a:solidFill>
                  <a:srgbClr val="000000"/>
                </a:solidFill>
                <a:latin typeface="Verdana" charset="0"/>
                <a:ea typeface="Verdana" charset="0"/>
                <a:cs typeface="Verdana" charset="0"/>
              </a:rPr>
              <a:t>Склад регіону:</a:t>
            </a:r>
            <a:r>
              <a:rPr lang="ru-RU" sz="2400" i="1">
                <a:latin typeface="Verdana" charset="0"/>
                <a:ea typeface="Verdana" charset="0"/>
                <a:cs typeface="Verdana" charset="0"/>
              </a:rPr>
              <a:t> 92 адміністративні одиниці у складі 4-х історичних областей </a:t>
            </a:r>
          </a:p>
          <a:p>
            <a:r>
              <a:rPr lang="ru-RU" i="1">
                <a:latin typeface="Verdana" charset="0"/>
                <a:ea typeface="Verdana" charset="0"/>
                <a:cs typeface="Verdana" charset="0"/>
              </a:rPr>
              <a:t>     </a:t>
            </a:r>
            <a:r>
              <a:rPr lang="ru-RU" b="1" i="1">
                <a:latin typeface="Verdana" charset="0"/>
                <a:ea typeface="Verdana" charset="0"/>
                <a:cs typeface="Verdana" charset="0"/>
              </a:rPr>
              <a:t> </a:t>
            </a:r>
            <a:r>
              <a:rPr lang="ru-RU" sz="2400" b="1" i="1">
                <a:latin typeface="Verdana" charset="0"/>
                <a:ea typeface="Verdana" charset="0"/>
                <a:cs typeface="Verdana" charset="0"/>
              </a:rPr>
              <a:t>Англія </a:t>
            </a:r>
            <a:r>
              <a:rPr lang="ru-RU" sz="2400" i="1">
                <a:latin typeface="Verdana" charset="0"/>
                <a:ea typeface="Verdana" charset="0"/>
                <a:cs typeface="Verdana" charset="0"/>
              </a:rPr>
              <a:t>– 45 графств + Великий Лондон</a:t>
            </a:r>
          </a:p>
          <a:p>
            <a:r>
              <a:rPr lang="ru-RU" i="1">
                <a:latin typeface="Verdana" charset="0"/>
                <a:ea typeface="Verdana" charset="0"/>
                <a:cs typeface="Verdana" charset="0"/>
              </a:rPr>
              <a:t>      </a:t>
            </a:r>
            <a:r>
              <a:rPr lang="ru-RU" sz="2400" b="1" i="1">
                <a:latin typeface="Verdana" charset="0"/>
                <a:ea typeface="Verdana" charset="0"/>
                <a:cs typeface="Verdana" charset="0"/>
              </a:rPr>
              <a:t>Уельс</a:t>
            </a:r>
            <a:r>
              <a:rPr lang="ru-RU" sz="2400" i="1">
                <a:latin typeface="Verdana" charset="0"/>
                <a:ea typeface="Verdana" charset="0"/>
                <a:cs typeface="Verdana" charset="0"/>
              </a:rPr>
              <a:t> – 8 графств</a:t>
            </a:r>
          </a:p>
          <a:p>
            <a:r>
              <a:rPr lang="ru-RU" i="1">
                <a:latin typeface="Verdana" charset="0"/>
                <a:ea typeface="Verdana" charset="0"/>
                <a:cs typeface="Verdana" charset="0"/>
              </a:rPr>
              <a:t>     </a:t>
            </a:r>
            <a:r>
              <a:rPr lang="ru-RU" b="1" i="1">
                <a:latin typeface="Verdana" charset="0"/>
                <a:ea typeface="Verdana" charset="0"/>
                <a:cs typeface="Verdana" charset="0"/>
              </a:rPr>
              <a:t> </a:t>
            </a:r>
            <a:r>
              <a:rPr lang="ru-RU" sz="2400" b="1" i="1">
                <a:latin typeface="Verdana" charset="0"/>
                <a:ea typeface="Verdana" charset="0"/>
                <a:cs typeface="Verdana" charset="0"/>
              </a:rPr>
              <a:t>Шотландія</a:t>
            </a:r>
            <a:r>
              <a:rPr lang="ru-RU" sz="2400" i="1">
                <a:latin typeface="Verdana" charset="0"/>
                <a:ea typeface="Verdana" charset="0"/>
                <a:cs typeface="Verdana" charset="0"/>
              </a:rPr>
              <a:t> – 9 областей </a:t>
            </a:r>
          </a:p>
          <a:p>
            <a:r>
              <a:rPr lang="ru-RU" i="1">
                <a:latin typeface="Verdana" charset="0"/>
                <a:ea typeface="Verdana" charset="0"/>
                <a:cs typeface="Verdana" charset="0"/>
              </a:rPr>
              <a:t>     </a:t>
            </a:r>
            <a:r>
              <a:rPr lang="ru-RU" b="1" i="1">
                <a:latin typeface="Verdana" charset="0"/>
                <a:ea typeface="Verdana" charset="0"/>
                <a:cs typeface="Verdana" charset="0"/>
              </a:rPr>
              <a:t> </a:t>
            </a:r>
            <a:r>
              <a:rPr lang="ru-RU" sz="2400" b="1" i="1">
                <a:latin typeface="Verdana" charset="0"/>
                <a:ea typeface="Verdana" charset="0"/>
                <a:cs typeface="Verdana" charset="0"/>
              </a:rPr>
              <a:t>Ольстер</a:t>
            </a:r>
            <a:r>
              <a:rPr lang="ru-RU" sz="2400" i="1">
                <a:latin typeface="Verdana" charset="0"/>
                <a:ea typeface="Verdana" charset="0"/>
                <a:cs typeface="Verdana" charset="0"/>
              </a:rPr>
              <a:t> (Північна Ірландія) – 1 область</a:t>
            </a:r>
          </a:p>
          <a:p>
            <a:r>
              <a:rPr lang="ru-RU" i="1">
                <a:latin typeface="Verdana" charset="0"/>
                <a:ea typeface="Verdana" charset="0"/>
                <a:cs typeface="Verdana" charset="0"/>
              </a:rPr>
              <a:t>      </a:t>
            </a:r>
            <a:r>
              <a:rPr lang="ru-RU" sz="2400" i="1">
                <a:latin typeface="Verdana" charset="0"/>
                <a:ea typeface="Verdana" charset="0"/>
                <a:cs typeface="Verdana" charset="0"/>
              </a:rPr>
              <a:t>5 острівних територій </a:t>
            </a:r>
          </a:p>
          <a:p>
            <a:pPr marL="285750" indent="-285750">
              <a:buFont typeface="Arial" panose="020B0604020202020204" pitchFamily="34" charset="0"/>
              <a:buChar char="•"/>
            </a:pPr>
            <a:r>
              <a:rPr lang="ru-RU" sz="2400" b="1" i="1">
                <a:solidFill>
                  <a:srgbClr val="000000"/>
                </a:solidFill>
                <a:latin typeface="Verdana" charset="0"/>
                <a:ea typeface="Verdana" charset="0"/>
                <a:cs typeface="Verdana" charset="0"/>
              </a:rPr>
              <a:t>Володіння:</a:t>
            </a:r>
            <a:r>
              <a:rPr lang="ru-RU" sz="2400" i="1">
                <a:latin typeface="Verdana" charset="0"/>
                <a:ea typeface="Verdana" charset="0"/>
                <a:cs typeface="Verdana" charset="0"/>
              </a:rPr>
              <a:t> 13 територій (Гібралтар, острови Святої Єлени, Фолклендські острови, Бермудські острови, Ангілья та ін.)</a:t>
            </a:r>
          </a:p>
          <a:p>
            <a:pPr marL="285750" indent="-285750">
              <a:buFont typeface="Arial" panose="020B0604020202020204" pitchFamily="34" charset="0"/>
              <a:buChar char="•"/>
            </a:pPr>
            <a:r>
              <a:rPr lang="ru-RU" i="1">
                <a:solidFill>
                  <a:srgbClr val="000000"/>
                </a:solidFill>
                <a:latin typeface="Verdana" charset="0"/>
                <a:ea typeface="Verdana" charset="0"/>
                <a:cs typeface="Verdana" charset="0"/>
              </a:rPr>
              <a:t> </a:t>
            </a:r>
            <a:r>
              <a:rPr lang="ru-RU" sz="2400" b="1" i="1">
                <a:solidFill>
                  <a:srgbClr val="000000"/>
                </a:solidFill>
                <a:latin typeface="Verdana" charset="0"/>
                <a:ea typeface="Verdana" charset="0"/>
                <a:cs typeface="Verdana" charset="0"/>
              </a:rPr>
              <a:t>Грошова одиниця:</a:t>
            </a:r>
            <a:r>
              <a:rPr lang="ru-RU" sz="2400" i="1">
                <a:latin typeface="Verdana" charset="0"/>
                <a:ea typeface="Verdana" charset="0"/>
                <a:cs typeface="Verdana" charset="0"/>
              </a:rPr>
              <a:t> фунт стерлінг = 100 пенсів</a:t>
            </a:r>
            <a:endParaRPr lang="ru-RU" sz="2400"/>
          </a:p>
        </p:txBody>
      </p:sp>
    </p:spTree>
    <p:extLst>
      <p:ext uri="{BB962C8B-B14F-4D97-AF65-F5344CB8AC3E}">
        <p14:creationId xmlns:p14="http://schemas.microsoft.com/office/powerpoint/2010/main" xmlns="" val="4864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425" y="142803"/>
            <a:ext cx="11245067" cy="707886"/>
          </a:xfrm>
          <a:prstGeom prst="rect">
            <a:avLst/>
          </a:prstGeom>
        </p:spPr>
        <p:txBody>
          <a:bodyPr rtlCol="0">
            <a:spAutoFit/>
          </a:bodyPr>
          <a:lstStyle/>
          <a:p>
            <a:pPr algn="ctr"/>
            <a:r>
              <a:rPr lang="ru-RU" sz="4000">
                <a:solidFill>
                  <a:srgbClr val="F9211B"/>
                </a:solidFill>
                <a:latin typeface="Georgia"/>
              </a:rPr>
              <a:t>Глава держави - Королева Єлизавета II</a:t>
            </a:r>
            <a:endParaRPr lang="ru-RU">
              <a:solidFill>
                <a:srgbClr val="F9211B"/>
              </a:solidFill>
              <a:latin typeface="Georgia"/>
            </a:endParaRPr>
          </a:p>
        </p:txBody>
      </p:sp>
      <p:pic>
        <p:nvPicPr>
          <p:cNvPr id="3" name="Рисунок 2" descr="Svadebnaya-fotografiya.jpg"/>
          <p:cNvPicPr>
            <a:picLocks noChangeAspect="1"/>
          </p:cNvPicPr>
          <p:nvPr/>
        </p:nvPicPr>
        <p:blipFill>
          <a:blip r:embed="rId3" cstate="print"/>
          <a:srcRect l="-4" t="3320" r="2593" b="3"/>
          <a:stretch>
            <a:fillRect/>
          </a:stretch>
        </p:blipFill>
        <p:spPr>
          <a:xfrm>
            <a:off x="399015" y="923296"/>
            <a:ext cx="3621027" cy="4580720"/>
          </a:xfrm>
          <a:prstGeom prst="rect">
            <a:avLst/>
          </a:prstGeom>
        </p:spPr>
      </p:pic>
      <p:pic>
        <p:nvPicPr>
          <p:cNvPr id="4" name="Рисунок 3" descr="1328606604_5d.jpg"/>
          <p:cNvPicPr>
            <a:picLocks noChangeAspect="1"/>
          </p:cNvPicPr>
          <p:nvPr/>
        </p:nvPicPr>
        <p:blipFill>
          <a:blip r:embed="rId4" cstate="print"/>
          <a:stretch>
            <a:fillRect/>
          </a:stretch>
        </p:blipFill>
        <p:spPr>
          <a:xfrm>
            <a:off x="8594677" y="932244"/>
            <a:ext cx="2981890" cy="4654505"/>
          </a:xfrm>
          <a:prstGeom prst="rect">
            <a:avLst/>
          </a:prstGeom>
        </p:spPr>
      </p:pic>
      <p:pic>
        <p:nvPicPr>
          <p:cNvPr id="5" name="Рисунок 4" descr="the_queen_13.jpg"/>
          <p:cNvPicPr>
            <a:picLocks noChangeAspect="1"/>
          </p:cNvPicPr>
          <p:nvPr/>
        </p:nvPicPr>
        <p:blipFill>
          <a:blip r:embed="rId5" cstate="print"/>
          <a:stretch>
            <a:fillRect/>
          </a:stretch>
        </p:blipFill>
        <p:spPr>
          <a:xfrm>
            <a:off x="4599489" y="1942238"/>
            <a:ext cx="3447789" cy="4769595"/>
          </a:xfrm>
          <a:prstGeom prst="rect">
            <a:avLst/>
          </a:prstGeom>
        </p:spPr>
      </p:pic>
    </p:spTree>
    <p:extLst>
      <p:ext uri="{BB962C8B-B14F-4D97-AF65-F5344CB8AC3E}">
        <p14:creationId xmlns:p14="http://schemas.microsoft.com/office/powerpoint/2010/main" xmlns="" val="19611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021" y="154916"/>
            <a:ext cx="7017706" cy="769441"/>
          </a:xfrm>
          <a:prstGeom prst="rect">
            <a:avLst/>
          </a:prstGeom>
        </p:spPr>
        <p:txBody>
          <a:bodyPr rtlCol="0">
            <a:spAutoFit/>
          </a:bodyPr>
          <a:lstStyle/>
          <a:p>
            <a:pPr algn="ctr"/>
            <a:r>
              <a:rPr lang="ru-RU" sz="4400">
                <a:solidFill>
                  <a:srgbClr val="F9211B"/>
                </a:solidFill>
                <a:latin typeface="Georgia"/>
              </a:rPr>
              <a:t>Лондон - столиця Англії</a:t>
            </a:r>
          </a:p>
        </p:txBody>
      </p:sp>
      <p:pic>
        <p:nvPicPr>
          <p:cNvPr id="3" name="Рисунок 2" descr="panorama-londona.jpg"/>
          <p:cNvPicPr>
            <a:picLocks noChangeAspect="1"/>
          </p:cNvPicPr>
          <p:nvPr/>
        </p:nvPicPr>
        <p:blipFill>
          <a:blip r:embed="rId3" cstate="print"/>
          <a:stretch>
            <a:fillRect/>
          </a:stretch>
        </p:blipFill>
        <p:spPr>
          <a:xfrm>
            <a:off x="495043" y="1318491"/>
            <a:ext cx="5336601" cy="3566786"/>
          </a:xfrm>
          <a:prstGeom prst="rect">
            <a:avLst/>
          </a:prstGeom>
          <a:ln>
            <a:noFill/>
          </a:ln>
          <a:effectLst>
            <a:outerShdw blurRad="292100" dist="139700" dir="2700000" algn="tl" rotWithShape="0">
              <a:srgbClr val="333333">
                <a:alpha val="65000"/>
              </a:srgbClr>
            </a:outerShdw>
          </a:effectLst>
        </p:spPr>
      </p:pic>
      <p:pic>
        <p:nvPicPr>
          <p:cNvPr id="4" name="Рисунок 3" descr="1967-small.jpg"/>
          <p:cNvPicPr>
            <a:picLocks noChangeAspect="1"/>
          </p:cNvPicPr>
          <p:nvPr/>
        </p:nvPicPr>
        <p:blipFill>
          <a:blip r:embed="rId4" cstate="print"/>
          <a:stretch>
            <a:fillRect/>
          </a:stretch>
        </p:blipFill>
        <p:spPr>
          <a:xfrm>
            <a:off x="6242031" y="2697027"/>
            <a:ext cx="5593605" cy="3753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548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702.jpg"/>
          <p:cNvPicPr>
            <a:picLocks noChangeAspect="1"/>
          </p:cNvPicPr>
          <p:nvPr/>
        </p:nvPicPr>
        <p:blipFill>
          <a:blip r:embed="rId3" cstate="print"/>
          <a:stretch>
            <a:fillRect/>
          </a:stretch>
        </p:blipFill>
        <p:spPr>
          <a:xfrm>
            <a:off x="185640" y="1144885"/>
            <a:ext cx="5831169" cy="3738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297297" y="1015095"/>
            <a:ext cx="5561556" cy="5909310"/>
          </a:xfrm>
          <a:prstGeom prst="rect">
            <a:avLst/>
          </a:prstGeom>
        </p:spPr>
        <p:txBody>
          <a:bodyPr rtlCol="0">
            <a:spAutoFit/>
          </a:bodyPr>
          <a:lstStyle/>
          <a:p>
            <a:r>
              <a:rPr lang="ru-RU" sz="2000" b="1" i="1">
                <a:solidFill>
                  <a:srgbClr val="000000"/>
                </a:solidFill>
                <a:latin typeface="Georgia"/>
              </a:rPr>
              <a:t>Вестмінстерський палац </a:t>
            </a:r>
            <a:r>
              <a:rPr lang="arn-CL" sz="2000">
                <a:solidFill>
                  <a:srgbClr val="000000"/>
                </a:solidFill>
                <a:latin typeface="Georgia"/>
              </a:rPr>
              <a:t> — </a:t>
            </a:r>
            <a:r>
              <a:rPr lang="ru-RU" sz="2000">
                <a:solidFill>
                  <a:srgbClr val="000000"/>
                </a:solidFill>
                <a:latin typeface="Georgia"/>
              </a:rPr>
              <a:t>будівля на березі річки Темзи в Лондонському районі Вестмінстер, де проходять засідання Британського парламенту. З'єднується з Трафальгарською площею вулицеюВайтхолл.</a:t>
            </a:r>
          </a:p>
          <a:p>
            <a:r>
              <a:rPr lang="ru-RU" sz="2000">
                <a:solidFill>
                  <a:srgbClr val="000000"/>
                </a:solidFill>
                <a:latin typeface="Georgia"/>
              </a:rPr>
              <a:t>Спочатку, до 1529 року, був столичною резиденцією англійських королів. Після пожежі 1834 року палац перебудовано заново за неоготичнім проектом Ч. Баррі та А. В. П'юджина. Від середньовічного палацу вціліли Вестмінстерська залаприйомів (1097) та башта Дорогоцінностей (побудована для зберігання казни Едуарда </a:t>
            </a:r>
            <a:r>
              <a:rPr lang="arn-CL" sz="2000">
                <a:solidFill>
                  <a:srgbClr val="000000"/>
                </a:solidFill>
                <a:latin typeface="Georgia"/>
              </a:rPr>
              <a:t>III).</a:t>
            </a:r>
            <a:endParaRPr lang="ru-RU" sz="2000">
              <a:solidFill>
                <a:srgbClr val="000000"/>
              </a:solidFill>
              <a:latin typeface="Georgia"/>
            </a:endParaRPr>
          </a:p>
          <a:p>
            <a:r>
              <a:rPr lang="ru-RU" sz="2000">
                <a:solidFill>
                  <a:srgbClr val="000000"/>
                </a:solidFill>
                <a:latin typeface="Georgia"/>
              </a:rPr>
              <a:t>В палаці близько 1100 приміщень, 100 сходів та 4,8 кілометра коридорів. З палацових веж найбільш відома годинникова —Біг Бен. </a:t>
            </a:r>
          </a:p>
          <a:p>
            <a:pPr algn="ctr"/>
            <a:endParaRPr lang="ru-RU"/>
          </a:p>
        </p:txBody>
      </p:sp>
      <p:sp>
        <p:nvSpPr>
          <p:cNvPr id="4" name="TextBox 3"/>
          <p:cNvSpPr txBox="1"/>
          <p:nvPr/>
        </p:nvSpPr>
        <p:spPr>
          <a:xfrm>
            <a:off x="1960456" y="14"/>
            <a:ext cx="7846773" cy="646331"/>
          </a:xfrm>
          <a:prstGeom prst="rect">
            <a:avLst/>
          </a:prstGeom>
        </p:spPr>
        <p:txBody>
          <a:bodyPr rtlCol="0">
            <a:spAutoFit/>
          </a:bodyPr>
          <a:lstStyle/>
          <a:p>
            <a:pPr algn="ctr"/>
            <a:r>
              <a:rPr lang="ru-RU" sz="3600">
                <a:solidFill>
                  <a:srgbClr val="F9211B"/>
                </a:solidFill>
                <a:latin typeface="Georgia"/>
              </a:rPr>
              <a:t>Вестмінстерський палац</a:t>
            </a:r>
            <a:endParaRPr lang="ru-RU"/>
          </a:p>
        </p:txBody>
      </p:sp>
    </p:spTree>
    <p:extLst>
      <p:ext uri="{BB962C8B-B14F-4D97-AF65-F5344CB8AC3E}">
        <p14:creationId xmlns:p14="http://schemas.microsoft.com/office/powerpoint/2010/main" xmlns="" val="42388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ондонский-Тауэр.jpg"/>
          <p:cNvPicPr>
            <a:picLocks noChangeAspect="1"/>
          </p:cNvPicPr>
          <p:nvPr/>
        </p:nvPicPr>
        <p:blipFill>
          <a:blip r:embed="rId3" cstate="print"/>
          <a:stretch>
            <a:fillRect/>
          </a:stretch>
        </p:blipFill>
        <p:spPr>
          <a:xfrm>
            <a:off x="275745" y="608295"/>
            <a:ext cx="7220493" cy="5676900"/>
          </a:xfrm>
          <a:prstGeom prst="rect">
            <a:avLst/>
          </a:prstGeom>
        </p:spPr>
      </p:pic>
      <p:sp>
        <p:nvSpPr>
          <p:cNvPr id="3" name="TextBox 2"/>
          <p:cNvSpPr txBox="1"/>
          <p:nvPr/>
        </p:nvSpPr>
        <p:spPr>
          <a:xfrm>
            <a:off x="7915243" y="929914"/>
            <a:ext cx="4324784" cy="3785652"/>
          </a:xfrm>
          <a:prstGeom prst="rect">
            <a:avLst/>
          </a:prstGeom>
        </p:spPr>
        <p:txBody>
          <a:bodyPr rtlCol="0">
            <a:spAutoFit/>
          </a:bodyPr>
          <a:lstStyle/>
          <a:p>
            <a:r>
              <a:rPr lang="ru-RU" sz="4000" b="1" i="1">
                <a:solidFill>
                  <a:srgbClr val="000000"/>
                </a:solidFill>
                <a:latin typeface="Georgia"/>
                <a:ea typeface="Verdana" charset="0"/>
                <a:cs typeface="Verdana" charset="0"/>
              </a:rPr>
              <a:t>Лондонський Тауер</a:t>
            </a:r>
            <a:r>
              <a:rPr lang="ru-RU" sz="4000" i="1">
                <a:solidFill>
                  <a:srgbClr val="000000"/>
                </a:solidFill>
                <a:latin typeface="Georgia"/>
                <a:ea typeface="Verdana" charset="0"/>
                <a:cs typeface="Verdana" charset="0"/>
              </a:rPr>
              <a:t> - королівська фортеця, побудована в 11 столітті.</a:t>
            </a:r>
            <a:endParaRPr lang="ru-RU" sz="4000">
              <a:solidFill>
                <a:srgbClr val="000000"/>
              </a:solidFill>
              <a:latin typeface="Georgia"/>
            </a:endParaRPr>
          </a:p>
        </p:txBody>
      </p:sp>
    </p:spTree>
    <p:extLst>
      <p:ext uri="{BB962C8B-B14F-4D97-AF65-F5344CB8AC3E}">
        <p14:creationId xmlns:p14="http://schemas.microsoft.com/office/powerpoint/2010/main" xmlns="" val="6589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313</Words>
  <Application>Microsoft Office PowerPoint</Application>
  <PresentationFormat>Произвольный</PresentationFormat>
  <Paragraphs>45</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Сектор</vt:lpstr>
      <vt:lpstr>Велика Британія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Британія</dc:title>
  <dc:creator/>
  <cp:lastModifiedBy/>
  <cp:revision>6</cp:revision>
  <dcterms:created xsi:type="dcterms:W3CDTF">2012-07-30T23:42:41Z</dcterms:created>
  <dcterms:modified xsi:type="dcterms:W3CDTF">2015-04-24T07:30:37Z</dcterms:modified>
</cp:coreProperties>
</file>