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79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80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B366876-1427-416D-8195-5CADF6496B12}" type="datetimeFigureOut">
              <a:rPr lang="ru-RU" smtClean="0"/>
              <a:t>06.04.2014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84A1548-BA8E-47A8-96EA-05B8F9F560B5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/>
              <a:t>Північно-західний</a:t>
            </a:r>
            <a:r>
              <a:rPr lang="ru-RU" dirty="0" smtClean="0"/>
              <a:t> </a:t>
            </a:r>
            <a:r>
              <a:rPr lang="ru-RU" dirty="0" err="1" smtClean="0"/>
              <a:t>економічний</a:t>
            </a:r>
            <a:r>
              <a:rPr lang="ru-RU" dirty="0" smtClean="0"/>
              <a:t> район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1019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2952328"/>
          </a:xfrm>
        </p:spPr>
        <p:txBody>
          <a:bodyPr>
            <a:normAutofit/>
          </a:bodyPr>
          <a:lstStyle/>
          <a:p>
            <a:r>
              <a:rPr lang="ru-RU" sz="2000" dirty="0" err="1"/>
              <a:t>Поверхня</a:t>
            </a:r>
            <a:r>
              <a:rPr lang="ru-RU" sz="2000" dirty="0"/>
              <a:t> </a:t>
            </a:r>
            <a:r>
              <a:rPr lang="ru-RU" sz="2000" dirty="0" err="1"/>
              <a:t>регіону</a:t>
            </a:r>
            <a:r>
              <a:rPr lang="ru-RU" sz="2000" dirty="0"/>
              <a:t> </a:t>
            </a:r>
            <a:r>
              <a:rPr lang="ru-RU" sz="2000" dirty="0" err="1"/>
              <a:t>охоплює</a:t>
            </a:r>
            <a:r>
              <a:rPr lang="ru-RU" sz="2000" dirty="0"/>
              <a:t> </a:t>
            </a:r>
            <a:r>
              <a:rPr lang="ru-RU" sz="2000" dirty="0" err="1"/>
              <a:t>рівнинні</a:t>
            </a:r>
            <a:r>
              <a:rPr lang="ru-RU" sz="2000" dirty="0"/>
              <a:t> </a:t>
            </a:r>
            <a:r>
              <a:rPr lang="ru-RU" sz="2000" dirty="0" err="1"/>
              <a:t>простори</a:t>
            </a:r>
            <a:r>
              <a:rPr lang="ru-RU" sz="2000" dirty="0"/>
              <a:t> </a:t>
            </a:r>
            <a:r>
              <a:rPr lang="ru-RU" sz="2000" dirty="0" err="1"/>
              <a:t>Поліської</a:t>
            </a:r>
            <a:r>
              <a:rPr lang="ru-RU" sz="2000" dirty="0"/>
              <a:t> </a:t>
            </a:r>
            <a:r>
              <a:rPr lang="ru-RU" sz="2000" dirty="0" err="1"/>
              <a:t>низовини</a:t>
            </a:r>
            <a:r>
              <a:rPr lang="ru-RU" sz="2000" dirty="0"/>
              <a:t>, </a:t>
            </a:r>
            <a:r>
              <a:rPr lang="ru-RU" sz="2000" dirty="0" err="1"/>
              <a:t>Волинської</a:t>
            </a:r>
            <a:r>
              <a:rPr lang="ru-RU" sz="2000" dirty="0"/>
              <a:t> </a:t>
            </a:r>
            <a:r>
              <a:rPr lang="ru-RU" sz="2000" dirty="0" err="1"/>
              <a:t>височини</a:t>
            </a:r>
            <a:r>
              <a:rPr lang="ru-RU" sz="2000" dirty="0"/>
              <a:t>. </a:t>
            </a:r>
            <a:r>
              <a:rPr lang="ru-RU" sz="2000" dirty="0" err="1"/>
              <a:t>Помірно</a:t>
            </a:r>
            <a:r>
              <a:rPr lang="ru-RU" sz="2000" dirty="0"/>
              <a:t> </a:t>
            </a:r>
            <a:r>
              <a:rPr lang="ru-RU" sz="2000" dirty="0" err="1"/>
              <a:t>континентальний</a:t>
            </a:r>
            <a:r>
              <a:rPr lang="ru-RU" sz="2000" dirty="0"/>
              <a:t> </a:t>
            </a:r>
            <a:r>
              <a:rPr lang="ru-RU" sz="2000" dirty="0" err="1"/>
              <a:t>клімат</a:t>
            </a:r>
            <a:r>
              <a:rPr lang="ru-RU" sz="2000" dirty="0"/>
              <a:t> з </a:t>
            </a:r>
            <a:r>
              <a:rPr lang="ru-RU" sz="2000" dirty="0" err="1"/>
              <a:t>достатнім</a:t>
            </a:r>
            <a:r>
              <a:rPr lang="ru-RU" sz="2000" dirty="0"/>
              <a:t>, а в </a:t>
            </a:r>
            <a:r>
              <a:rPr lang="ru-RU" sz="2000" dirty="0" err="1"/>
              <a:t>деяких</a:t>
            </a:r>
            <a:r>
              <a:rPr lang="ru-RU" sz="2000" dirty="0"/>
              <a:t> районах </a:t>
            </a:r>
            <a:r>
              <a:rPr lang="ru-RU" sz="2000" dirty="0" err="1"/>
              <a:t>надмірним</a:t>
            </a:r>
            <a:r>
              <a:rPr lang="ru-RU" sz="2000" dirty="0"/>
              <a:t> </a:t>
            </a:r>
            <a:r>
              <a:rPr lang="ru-RU" sz="2000" dirty="0" err="1"/>
              <a:t>зволоженням</a:t>
            </a:r>
            <a:r>
              <a:rPr lang="ru-RU" sz="2000" dirty="0"/>
              <a:t> </a:t>
            </a:r>
            <a:r>
              <a:rPr lang="ru-RU" sz="2000" dirty="0" err="1"/>
              <a:t>зумовили</a:t>
            </a:r>
            <a:r>
              <a:rPr lang="ru-RU" sz="2000" dirty="0"/>
              <a:t> </a:t>
            </a:r>
            <a:r>
              <a:rPr lang="ru-RU" sz="2000" dirty="0" err="1"/>
              <a:t>формування</a:t>
            </a:r>
            <a:r>
              <a:rPr lang="ru-RU" sz="2000" dirty="0"/>
              <a:t> на </a:t>
            </a:r>
            <a:r>
              <a:rPr lang="ru-RU" sz="2000" dirty="0" err="1"/>
              <a:t>рівнинах</a:t>
            </a:r>
            <a:r>
              <a:rPr lang="ru-RU" sz="2000" dirty="0"/>
              <a:t> </a:t>
            </a:r>
            <a:r>
              <a:rPr lang="ru-RU" sz="2000" dirty="0" err="1"/>
              <a:t>природних</a:t>
            </a:r>
            <a:r>
              <a:rPr lang="ru-RU" sz="2000" dirty="0"/>
              <a:t> </a:t>
            </a:r>
            <a:r>
              <a:rPr lang="ru-RU" sz="2000" dirty="0" err="1"/>
              <a:t>комплексів</a:t>
            </a:r>
            <a:r>
              <a:rPr lang="ru-RU" sz="2000" dirty="0"/>
              <a:t> </a:t>
            </a:r>
            <a:r>
              <a:rPr lang="ru-RU" sz="2000" dirty="0" err="1"/>
              <a:t>мішаних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з дерново-</a:t>
            </a:r>
            <a:r>
              <a:rPr lang="ru-RU" sz="2000" dirty="0" err="1"/>
              <a:t>підзолистими</a:t>
            </a:r>
            <a:r>
              <a:rPr lang="ru-RU" sz="2000" dirty="0"/>
              <a:t>, </a:t>
            </a:r>
            <a:r>
              <a:rPr lang="ru-RU" sz="2000" dirty="0" err="1"/>
              <a:t>іноді</a:t>
            </a:r>
            <a:r>
              <a:rPr lang="ru-RU" sz="2000" dirty="0"/>
              <a:t> </a:t>
            </a:r>
            <a:r>
              <a:rPr lang="ru-RU" sz="2000" dirty="0" err="1"/>
              <a:t>заболоченими</a:t>
            </a:r>
            <a:r>
              <a:rPr lang="ru-RU" sz="2000" dirty="0"/>
              <a:t> грунтами. </a:t>
            </a:r>
            <a:r>
              <a:rPr lang="ru-RU" sz="2000" dirty="0" err="1"/>
              <a:t>Північно-Західний</a:t>
            </a:r>
            <a:r>
              <a:rPr lang="ru-RU" sz="2000" dirty="0"/>
              <a:t> </a:t>
            </a:r>
            <a:r>
              <a:rPr lang="ru-RU" sz="2000" dirty="0" err="1"/>
              <a:t>економічний</a:t>
            </a:r>
            <a:r>
              <a:rPr lang="ru-RU" sz="2000" dirty="0"/>
              <a:t> район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природні</a:t>
            </a:r>
            <a:r>
              <a:rPr lang="ru-RU" sz="2000" dirty="0"/>
              <a:t> </a:t>
            </a:r>
            <a:r>
              <a:rPr lang="ru-RU" sz="2000" dirty="0" err="1"/>
              <a:t>рекреаційні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передусім</a:t>
            </a:r>
            <a:r>
              <a:rPr lang="ru-RU" sz="2000" dirty="0"/>
              <a:t> </a:t>
            </a:r>
            <a:r>
              <a:rPr lang="ru-RU" sz="2000" dirty="0" err="1"/>
              <a:t>мальовничі</a:t>
            </a:r>
            <a:r>
              <a:rPr lang="ru-RU" sz="2000" dirty="0"/>
              <a:t> </a:t>
            </a:r>
            <a:r>
              <a:rPr lang="ru-RU" sz="2000" dirty="0" err="1"/>
              <a:t>ландшафти</a:t>
            </a:r>
            <a:r>
              <a:rPr lang="ru-RU" sz="2000" dirty="0"/>
              <a:t> </a:t>
            </a:r>
            <a:r>
              <a:rPr lang="ru-RU" sz="2000" dirty="0" err="1"/>
              <a:t>поліських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та озер. </a:t>
            </a:r>
            <a:r>
              <a:rPr lang="ru-RU" sz="2000" dirty="0" err="1"/>
              <a:t>Питома</a:t>
            </a:r>
            <a:r>
              <a:rPr lang="ru-RU" sz="2000" dirty="0"/>
              <a:t> вага </a:t>
            </a:r>
            <a:r>
              <a:rPr lang="ru-RU" sz="2000" dirty="0" err="1"/>
              <a:t>потенційно</a:t>
            </a:r>
            <a:r>
              <a:rPr lang="ru-RU" sz="2000" dirty="0"/>
              <a:t> </a:t>
            </a:r>
            <a:r>
              <a:rPr lang="ru-RU" sz="2000" dirty="0" err="1"/>
              <a:t>рекреаційних</a:t>
            </a:r>
            <a:r>
              <a:rPr lang="ru-RU" sz="2000" dirty="0"/>
              <a:t> </a:t>
            </a:r>
            <a:r>
              <a:rPr lang="ru-RU" sz="2000" dirty="0" err="1"/>
              <a:t>територій</a:t>
            </a:r>
            <a:r>
              <a:rPr lang="ru-RU" sz="2000" dirty="0"/>
              <a:t> у </a:t>
            </a:r>
            <a:r>
              <a:rPr lang="ru-RU" sz="2000" dirty="0" err="1"/>
              <a:t>структурі</a:t>
            </a:r>
            <a:r>
              <a:rPr lang="ru-RU" sz="2000" dirty="0"/>
              <a:t> земель у </a:t>
            </a:r>
            <a:r>
              <a:rPr lang="ru-RU" sz="2000" dirty="0" err="1"/>
              <a:t>Рівненській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є </a:t>
            </a:r>
            <a:r>
              <a:rPr lang="ru-RU" sz="2000" dirty="0" err="1"/>
              <a:t>найбільшою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 (</a:t>
            </a:r>
            <a:r>
              <a:rPr lang="ru-RU" sz="2000" dirty="0" err="1"/>
              <a:t>понад</a:t>
            </a:r>
            <a:r>
              <a:rPr lang="ru-RU" sz="2000" dirty="0"/>
              <a:t> 50%).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322" y="3140968"/>
            <a:ext cx="3786421" cy="237626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789040"/>
            <a:ext cx="3787306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2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424936" cy="4572000"/>
          </a:xfrm>
        </p:spPr>
        <p:txBody>
          <a:bodyPr>
            <a:normAutofit/>
          </a:bodyPr>
          <a:lstStyle/>
          <a:p>
            <a:r>
              <a:rPr lang="ru-RU" sz="2000" dirty="0" err="1"/>
              <a:t>Провідними</a:t>
            </a:r>
            <a:r>
              <a:rPr lang="ru-RU" sz="2000" dirty="0"/>
              <a:t> </a:t>
            </a:r>
            <a:r>
              <a:rPr lang="ru-RU" sz="2000" dirty="0" err="1"/>
              <a:t>міжгалузевими</a:t>
            </a:r>
            <a:r>
              <a:rPr lang="ru-RU" sz="2000" dirty="0"/>
              <a:t> комплексами в </a:t>
            </a:r>
            <a:r>
              <a:rPr lang="ru-RU" sz="2000" dirty="0" err="1"/>
              <a:t>економічному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 є </a:t>
            </a:r>
            <a:r>
              <a:rPr lang="ru-RU" sz="2000" dirty="0" err="1"/>
              <a:t>паливно-енергетичний</a:t>
            </a:r>
            <a:r>
              <a:rPr lang="ru-RU" sz="2000" dirty="0"/>
              <a:t>, </a:t>
            </a:r>
            <a:r>
              <a:rPr lang="ru-RU" sz="2000" dirty="0" err="1"/>
              <a:t>машинобудівний</a:t>
            </a:r>
            <a:r>
              <a:rPr lang="ru-RU" sz="2000" dirty="0"/>
              <a:t>, </a:t>
            </a:r>
            <a:r>
              <a:rPr lang="ru-RU" sz="2000" dirty="0" err="1"/>
              <a:t>хіміко-індустріальний</a:t>
            </a:r>
            <a:r>
              <a:rPr lang="ru-RU" sz="2000" dirty="0"/>
              <a:t>, </a:t>
            </a:r>
            <a:r>
              <a:rPr lang="ru-RU" sz="2000" dirty="0" err="1"/>
              <a:t>будівельний</a:t>
            </a:r>
            <a:r>
              <a:rPr lang="ru-RU" sz="2000" dirty="0"/>
              <a:t>, </a:t>
            </a:r>
            <a:r>
              <a:rPr lang="ru-RU" sz="2000" dirty="0" err="1"/>
              <a:t>лісовиробничий</a:t>
            </a:r>
            <a:r>
              <a:rPr lang="ru-RU" sz="2000" dirty="0"/>
              <a:t>, </a:t>
            </a:r>
            <a:r>
              <a:rPr lang="ru-RU" sz="2000" dirty="0" err="1"/>
              <a:t>агропромисловий</a:t>
            </a:r>
            <a:r>
              <a:rPr lang="ru-RU" sz="2000" dirty="0"/>
              <a:t>, </a:t>
            </a:r>
            <a:r>
              <a:rPr lang="ru-RU" sz="2000" dirty="0" err="1"/>
              <a:t>легкої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, </a:t>
            </a:r>
            <a:r>
              <a:rPr lang="ru-RU" sz="2000" dirty="0" err="1"/>
              <a:t>транспортний</a:t>
            </a:r>
            <a:r>
              <a:rPr lang="ru-RU" sz="2000" dirty="0"/>
              <a:t> та </a:t>
            </a:r>
            <a:r>
              <a:rPr lang="ru-RU" sz="2000" dirty="0" err="1"/>
              <a:t>рекреаційний</a:t>
            </a:r>
            <a:r>
              <a:rPr lang="ru-RU" sz="2000" dirty="0"/>
              <a:t>. </a:t>
            </a:r>
            <a:r>
              <a:rPr lang="ru-RU" sz="2000" dirty="0" err="1"/>
              <a:t>Паливно-енергетичний</a:t>
            </a:r>
            <a:r>
              <a:rPr lang="ru-RU" sz="2000" dirty="0"/>
              <a:t> комплекс </a:t>
            </a:r>
            <a:r>
              <a:rPr lang="ru-RU" sz="2000" dirty="0" err="1"/>
              <a:t>базується</a:t>
            </a:r>
            <a:r>
              <a:rPr lang="ru-RU" sz="2000" dirty="0"/>
              <a:t> на </a:t>
            </a:r>
            <a:r>
              <a:rPr lang="ru-RU" sz="2000" dirty="0" err="1"/>
              <a:t>видобутку</a:t>
            </a:r>
            <a:r>
              <a:rPr lang="ru-RU" sz="2000" dirty="0"/>
              <a:t> </a:t>
            </a:r>
            <a:r>
              <a:rPr lang="ru-RU" sz="2000" dirty="0" err="1"/>
              <a:t>палива</a:t>
            </a:r>
            <a:r>
              <a:rPr lang="ru-RU" sz="2000" dirty="0"/>
              <a:t> (</a:t>
            </a:r>
            <a:r>
              <a:rPr lang="ru-RU" sz="2000" dirty="0" err="1"/>
              <a:t>вугілля</a:t>
            </a:r>
            <a:r>
              <a:rPr lang="ru-RU" sz="2000" dirty="0"/>
              <a:t>, торф) та </a:t>
            </a:r>
            <a:r>
              <a:rPr lang="ru-RU" sz="2000" dirty="0" err="1"/>
              <a:t>виробництві</a:t>
            </a:r>
            <a:r>
              <a:rPr lang="ru-RU" sz="2000" dirty="0"/>
              <a:t> </a:t>
            </a:r>
            <a:r>
              <a:rPr lang="ru-RU" sz="2000" dirty="0" err="1"/>
              <a:t>електроенергії</a:t>
            </a:r>
            <a:r>
              <a:rPr lang="ru-RU" sz="2000" dirty="0"/>
              <a:t> на </a:t>
            </a:r>
            <a:r>
              <a:rPr lang="ru-RU" sz="2000" dirty="0" err="1"/>
              <a:t>Рівненській</a:t>
            </a:r>
            <a:r>
              <a:rPr lang="ru-RU" sz="2000" dirty="0"/>
              <a:t> </a:t>
            </a:r>
            <a:r>
              <a:rPr lang="ru-RU" sz="2000" dirty="0" err="1"/>
              <a:t>атомній</a:t>
            </a:r>
            <a:r>
              <a:rPr lang="ru-RU" sz="2000" dirty="0"/>
              <a:t> </a:t>
            </a:r>
            <a:r>
              <a:rPr lang="ru-RU" sz="2000" dirty="0" err="1"/>
              <a:t>електростанції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Господарський</a:t>
            </a:r>
            <a:r>
              <a:rPr lang="ru-RU" dirty="0"/>
              <a:t> комплекс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41" y="3140968"/>
            <a:ext cx="3744416" cy="266429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5" y="3861048"/>
            <a:ext cx="3909814" cy="22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55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568952" cy="1728192"/>
          </a:xfrm>
        </p:spPr>
        <p:txBody>
          <a:bodyPr>
            <a:normAutofit/>
          </a:bodyPr>
          <a:lstStyle/>
          <a:p>
            <a:r>
              <a:rPr lang="ru-RU" sz="2000" dirty="0" err="1"/>
              <a:t>Основними</a:t>
            </a:r>
            <a:r>
              <a:rPr lang="ru-RU" sz="2000" dirty="0"/>
              <a:t> </a:t>
            </a:r>
            <a:r>
              <a:rPr lang="ru-RU" sz="2000" dirty="0" err="1"/>
              <a:t>галузями</a:t>
            </a:r>
            <a:r>
              <a:rPr lang="ru-RU" sz="2000" dirty="0"/>
              <a:t> </a:t>
            </a:r>
            <a:r>
              <a:rPr lang="ru-RU" sz="2000" dirty="0" err="1"/>
              <a:t>машинобудівного</a:t>
            </a:r>
            <a:r>
              <a:rPr lang="ru-RU" sz="2000" dirty="0"/>
              <a:t> комплексу району є </a:t>
            </a:r>
            <a:r>
              <a:rPr lang="ru-RU" sz="2000" dirty="0" err="1"/>
              <a:t>автомобілебудування</a:t>
            </a:r>
            <a:r>
              <a:rPr lang="ru-RU" sz="2000" dirty="0"/>
              <a:t> (</a:t>
            </a:r>
            <a:r>
              <a:rPr lang="ru-RU" sz="2000" dirty="0" err="1"/>
              <a:t>виробництво</a:t>
            </a:r>
            <a:r>
              <a:rPr lang="ru-RU" sz="2000" dirty="0"/>
              <a:t> </a:t>
            </a:r>
            <a:r>
              <a:rPr lang="ru-RU" sz="2000" dirty="0" err="1"/>
              <a:t>вантажопасажирських</a:t>
            </a:r>
            <a:r>
              <a:rPr lang="ru-RU" sz="2000" dirty="0"/>
              <a:t> </a:t>
            </a:r>
            <a:r>
              <a:rPr lang="ru-RU" sz="2000" dirty="0" err="1"/>
              <a:t>автомобілів</a:t>
            </a:r>
            <a:r>
              <a:rPr lang="ru-RU" sz="2000" dirty="0"/>
              <a:t>), </a:t>
            </a:r>
            <a:r>
              <a:rPr lang="ru-RU" sz="2000" dirty="0" err="1"/>
              <a:t>сільськогосподарське</a:t>
            </a:r>
            <a:r>
              <a:rPr lang="ru-RU" sz="2000" dirty="0"/>
              <a:t> </a:t>
            </a:r>
            <a:r>
              <a:rPr lang="ru-RU" sz="2000" dirty="0" err="1"/>
              <a:t>машинобудування</a:t>
            </a:r>
            <a:r>
              <a:rPr lang="ru-RU" sz="2000" dirty="0"/>
              <a:t>, </a:t>
            </a:r>
            <a:r>
              <a:rPr lang="ru-RU" sz="2000" dirty="0" err="1"/>
              <a:t>радіотехнічна</a:t>
            </a:r>
            <a:r>
              <a:rPr lang="ru-RU" sz="2000" dirty="0"/>
              <a:t>, </a:t>
            </a:r>
            <a:r>
              <a:rPr lang="ru-RU" sz="2000" dirty="0" err="1"/>
              <a:t>приладо</a:t>
            </a:r>
            <a:r>
              <a:rPr lang="ru-RU" sz="2000" dirty="0"/>
              <a:t>- та </a:t>
            </a:r>
            <a:r>
              <a:rPr lang="ru-RU" sz="2000" dirty="0" err="1"/>
              <a:t>верстатобудування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559174" cy="266429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708920"/>
            <a:ext cx="3895515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43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 err="1"/>
              <a:t>Хіміко-індустріальний</a:t>
            </a:r>
            <a:r>
              <a:rPr lang="ru-RU" sz="2000" dirty="0"/>
              <a:t> комплекс району </a:t>
            </a:r>
            <a:r>
              <a:rPr lang="ru-RU" sz="2000" dirty="0" err="1"/>
              <a:t>орієнтується</a:t>
            </a:r>
            <a:r>
              <a:rPr lang="ru-RU" sz="2000" dirty="0"/>
              <a:t> в основному на </a:t>
            </a:r>
            <a:r>
              <a:rPr lang="ru-RU" sz="2000" dirty="0" err="1"/>
              <a:t>споживача</a:t>
            </a:r>
            <a:r>
              <a:rPr lang="ru-RU" sz="2000" dirty="0"/>
              <a:t>. </a:t>
            </a:r>
            <a:r>
              <a:rPr lang="ru-RU" sz="2000" dirty="0" err="1"/>
              <a:t>Найбільшими</a:t>
            </a:r>
            <a:r>
              <a:rPr lang="ru-RU" sz="2000" dirty="0"/>
              <a:t> центрами </a:t>
            </a:r>
            <a:r>
              <a:rPr lang="ru-RU" sz="2000" dirty="0" err="1"/>
              <a:t>хімічної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 є </a:t>
            </a:r>
            <a:r>
              <a:rPr lang="ru-RU" sz="2000" dirty="0" err="1"/>
              <a:t>Рівне</a:t>
            </a:r>
            <a:r>
              <a:rPr lang="ru-RU" sz="2000" dirty="0"/>
              <a:t> (</a:t>
            </a:r>
            <a:r>
              <a:rPr lang="ru-RU" sz="2000" dirty="0" err="1"/>
              <a:t>азотні</a:t>
            </a:r>
            <a:r>
              <a:rPr lang="ru-RU" sz="2000" dirty="0"/>
              <a:t> </a:t>
            </a:r>
            <a:r>
              <a:rPr lang="ru-RU" sz="2000" dirty="0" err="1"/>
              <a:t>добрива</a:t>
            </a:r>
            <a:r>
              <a:rPr lang="ru-RU" sz="2000" dirty="0"/>
              <a:t>), </a:t>
            </a:r>
            <a:r>
              <a:rPr lang="ru-RU" sz="2000" dirty="0" err="1"/>
              <a:t>Луцьк</a:t>
            </a:r>
            <a:r>
              <a:rPr lang="ru-RU" sz="2000" dirty="0"/>
              <a:t> (</a:t>
            </a:r>
            <a:r>
              <a:rPr lang="ru-RU" sz="2000" dirty="0" err="1"/>
              <a:t>вироби</a:t>
            </a:r>
            <a:r>
              <a:rPr lang="ru-RU" sz="2000" dirty="0"/>
              <a:t> з </a:t>
            </a:r>
            <a:r>
              <a:rPr lang="ru-RU" sz="2000" dirty="0" err="1"/>
              <a:t>пластмаси</a:t>
            </a:r>
            <a:r>
              <a:rPr lang="ru-RU" sz="2000" dirty="0"/>
              <a:t>, </a:t>
            </a:r>
            <a:r>
              <a:rPr lang="ru-RU" sz="2000" dirty="0" err="1"/>
              <a:t>фарби</a:t>
            </a:r>
            <a:r>
              <a:rPr lang="ru-RU" sz="2000" dirty="0"/>
              <a:t>, </a:t>
            </a:r>
            <a:r>
              <a:rPr lang="ru-RU" sz="2000" dirty="0" err="1"/>
              <a:t>побутова</a:t>
            </a:r>
            <a:r>
              <a:rPr lang="ru-RU" sz="2000" dirty="0"/>
              <a:t> </a:t>
            </a:r>
            <a:r>
              <a:rPr lang="ru-RU" sz="2000" dirty="0" err="1"/>
              <a:t>хімія</a:t>
            </a:r>
            <a:r>
              <a:rPr lang="ru-RU" sz="2000" dirty="0"/>
              <a:t>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20888"/>
            <a:ext cx="4286250" cy="320992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339" y="1412776"/>
            <a:ext cx="3240360" cy="24302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0" y="3926227"/>
            <a:ext cx="3564395" cy="237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99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7016" y="332656"/>
            <a:ext cx="8856984" cy="1584176"/>
          </a:xfrm>
        </p:spPr>
        <p:txBody>
          <a:bodyPr>
            <a:normAutofit/>
          </a:bodyPr>
          <a:lstStyle/>
          <a:p>
            <a:r>
              <a:rPr lang="ru-RU" sz="2000" dirty="0" err="1"/>
              <a:t>Найрізноманітніша</a:t>
            </a:r>
            <a:r>
              <a:rPr lang="ru-RU" sz="2000" dirty="0"/>
              <a:t> </a:t>
            </a:r>
            <a:r>
              <a:rPr lang="ru-RU" sz="2000" dirty="0" err="1"/>
              <a:t>продукція</a:t>
            </a:r>
            <a:r>
              <a:rPr lang="ru-RU" sz="2000" dirty="0"/>
              <a:t> </a:t>
            </a:r>
            <a:r>
              <a:rPr lang="ru-RU" sz="2000" dirty="0" err="1"/>
              <a:t>виробляється</a:t>
            </a:r>
            <a:r>
              <a:rPr lang="ru-RU" sz="2000" dirty="0"/>
              <a:t> </a:t>
            </a:r>
            <a:r>
              <a:rPr lang="ru-RU" sz="2000" dirty="0" err="1"/>
              <a:t>підприємствами</a:t>
            </a:r>
            <a:r>
              <a:rPr lang="ru-RU" sz="2000" dirty="0"/>
              <a:t> </a:t>
            </a:r>
            <a:r>
              <a:rPr lang="ru-RU" sz="2000" dirty="0" err="1"/>
              <a:t>будівельно-індустріального</a:t>
            </a:r>
            <a:r>
              <a:rPr lang="ru-RU" sz="2000" dirty="0"/>
              <a:t> комплексу.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видобуток</a:t>
            </a:r>
            <a:r>
              <a:rPr lang="ru-RU" sz="2000" dirty="0"/>
              <a:t> і </a:t>
            </a:r>
            <a:r>
              <a:rPr lang="ru-RU" sz="2000" dirty="0" err="1"/>
              <a:t>обробка</a:t>
            </a:r>
            <a:r>
              <a:rPr lang="ru-RU" sz="2000" dirty="0"/>
              <a:t> </a:t>
            </a:r>
            <a:r>
              <a:rPr lang="ru-RU" sz="2000" dirty="0" err="1"/>
              <a:t>будівельного</a:t>
            </a:r>
            <a:r>
              <a:rPr lang="ru-RU" sz="2000" dirty="0"/>
              <a:t> </a:t>
            </a:r>
            <a:r>
              <a:rPr lang="ru-RU" sz="2000" dirty="0" err="1"/>
              <a:t>каміння</a:t>
            </a:r>
            <a:r>
              <a:rPr lang="ru-RU" sz="2000" dirty="0"/>
              <a:t>, </a:t>
            </a:r>
            <a:r>
              <a:rPr lang="ru-RU" sz="2000" dirty="0" err="1"/>
              <a:t>виготовлення</a:t>
            </a:r>
            <a:r>
              <a:rPr lang="ru-RU" sz="2000" dirty="0"/>
              <a:t> цементу (</a:t>
            </a:r>
            <a:r>
              <a:rPr lang="ru-RU" sz="2000" dirty="0" err="1"/>
              <a:t>Здолбунів</a:t>
            </a:r>
            <a:r>
              <a:rPr lang="ru-RU" sz="2000" dirty="0"/>
              <a:t>), </a:t>
            </a:r>
            <a:r>
              <a:rPr lang="ru-RU" sz="2000" dirty="0" err="1"/>
              <a:t>залізобетонних</a:t>
            </a:r>
            <a:r>
              <a:rPr lang="ru-RU" sz="2000" dirty="0"/>
              <a:t> </a:t>
            </a:r>
            <a:r>
              <a:rPr lang="ru-RU" sz="2000" dirty="0" err="1"/>
              <a:t>конструкцій</a:t>
            </a:r>
            <a:r>
              <a:rPr lang="ru-RU" sz="2000" dirty="0"/>
              <a:t>, </a:t>
            </a:r>
            <a:r>
              <a:rPr lang="ru-RU" sz="2000" dirty="0" err="1"/>
              <a:t>скла</a:t>
            </a:r>
            <a:r>
              <a:rPr lang="ru-RU" sz="2000" dirty="0"/>
              <a:t>, </a:t>
            </a:r>
            <a:r>
              <a:rPr lang="ru-RU" sz="2000" dirty="0" err="1"/>
              <a:t>цегли</a:t>
            </a:r>
            <a:r>
              <a:rPr lang="ru-RU" sz="2000" dirty="0"/>
              <a:t>, </a:t>
            </a:r>
            <a:r>
              <a:rPr lang="ru-RU" sz="2000" dirty="0" err="1"/>
              <a:t>черепиці</a:t>
            </a:r>
            <a:r>
              <a:rPr lang="ru-RU" sz="2000" dirty="0"/>
              <a:t> </a:t>
            </a:r>
            <a:r>
              <a:rPr lang="ru-RU" sz="2000" dirty="0" err="1"/>
              <a:t>тощо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099286"/>
            <a:ext cx="3594298" cy="22322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215410"/>
            <a:ext cx="4289172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0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sz="2000" dirty="0" err="1"/>
              <a:t>Лісовиробничий</a:t>
            </a:r>
            <a:r>
              <a:rPr lang="ru-RU" sz="2000" dirty="0"/>
              <a:t> комплекс </a:t>
            </a:r>
            <a:r>
              <a:rPr lang="ru-RU" sz="2000" dirty="0" err="1"/>
              <a:t>Північно-Західного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району </a:t>
            </a:r>
            <a:r>
              <a:rPr lang="ru-RU" sz="2000" dirty="0" err="1"/>
              <a:t>складається</a:t>
            </a:r>
            <a:r>
              <a:rPr lang="ru-RU" sz="2000" dirty="0"/>
              <a:t> </a:t>
            </a:r>
            <a:r>
              <a:rPr lang="ru-RU" sz="2000" dirty="0" err="1"/>
              <a:t>майже</a:t>
            </a:r>
            <a:r>
              <a:rPr lang="ru-RU" sz="2000" dirty="0"/>
              <a:t> з </a:t>
            </a:r>
            <a:r>
              <a:rPr lang="ru-RU" sz="2000" dirty="0" err="1"/>
              <a:t>усіх</a:t>
            </a:r>
            <a:r>
              <a:rPr lang="ru-RU" sz="2000" dirty="0"/>
              <a:t> (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целюлозно-паперового</a:t>
            </a:r>
            <a:r>
              <a:rPr lang="ru-RU" sz="2000" dirty="0"/>
              <a:t>) </a:t>
            </a:r>
            <a:r>
              <a:rPr lang="ru-RU" sz="2000" dirty="0" err="1"/>
              <a:t>виробництв</a:t>
            </a:r>
            <a:r>
              <a:rPr lang="ru-RU" sz="2000" dirty="0"/>
              <a:t>: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лісозаготівлі</a:t>
            </a:r>
            <a:r>
              <a:rPr lang="ru-RU" sz="2000" dirty="0"/>
              <a:t> до </a:t>
            </a:r>
            <a:r>
              <a:rPr lang="ru-RU" sz="2000" dirty="0" err="1"/>
              <a:t>лісохімії</a:t>
            </a:r>
            <a:r>
              <a:rPr lang="ru-RU" sz="2000" dirty="0"/>
              <a:t> (</a:t>
            </a:r>
            <a:r>
              <a:rPr lang="ru-RU" sz="2000" dirty="0" err="1"/>
              <a:t>Костопіль</a:t>
            </a:r>
            <a:r>
              <a:rPr lang="ru-RU" sz="2000" dirty="0"/>
              <a:t>, </a:t>
            </a:r>
            <a:r>
              <a:rPr lang="ru-RU" sz="2000" dirty="0" err="1"/>
              <a:t>Ківерці</a:t>
            </a:r>
            <a:r>
              <a:rPr lang="ru-RU" sz="2000" dirty="0"/>
              <a:t>, </a:t>
            </a:r>
            <a:r>
              <a:rPr lang="ru-RU" sz="2000" dirty="0" err="1"/>
              <a:t>Радивилів</a:t>
            </a:r>
            <a:r>
              <a:rPr lang="ru-RU" sz="2000" dirty="0"/>
              <a:t>, </a:t>
            </a:r>
            <a:r>
              <a:rPr lang="ru-RU" sz="2000" dirty="0" err="1"/>
              <a:t>Луцьк</a:t>
            </a:r>
            <a:r>
              <a:rPr lang="ru-RU" sz="2000" dirty="0"/>
              <a:t>, </a:t>
            </a:r>
            <a:r>
              <a:rPr lang="ru-RU" sz="2000" dirty="0" err="1"/>
              <a:t>Рівне</a:t>
            </a:r>
            <a:r>
              <a:rPr lang="ru-RU" sz="2000" dirty="0"/>
              <a:t>).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923186"/>
            <a:ext cx="3055242" cy="30963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54" y="1988840"/>
            <a:ext cx="3851920" cy="2888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52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584176"/>
          </a:xfrm>
        </p:spPr>
        <p:txBody>
          <a:bodyPr>
            <a:normAutofit/>
          </a:bodyPr>
          <a:lstStyle/>
          <a:p>
            <a:r>
              <a:rPr lang="ru-RU" sz="2000" dirty="0" err="1"/>
              <a:t>Сільське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 </a:t>
            </a:r>
            <a:r>
              <a:rPr lang="ru-RU" sz="2000" dirty="0" err="1"/>
              <a:t>Полісся</a:t>
            </a:r>
            <a:r>
              <a:rPr lang="ru-RU" sz="2000" dirty="0"/>
              <a:t> </a:t>
            </a:r>
            <a:r>
              <a:rPr lang="ru-RU" sz="2000" dirty="0" err="1"/>
              <a:t>спеціалізуються</a:t>
            </a:r>
            <a:r>
              <a:rPr lang="ru-RU" sz="2000" dirty="0"/>
              <a:t> в основному на </a:t>
            </a:r>
            <a:r>
              <a:rPr lang="ru-RU" sz="2000" dirty="0" err="1"/>
              <a:t>льонарстві</a:t>
            </a:r>
            <a:r>
              <a:rPr lang="ru-RU" sz="2000" dirty="0"/>
              <a:t>, </a:t>
            </a:r>
            <a:r>
              <a:rPr lang="ru-RU" sz="2000" dirty="0" err="1"/>
              <a:t>картоплярстві</a:t>
            </a:r>
            <a:r>
              <a:rPr lang="ru-RU" sz="2000" dirty="0"/>
              <a:t> та молочно-</a:t>
            </a:r>
            <a:r>
              <a:rPr lang="ru-RU" sz="2000" dirty="0" err="1"/>
              <a:t>м'ясному</a:t>
            </a:r>
            <a:r>
              <a:rPr lang="ru-RU" sz="2000" dirty="0"/>
              <a:t> </a:t>
            </a:r>
            <a:r>
              <a:rPr lang="ru-RU" sz="2000" dirty="0" err="1"/>
              <a:t>тваринництві</a:t>
            </a:r>
            <a:r>
              <a:rPr lang="ru-RU" sz="2000" dirty="0"/>
              <a:t>. </a:t>
            </a:r>
            <a:r>
              <a:rPr lang="ru-RU" sz="2000" dirty="0" err="1"/>
              <a:t>Місцеве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має</a:t>
            </a:r>
            <a:r>
              <a:rPr lang="ru-RU" sz="2000" dirty="0"/>
              <a:t> </a:t>
            </a:r>
            <a:r>
              <a:rPr lang="ru-RU" sz="2000" dirty="0" err="1"/>
              <a:t>зернове</a:t>
            </a:r>
            <a:r>
              <a:rPr lang="ru-RU" sz="2000" dirty="0"/>
              <a:t> </a:t>
            </a:r>
            <a:r>
              <a:rPr lang="ru-RU" sz="2000" dirty="0" err="1"/>
              <a:t>господарство</a:t>
            </a:r>
            <a:r>
              <a:rPr lang="ru-RU" sz="2000" dirty="0"/>
              <a:t>, </a:t>
            </a:r>
            <a:r>
              <a:rPr lang="ru-RU" sz="2000" dirty="0" err="1"/>
              <a:t>буряківництво</a:t>
            </a:r>
            <a:r>
              <a:rPr lang="ru-RU" sz="2000" dirty="0"/>
              <a:t>, </a:t>
            </a:r>
            <a:r>
              <a:rPr lang="ru-RU" sz="2000" dirty="0" err="1"/>
              <a:t>м'ясо-молочне</a:t>
            </a:r>
            <a:r>
              <a:rPr lang="ru-RU" sz="2000" dirty="0"/>
              <a:t> </a:t>
            </a:r>
            <a:r>
              <a:rPr lang="ru-RU" sz="2000" dirty="0" err="1"/>
              <a:t>тваринництво</a:t>
            </a:r>
            <a:r>
              <a:rPr lang="ru-RU" sz="2000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17" y="1772673"/>
            <a:ext cx="5581167" cy="216444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3395" y="3908037"/>
            <a:ext cx="3743325" cy="24955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924944"/>
            <a:ext cx="3383075" cy="223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020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1368152"/>
          </a:xfrm>
        </p:spPr>
        <p:txBody>
          <a:bodyPr>
            <a:normAutofit/>
          </a:bodyPr>
          <a:lstStyle/>
          <a:p>
            <a:r>
              <a:rPr lang="ru-RU" sz="2000" dirty="0"/>
              <a:t> </a:t>
            </a:r>
            <a:r>
              <a:rPr lang="ru-RU" sz="2000" dirty="0" err="1"/>
              <a:t>Харчова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зорієнтована</a:t>
            </a:r>
            <a:r>
              <a:rPr lang="ru-RU" sz="2000" dirty="0"/>
              <a:t> на </a:t>
            </a:r>
            <a:r>
              <a:rPr lang="ru-RU" sz="2000" dirty="0" err="1"/>
              <a:t>переробку</a:t>
            </a:r>
            <a:r>
              <a:rPr lang="ru-RU" sz="2000" dirty="0"/>
              <a:t> </a:t>
            </a:r>
            <a:r>
              <a:rPr lang="ru-RU" sz="2000" dirty="0" err="1"/>
              <a:t>власної</a:t>
            </a:r>
            <a:r>
              <a:rPr lang="ru-RU" sz="2000" dirty="0"/>
              <a:t> </a:t>
            </a:r>
            <a:r>
              <a:rPr lang="ru-RU" sz="2000" dirty="0" err="1"/>
              <a:t>сировини</a:t>
            </a:r>
            <a:r>
              <a:rPr lang="ru-RU" sz="2000" dirty="0"/>
              <a:t>, а тому </a:t>
            </a:r>
            <a:r>
              <a:rPr lang="ru-RU" sz="2000" dirty="0" err="1"/>
              <a:t>провідними</a:t>
            </a:r>
            <a:r>
              <a:rPr lang="ru-RU" sz="2000" dirty="0"/>
              <a:t> </a:t>
            </a:r>
            <a:r>
              <a:rPr lang="ru-RU" sz="2000" dirty="0" err="1"/>
              <a:t>галузями</a:t>
            </a:r>
            <a:r>
              <a:rPr lang="ru-RU" sz="2000" dirty="0"/>
              <a:t> є </a:t>
            </a:r>
            <a:r>
              <a:rPr lang="ru-RU" sz="2000" dirty="0" err="1"/>
              <a:t>борошномельна</a:t>
            </a:r>
            <a:r>
              <a:rPr lang="ru-RU" sz="2000" dirty="0"/>
              <a:t>, </a:t>
            </a:r>
            <a:r>
              <a:rPr lang="ru-RU" sz="2000" dirty="0" err="1"/>
              <a:t>цукрова</a:t>
            </a:r>
            <a:r>
              <a:rPr lang="ru-RU" sz="2000" dirty="0"/>
              <a:t>, </a:t>
            </a:r>
            <a:r>
              <a:rPr lang="ru-RU" sz="2000" dirty="0" err="1"/>
              <a:t>плодоовочева</a:t>
            </a:r>
            <a:r>
              <a:rPr lang="ru-RU" sz="2000" dirty="0"/>
              <a:t>, </a:t>
            </a:r>
            <a:r>
              <a:rPr lang="ru-RU" sz="2000" dirty="0" err="1"/>
              <a:t>спирто-горілчана</a:t>
            </a:r>
            <a:r>
              <a:rPr lang="ru-RU" sz="2000" dirty="0"/>
              <a:t>, </a:t>
            </a:r>
            <a:r>
              <a:rPr lang="ru-RU" sz="2000" dirty="0" err="1"/>
              <a:t>молочна</a:t>
            </a:r>
            <a:r>
              <a:rPr lang="ru-RU" sz="2000" dirty="0"/>
              <a:t>, </a:t>
            </a:r>
            <a:r>
              <a:rPr lang="ru-RU" sz="2000" dirty="0" err="1"/>
              <a:t>м'ясна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44" y="3429000"/>
            <a:ext cx="3810000" cy="23812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484784"/>
            <a:ext cx="5347974" cy="157978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140968"/>
            <a:ext cx="3429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71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229600" cy="1512168"/>
          </a:xfrm>
        </p:spPr>
        <p:txBody>
          <a:bodyPr>
            <a:normAutofit/>
          </a:bodyPr>
          <a:lstStyle/>
          <a:p>
            <a:r>
              <a:rPr lang="ru-RU" sz="2000" dirty="0" err="1"/>
              <a:t>Використовуючи</a:t>
            </a:r>
            <a:r>
              <a:rPr lang="ru-RU" sz="2000" dirty="0"/>
              <a:t> </a:t>
            </a:r>
            <a:r>
              <a:rPr lang="ru-RU" sz="2000" dirty="0" err="1"/>
              <a:t>місцеву</a:t>
            </a:r>
            <a:r>
              <a:rPr lang="ru-RU" sz="2000" dirty="0"/>
              <a:t> та </a:t>
            </a:r>
            <a:r>
              <a:rPr lang="ru-RU" sz="2000" dirty="0" err="1"/>
              <a:t>привізну</a:t>
            </a:r>
            <a:r>
              <a:rPr lang="ru-RU" sz="2000" dirty="0"/>
              <a:t> </a:t>
            </a:r>
            <a:r>
              <a:rPr lang="ru-RU" sz="2000" dirty="0" err="1"/>
              <a:t>сільськогосподарську</a:t>
            </a:r>
            <a:r>
              <a:rPr lang="ru-RU" sz="2000" dirty="0"/>
              <a:t> </a:t>
            </a:r>
            <a:r>
              <a:rPr lang="ru-RU" sz="2000" dirty="0" err="1"/>
              <a:t>сировину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трудові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 району, </a:t>
            </a:r>
            <a:r>
              <a:rPr lang="ru-RU" sz="2000" dirty="0" err="1"/>
              <a:t>набув</a:t>
            </a:r>
            <a:r>
              <a:rPr lang="ru-RU" sz="2000" dirty="0"/>
              <a:t> </a:t>
            </a:r>
            <a:r>
              <a:rPr lang="ru-RU" sz="2000" dirty="0" err="1"/>
              <a:t>значного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комплекс </a:t>
            </a:r>
            <a:r>
              <a:rPr lang="ru-RU" sz="2000" dirty="0" err="1"/>
              <a:t>легкої</a:t>
            </a:r>
            <a:r>
              <a:rPr lang="ru-RU" sz="2000" dirty="0"/>
              <a:t> </a:t>
            </a:r>
            <a:r>
              <a:rPr lang="ru-RU" sz="2000" dirty="0" err="1"/>
              <a:t>індустрії</a:t>
            </a:r>
            <a:r>
              <a:rPr lang="ru-RU" sz="2000" dirty="0"/>
              <a:t>. </a:t>
            </a:r>
            <a:r>
              <a:rPr lang="ru-RU" sz="2000" dirty="0" err="1"/>
              <a:t>Основними</a:t>
            </a:r>
            <a:r>
              <a:rPr lang="ru-RU" sz="2000" dirty="0"/>
              <a:t> центрами комплексу є </a:t>
            </a:r>
            <a:r>
              <a:rPr lang="ru-RU" sz="2000" dirty="0" err="1"/>
              <a:t>Рівне</a:t>
            </a:r>
            <a:r>
              <a:rPr lang="ru-RU" sz="2000" dirty="0"/>
              <a:t>, </a:t>
            </a:r>
            <a:r>
              <a:rPr lang="ru-RU" sz="2000" dirty="0" err="1"/>
              <a:t>Луцьк</a:t>
            </a:r>
            <a:r>
              <a:rPr lang="ru-RU" sz="2000" dirty="0"/>
              <a:t>, Дубно, Ковель.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40221"/>
            <a:ext cx="3419872" cy="256490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786" y="4005064"/>
            <a:ext cx="3286103" cy="233818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751682"/>
            <a:ext cx="2932819" cy="1951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962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0648"/>
            <a:ext cx="8229600" cy="2376264"/>
          </a:xfrm>
        </p:spPr>
        <p:txBody>
          <a:bodyPr>
            <a:normAutofit/>
          </a:bodyPr>
          <a:lstStyle/>
          <a:p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галузей</a:t>
            </a:r>
            <a:r>
              <a:rPr lang="ru-RU" sz="2000" dirty="0"/>
              <a:t> транспортного комплексу </a:t>
            </a:r>
            <a:r>
              <a:rPr lang="ru-RU" sz="2000" dirty="0" err="1"/>
              <a:t>найбільше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залізничний</a:t>
            </a:r>
            <a:r>
              <a:rPr lang="ru-RU" sz="2000" dirty="0"/>
              <a:t> та </a:t>
            </a:r>
            <a:r>
              <a:rPr lang="ru-RU" sz="2000" dirty="0" err="1"/>
              <a:t>автомобільний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трубопровідний</a:t>
            </a:r>
            <a:r>
              <a:rPr lang="ru-RU" sz="2000" dirty="0"/>
              <a:t> та </a:t>
            </a:r>
            <a:r>
              <a:rPr lang="ru-RU" sz="2000" dirty="0" err="1"/>
              <a:t>повітряний</a:t>
            </a:r>
            <a:r>
              <a:rPr lang="ru-RU" sz="2000" dirty="0"/>
              <a:t> </a:t>
            </a:r>
            <a:r>
              <a:rPr lang="ru-RU" sz="2000" dirty="0" err="1"/>
              <a:t>види</a:t>
            </a:r>
            <a:r>
              <a:rPr lang="ru-RU" sz="2000" dirty="0"/>
              <a:t> транспорту. Шляхи </a:t>
            </a:r>
            <a:r>
              <a:rPr lang="ru-RU" sz="2000" dirty="0" err="1"/>
              <a:t>сполучення</a:t>
            </a:r>
            <a:r>
              <a:rPr lang="ru-RU" sz="2000" dirty="0"/>
              <a:t> </a:t>
            </a:r>
            <a:r>
              <a:rPr lang="ru-RU" sz="2000" dirty="0" err="1"/>
              <a:t>переважно</a:t>
            </a:r>
            <a:r>
              <a:rPr lang="ru-RU" sz="2000" dirty="0"/>
              <a:t> </a:t>
            </a:r>
            <a:r>
              <a:rPr lang="ru-RU" sz="2000" dirty="0" err="1"/>
              <a:t>мають</a:t>
            </a:r>
            <a:r>
              <a:rPr lang="ru-RU" sz="2000" dirty="0"/>
              <a:t> </a:t>
            </a:r>
            <a:r>
              <a:rPr lang="ru-RU" sz="2000" dirty="0" err="1"/>
              <a:t>загальнодержавне</a:t>
            </a:r>
            <a:r>
              <a:rPr lang="ru-RU" sz="2000" dirty="0"/>
              <a:t> й </a:t>
            </a:r>
            <a:r>
              <a:rPr lang="ru-RU" sz="2000" dirty="0" err="1"/>
              <a:t>міжнародне</a:t>
            </a:r>
            <a:r>
              <a:rPr lang="ru-RU" sz="2000" dirty="0"/>
              <a:t> </a:t>
            </a:r>
            <a:r>
              <a:rPr lang="ru-RU" sz="2000" dirty="0" err="1"/>
              <a:t>значення</a:t>
            </a:r>
            <a:r>
              <a:rPr lang="ru-RU" sz="2000" dirty="0"/>
              <a:t>. </a:t>
            </a:r>
            <a:r>
              <a:rPr lang="ru-RU" sz="2000" dirty="0" err="1"/>
              <a:t>Найбільшими</a:t>
            </a:r>
            <a:r>
              <a:rPr lang="ru-RU" sz="2000" dirty="0"/>
              <a:t> </a:t>
            </a:r>
            <a:r>
              <a:rPr lang="ru-RU" sz="2000" dirty="0" err="1"/>
              <a:t>транспортними</a:t>
            </a:r>
            <a:r>
              <a:rPr lang="ru-RU" sz="2000" dirty="0"/>
              <a:t> </a:t>
            </a:r>
            <a:r>
              <a:rPr lang="ru-RU" sz="2000" dirty="0" err="1"/>
              <a:t>вузлами</a:t>
            </a:r>
            <a:r>
              <a:rPr lang="ru-RU" sz="2000" dirty="0"/>
              <a:t>, </a:t>
            </a:r>
            <a:r>
              <a:rPr lang="ru-RU" sz="2000" dirty="0" err="1"/>
              <a:t>крім</a:t>
            </a:r>
            <a:r>
              <a:rPr lang="ru-RU" sz="2000" dirty="0"/>
              <a:t> </a:t>
            </a:r>
            <a:r>
              <a:rPr lang="ru-RU" sz="2000" dirty="0" err="1"/>
              <a:t>обласних</a:t>
            </a:r>
            <a:r>
              <a:rPr lang="ru-RU" sz="2000" dirty="0"/>
              <a:t> </a:t>
            </a:r>
            <a:r>
              <a:rPr lang="ru-RU" sz="2000" dirty="0" err="1"/>
              <a:t>центрів</a:t>
            </a:r>
            <a:r>
              <a:rPr lang="ru-RU" sz="2000" dirty="0"/>
              <a:t>, є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Ковель, </a:t>
            </a:r>
            <a:r>
              <a:rPr lang="ru-RU" sz="2000" dirty="0" err="1"/>
              <a:t>Здолбунів</a:t>
            </a:r>
            <a:r>
              <a:rPr lang="ru-RU" sz="2000" dirty="0"/>
              <a:t>, </a:t>
            </a:r>
            <a:r>
              <a:rPr lang="ru-RU" sz="2000" dirty="0" err="1"/>
              <a:t>Сарни</a:t>
            </a:r>
            <a:r>
              <a:rPr lang="ru-RU" sz="2000" dirty="0"/>
              <a:t>. </a:t>
            </a:r>
            <a:r>
              <a:rPr lang="ru-RU" sz="2000" dirty="0" err="1"/>
              <a:t>Найважливіші</a:t>
            </a:r>
            <a:r>
              <a:rPr lang="ru-RU" sz="2000" dirty="0"/>
              <a:t> </a:t>
            </a:r>
            <a:r>
              <a:rPr lang="ru-RU" sz="2000" dirty="0" err="1"/>
              <a:t>центри</a:t>
            </a:r>
            <a:r>
              <a:rPr lang="ru-RU" sz="2000" dirty="0"/>
              <a:t> </a:t>
            </a:r>
            <a:r>
              <a:rPr lang="ru-RU" sz="2000" dirty="0" err="1"/>
              <a:t>рекреації</a:t>
            </a:r>
            <a:r>
              <a:rPr lang="ru-RU" sz="2000" dirty="0"/>
              <a:t> та туризму: </a:t>
            </a:r>
            <a:r>
              <a:rPr lang="ru-RU" sz="2000" dirty="0" err="1"/>
              <a:t>Володимир-Волинський</a:t>
            </a:r>
            <a:r>
              <a:rPr lang="ru-RU" sz="2000" dirty="0"/>
              <a:t>, </a:t>
            </a:r>
            <a:r>
              <a:rPr lang="ru-RU" sz="2000" dirty="0" err="1"/>
              <a:t>Рівне</a:t>
            </a:r>
            <a:r>
              <a:rPr lang="ru-RU" sz="2000" dirty="0"/>
              <a:t>, </a:t>
            </a:r>
            <a:r>
              <a:rPr lang="ru-RU" sz="2000" dirty="0" err="1"/>
              <a:t>Луцьк</a:t>
            </a:r>
            <a:r>
              <a:rPr lang="ru-RU" sz="2000" dirty="0"/>
              <a:t>, </a:t>
            </a:r>
            <a:r>
              <a:rPr lang="ru-RU" sz="2000" dirty="0" err="1"/>
              <a:t>Шацьк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36912"/>
            <a:ext cx="3172435" cy="237626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915" y="4221088"/>
            <a:ext cx="3044147" cy="228311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7549" y="2564904"/>
            <a:ext cx="3443379" cy="2283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170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63344"/>
          </a:xfrm>
        </p:spPr>
        <p:txBody>
          <a:bodyPr/>
          <a:lstStyle/>
          <a:p>
            <a:r>
              <a:rPr lang="ru-RU" dirty="0" err="1"/>
              <a:t>Північно-Західний</a:t>
            </a:r>
            <a:r>
              <a:rPr lang="ru-RU" dirty="0"/>
              <a:t> (</a:t>
            </a:r>
            <a:r>
              <a:rPr lang="ru-RU" dirty="0" err="1"/>
              <a:t>Західно-Поліський</a:t>
            </a:r>
            <a:r>
              <a:rPr lang="ru-RU" dirty="0"/>
              <a:t>) </a:t>
            </a:r>
            <a:r>
              <a:rPr lang="ru-RU" dirty="0" err="1"/>
              <a:t>економічний</a:t>
            </a:r>
            <a:r>
              <a:rPr lang="ru-RU" dirty="0"/>
              <a:t> район </a:t>
            </a:r>
            <a:r>
              <a:rPr lang="ru-RU" dirty="0" err="1"/>
              <a:t>розташований</a:t>
            </a:r>
            <a:r>
              <a:rPr lang="ru-RU" dirty="0"/>
              <a:t> на </a:t>
            </a:r>
            <a:r>
              <a:rPr lang="ru-RU" dirty="0" err="1"/>
              <a:t>крайньому</a:t>
            </a:r>
            <a:r>
              <a:rPr lang="ru-RU" dirty="0"/>
              <a:t> </a:t>
            </a:r>
            <a:r>
              <a:rPr lang="ru-RU" dirty="0" err="1"/>
              <a:t>північному</a:t>
            </a:r>
            <a:r>
              <a:rPr lang="ru-RU" dirty="0"/>
              <a:t> </a:t>
            </a:r>
            <a:r>
              <a:rPr lang="ru-RU" dirty="0" err="1"/>
              <a:t>заході</a:t>
            </a:r>
            <a:r>
              <a:rPr lang="ru-RU" dirty="0"/>
              <a:t> </a:t>
            </a:r>
            <a:r>
              <a:rPr lang="ru-RU" dirty="0" err="1"/>
              <a:t>України</a:t>
            </a:r>
            <a:r>
              <a:rPr lang="ru-RU" dirty="0"/>
              <a:t>. Район </a:t>
            </a:r>
            <a:r>
              <a:rPr lang="ru-RU" dirty="0" err="1"/>
              <a:t>включає</a:t>
            </a:r>
            <a:r>
              <a:rPr lang="ru-RU" dirty="0"/>
              <a:t> </a:t>
            </a:r>
            <a:r>
              <a:rPr lang="ru-RU" dirty="0" err="1"/>
              <a:t>територію</a:t>
            </a:r>
            <a:r>
              <a:rPr lang="ru-RU" dirty="0"/>
              <a:t> </a:t>
            </a:r>
            <a:r>
              <a:rPr lang="ru-RU" dirty="0" err="1"/>
              <a:t>Волинської</a:t>
            </a:r>
            <a:r>
              <a:rPr lang="ru-RU" dirty="0"/>
              <a:t> та </a:t>
            </a:r>
            <a:r>
              <a:rPr lang="ru-RU" dirty="0" err="1"/>
              <a:t>Рівненської</a:t>
            </a:r>
            <a:r>
              <a:rPr lang="ru-RU" dirty="0"/>
              <a:t> областей.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9" y="2132856"/>
            <a:ext cx="618859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28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80728"/>
            <a:ext cx="8229600" cy="2160240"/>
          </a:xfrm>
        </p:spPr>
        <p:txBody>
          <a:bodyPr>
            <a:normAutofit/>
          </a:bodyPr>
          <a:lstStyle/>
          <a:p>
            <a:r>
              <a:rPr lang="ru-RU" sz="2000" dirty="0" err="1"/>
              <a:t>Місто</a:t>
            </a:r>
            <a:r>
              <a:rPr lang="ru-RU" sz="2000" dirty="0"/>
              <a:t> </a:t>
            </a:r>
            <a:r>
              <a:rPr lang="ru-RU" sz="2000" dirty="0" err="1"/>
              <a:t>Рівне</a:t>
            </a:r>
            <a:r>
              <a:rPr lang="ru-RU" sz="2000" dirty="0"/>
              <a:t> (248 тис. </a:t>
            </a:r>
            <a:r>
              <a:rPr lang="ru-RU" sz="2000" dirty="0" err="1"/>
              <a:t>жителів</a:t>
            </a:r>
            <a:r>
              <a:rPr lang="ru-RU" sz="2000" dirty="0"/>
              <a:t>) є </a:t>
            </a:r>
            <a:r>
              <a:rPr lang="ru-RU" sz="2000" dirty="0" err="1"/>
              <a:t>адміністративним</a:t>
            </a:r>
            <a:r>
              <a:rPr lang="ru-RU" sz="2000" dirty="0"/>
              <a:t>, </a:t>
            </a:r>
            <a:r>
              <a:rPr lang="ru-RU" sz="2000" dirty="0" err="1"/>
              <a:t>економічним</a:t>
            </a:r>
            <a:r>
              <a:rPr lang="ru-RU" sz="2000" dirty="0"/>
              <a:t> і </a:t>
            </a:r>
            <a:r>
              <a:rPr lang="ru-RU" sz="2000" dirty="0" err="1"/>
              <a:t>культурним</a:t>
            </a:r>
            <a:r>
              <a:rPr lang="ru-RU" sz="2000" dirty="0"/>
              <a:t> центром </a:t>
            </a:r>
            <a:r>
              <a:rPr lang="ru-RU" sz="2000" dirty="0" err="1"/>
              <a:t>однойменної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 </a:t>
            </a:r>
            <a:r>
              <a:rPr lang="ru-RU" sz="2000" dirty="0" err="1"/>
              <a:t>Спеціалізується</a:t>
            </a:r>
            <a:r>
              <a:rPr lang="ru-RU" sz="2000" dirty="0"/>
              <a:t> </a:t>
            </a:r>
            <a:r>
              <a:rPr lang="ru-RU" sz="2000" dirty="0" err="1"/>
              <a:t>воно</a:t>
            </a:r>
            <a:r>
              <a:rPr lang="ru-RU" sz="2000" dirty="0"/>
              <a:t> на </a:t>
            </a:r>
            <a:r>
              <a:rPr lang="ru-RU" sz="2000" dirty="0" err="1"/>
              <a:t>машинобудуванні</a:t>
            </a:r>
            <a:r>
              <a:rPr lang="ru-RU" sz="2000" dirty="0"/>
              <a:t> (</a:t>
            </a:r>
            <a:r>
              <a:rPr lang="ru-RU" sz="2000" dirty="0" err="1"/>
              <a:t>радіоелектронному</a:t>
            </a:r>
            <a:r>
              <a:rPr lang="ru-RU" sz="2000" dirty="0"/>
              <a:t>, </a:t>
            </a:r>
            <a:r>
              <a:rPr lang="ru-RU" sz="2000" dirty="0" err="1"/>
              <a:t>електротехнічному</a:t>
            </a:r>
            <a:r>
              <a:rPr lang="ru-RU" sz="2000" dirty="0"/>
              <a:t>, </a:t>
            </a:r>
            <a:r>
              <a:rPr lang="ru-RU" sz="2000" dirty="0" err="1"/>
              <a:t>сільськогосподарському</a:t>
            </a:r>
            <a:r>
              <a:rPr lang="ru-RU" sz="2000" dirty="0"/>
              <a:t>), </a:t>
            </a:r>
            <a:r>
              <a:rPr lang="ru-RU" sz="2000" dirty="0" err="1"/>
              <a:t>хімічній</a:t>
            </a:r>
            <a:r>
              <a:rPr lang="ru-RU" sz="2000" dirty="0"/>
              <a:t>, </a:t>
            </a:r>
            <a:r>
              <a:rPr lang="ru-RU" sz="2000" dirty="0" err="1"/>
              <a:t>легкій</a:t>
            </a:r>
            <a:r>
              <a:rPr lang="ru-RU" sz="2000" dirty="0"/>
              <a:t>, </a:t>
            </a:r>
            <a:r>
              <a:rPr lang="ru-RU" sz="2000" dirty="0" err="1"/>
              <a:t>лісовій</a:t>
            </a:r>
            <a:r>
              <a:rPr lang="ru-RU" sz="2000" dirty="0"/>
              <a:t>, </a:t>
            </a:r>
            <a:r>
              <a:rPr lang="ru-RU" sz="2000" dirty="0" err="1"/>
              <a:t>будівельній</a:t>
            </a:r>
            <a:r>
              <a:rPr lang="ru-RU" sz="2000" dirty="0"/>
              <a:t> та </a:t>
            </a:r>
            <a:r>
              <a:rPr lang="ru-RU" sz="2000" dirty="0" err="1"/>
              <a:t>харчовій</a:t>
            </a:r>
            <a:r>
              <a:rPr lang="ru-RU" sz="2000" dirty="0"/>
              <a:t> </a:t>
            </a:r>
            <a:r>
              <a:rPr lang="ru-RU" sz="2000" dirty="0" err="1"/>
              <a:t>галузях</a:t>
            </a:r>
            <a:r>
              <a:rPr lang="ru-RU" sz="2000" dirty="0"/>
              <a:t> </a:t>
            </a:r>
            <a:r>
              <a:rPr lang="ru-RU" sz="2000" dirty="0" err="1"/>
              <a:t>промисловості</a:t>
            </a:r>
            <a:r>
              <a:rPr lang="ru-RU" sz="2000" dirty="0"/>
              <a:t>. </a:t>
            </a:r>
            <a:r>
              <a:rPr lang="ru-RU" sz="2000" dirty="0" err="1"/>
              <a:t>Вузи</a:t>
            </a:r>
            <a:r>
              <a:rPr lang="ru-RU" sz="2000" dirty="0"/>
              <a:t> </a:t>
            </a:r>
            <a:r>
              <a:rPr lang="ru-RU" sz="2000" dirty="0" err="1"/>
              <a:t>міста</a:t>
            </a:r>
            <a:r>
              <a:rPr lang="ru-RU" sz="2000" dirty="0"/>
              <a:t> </a:t>
            </a:r>
            <a:r>
              <a:rPr lang="ru-RU" sz="2000" dirty="0" err="1"/>
              <a:t>готують</a:t>
            </a:r>
            <a:r>
              <a:rPr lang="ru-RU" sz="2000" dirty="0"/>
              <a:t> </a:t>
            </a:r>
            <a:r>
              <a:rPr lang="ru-RU" sz="2000" dirty="0" err="1"/>
              <a:t>інженерів</a:t>
            </a:r>
            <a:r>
              <a:rPr lang="ru-RU" sz="2000" dirty="0"/>
              <a:t> водного </a:t>
            </a:r>
            <a:r>
              <a:rPr lang="ru-RU" sz="2000" dirty="0" err="1"/>
              <a:t>господарства</a:t>
            </a:r>
            <a:r>
              <a:rPr lang="ru-RU" sz="2000" dirty="0"/>
              <a:t>, </a:t>
            </a:r>
            <a:r>
              <a:rPr lang="ru-RU" sz="2000" dirty="0" err="1"/>
              <a:t>вчителів</a:t>
            </a:r>
            <a:r>
              <a:rPr lang="ru-RU" sz="2000" dirty="0"/>
              <a:t>, культурно-</a:t>
            </a:r>
            <a:r>
              <a:rPr lang="ru-RU" sz="2000" dirty="0" err="1"/>
              <a:t>освітніх</a:t>
            </a:r>
            <a:r>
              <a:rPr lang="ru-RU" sz="2000" dirty="0"/>
              <a:t> </a:t>
            </a:r>
            <a:r>
              <a:rPr lang="ru-RU" sz="2000" dirty="0" err="1"/>
              <a:t>працівників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750912"/>
          </a:xfrm>
        </p:spPr>
        <p:txBody>
          <a:bodyPr/>
          <a:lstStyle/>
          <a:p>
            <a:r>
              <a:rPr lang="ru-RU" dirty="0" err="1"/>
              <a:t>Найбільші</a:t>
            </a:r>
            <a:r>
              <a:rPr lang="ru-RU" dirty="0"/>
              <a:t> </a:t>
            </a:r>
            <a:r>
              <a:rPr lang="ru-RU" dirty="0" err="1"/>
              <a:t>міста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3" t="4920" r="3310" b="7141"/>
          <a:stretch/>
        </p:blipFill>
        <p:spPr>
          <a:xfrm>
            <a:off x="5796136" y="2996952"/>
            <a:ext cx="2732314" cy="1559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1" y="2996952"/>
            <a:ext cx="2880321" cy="165423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4365104"/>
            <a:ext cx="4310325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82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4572000"/>
          </a:xfrm>
        </p:spPr>
        <p:txBody>
          <a:bodyPr>
            <a:normAutofit/>
          </a:bodyPr>
          <a:lstStyle/>
          <a:p>
            <a:r>
              <a:rPr lang="ru-RU" sz="2000" dirty="0" err="1"/>
              <a:t>Луцьк</a:t>
            </a:r>
            <a:r>
              <a:rPr lang="ru-RU" sz="2000" dirty="0"/>
              <a:t> (209 тис. </a:t>
            </a:r>
            <a:r>
              <a:rPr lang="ru-RU" sz="2000" dirty="0" err="1"/>
              <a:t>жителів</a:t>
            </a:r>
            <a:r>
              <a:rPr lang="ru-RU" sz="2000" dirty="0"/>
              <a:t>) — </a:t>
            </a:r>
            <a:r>
              <a:rPr lang="ru-RU" sz="2000" dirty="0" err="1"/>
              <a:t>адміністративний</a:t>
            </a:r>
            <a:r>
              <a:rPr lang="ru-RU" sz="2000" dirty="0"/>
              <a:t>, </a:t>
            </a:r>
            <a:r>
              <a:rPr lang="ru-RU" sz="2000" dirty="0" err="1"/>
              <a:t>промисловий</a:t>
            </a:r>
            <a:r>
              <a:rPr lang="ru-RU" sz="2000" dirty="0"/>
              <a:t> і культурно-</a:t>
            </a:r>
            <a:r>
              <a:rPr lang="ru-RU" sz="2000" dirty="0" err="1"/>
              <a:t>освітній</a:t>
            </a:r>
            <a:r>
              <a:rPr lang="ru-RU" sz="2000" dirty="0"/>
              <a:t> центр </a:t>
            </a:r>
            <a:r>
              <a:rPr lang="ru-RU" sz="2000" dirty="0" err="1"/>
              <a:t>Волинської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. </a:t>
            </a:r>
            <a:r>
              <a:rPr lang="ru-RU" sz="2000" dirty="0" err="1"/>
              <a:t>Профілюючі</a:t>
            </a:r>
            <a:r>
              <a:rPr lang="ru-RU" sz="2000" dirty="0"/>
              <a:t> </a:t>
            </a:r>
            <a:r>
              <a:rPr lang="ru-RU" sz="2000" dirty="0" err="1"/>
              <a:t>галузі</a:t>
            </a:r>
            <a:r>
              <a:rPr lang="ru-RU" sz="2000" dirty="0"/>
              <a:t> у </a:t>
            </a:r>
            <a:r>
              <a:rPr lang="ru-RU" sz="2000" dirty="0" err="1"/>
              <a:t>місті</a:t>
            </a:r>
            <a:r>
              <a:rPr lang="ru-RU" sz="2000" dirty="0"/>
              <a:t> — </a:t>
            </a:r>
            <a:r>
              <a:rPr lang="ru-RU" sz="2000" dirty="0" err="1"/>
              <a:t>машинобудування</a:t>
            </a:r>
            <a:r>
              <a:rPr lang="ru-RU" sz="2000" dirty="0"/>
              <a:t>, </a:t>
            </a:r>
            <a:r>
              <a:rPr lang="ru-RU" sz="2000" dirty="0" err="1"/>
              <a:t>хімічна</a:t>
            </a:r>
            <a:r>
              <a:rPr lang="ru-RU" sz="2000" dirty="0"/>
              <a:t>, </a:t>
            </a:r>
            <a:r>
              <a:rPr lang="ru-RU" sz="2000" dirty="0" err="1"/>
              <a:t>будівельних</a:t>
            </a:r>
            <a:r>
              <a:rPr lang="ru-RU" sz="2000" dirty="0"/>
              <a:t> </a:t>
            </a:r>
            <a:r>
              <a:rPr lang="ru-RU" sz="2000" dirty="0" err="1"/>
              <a:t>матеріалів</a:t>
            </a:r>
            <a:r>
              <a:rPr lang="ru-RU" sz="2000" dirty="0"/>
              <a:t>, </a:t>
            </a:r>
            <a:r>
              <a:rPr lang="ru-RU" sz="2000" dirty="0" err="1"/>
              <a:t>лісова</a:t>
            </a:r>
            <a:r>
              <a:rPr lang="ru-RU" sz="2000" dirty="0"/>
              <a:t>, легка та </a:t>
            </a:r>
            <a:r>
              <a:rPr lang="ru-RU" sz="2000" dirty="0" err="1"/>
              <a:t>харчова</a:t>
            </a:r>
            <a:r>
              <a:rPr lang="ru-RU" sz="2000" dirty="0"/>
              <a:t> </a:t>
            </a:r>
            <a:r>
              <a:rPr lang="ru-RU" sz="2000" dirty="0" err="1"/>
              <a:t>промисловість</a:t>
            </a:r>
            <a:r>
              <a:rPr lang="ru-RU" sz="2000" dirty="0"/>
              <a:t>. У </a:t>
            </a:r>
            <a:r>
              <a:rPr lang="ru-RU" sz="2000" dirty="0" err="1"/>
              <a:t>Луцьку</a:t>
            </a:r>
            <a:r>
              <a:rPr lang="ru-RU" sz="2000" dirty="0"/>
              <a:t> є </a:t>
            </a:r>
            <a:r>
              <a:rPr lang="ru-RU" sz="2000" dirty="0" err="1"/>
              <a:t>Волинський</a:t>
            </a:r>
            <a:r>
              <a:rPr lang="ru-RU" sz="2000" dirty="0"/>
              <a:t> </a:t>
            </a:r>
            <a:r>
              <a:rPr lang="ru-RU" sz="2000" dirty="0" err="1"/>
              <a:t>університет</a:t>
            </a:r>
            <a:r>
              <a:rPr lang="ru-RU" sz="2000" dirty="0"/>
              <a:t>, </a:t>
            </a:r>
            <a:r>
              <a:rPr lang="ru-RU" sz="2000" dirty="0" err="1"/>
              <a:t>філіали</a:t>
            </a:r>
            <a:r>
              <a:rPr lang="ru-RU" sz="2000" dirty="0"/>
              <a:t> </a:t>
            </a:r>
            <a:r>
              <a:rPr lang="ru-RU" sz="2000" dirty="0" err="1"/>
              <a:t>вузів</a:t>
            </a:r>
            <a:r>
              <a:rPr lang="ru-RU" sz="2000" dirty="0"/>
              <a:t> та </a:t>
            </a:r>
            <a:r>
              <a:rPr lang="ru-RU" sz="2000" dirty="0" err="1"/>
              <a:t>науково-дослідних</a:t>
            </a:r>
            <a:r>
              <a:rPr lang="ru-RU" sz="2000" dirty="0"/>
              <a:t> </a:t>
            </a:r>
            <a:r>
              <a:rPr lang="ru-RU" sz="2000" dirty="0" err="1"/>
              <a:t>інститутів</a:t>
            </a:r>
            <a:r>
              <a:rPr lang="ru-RU" sz="2000" dirty="0"/>
              <a:t>, 2 </a:t>
            </a:r>
            <a:r>
              <a:rPr lang="ru-RU" sz="2000" dirty="0" err="1"/>
              <a:t>театри</a:t>
            </a:r>
            <a:r>
              <a:rPr lang="ru-RU" sz="2000" dirty="0"/>
              <a:t>, </a:t>
            </a:r>
            <a:r>
              <a:rPr lang="ru-RU" sz="2000" dirty="0" err="1" smtClean="0"/>
              <a:t>музеї</a:t>
            </a:r>
            <a:r>
              <a:rPr lang="ru-RU" sz="2000" dirty="0" smtClean="0"/>
              <a:t>. </a:t>
            </a:r>
            <a:r>
              <a:rPr lang="ru-RU" sz="2000" dirty="0" err="1" smtClean="0"/>
              <a:t>Найцікавішими</a:t>
            </a:r>
            <a:r>
              <a:rPr lang="ru-RU" sz="2000" dirty="0" smtClean="0"/>
              <a:t> </a:t>
            </a:r>
            <a:r>
              <a:rPr lang="ru-RU" sz="2000" dirty="0" err="1"/>
              <a:t>пам'ятками</a:t>
            </a:r>
            <a:r>
              <a:rPr lang="ru-RU" sz="2000" dirty="0"/>
              <a:t> </a:t>
            </a:r>
            <a:r>
              <a:rPr lang="ru-RU" sz="2000" dirty="0" err="1"/>
              <a:t>архітектури</a:t>
            </a:r>
            <a:r>
              <a:rPr lang="ru-RU" sz="2000" dirty="0"/>
              <a:t> в </a:t>
            </a:r>
            <a:r>
              <a:rPr lang="ru-RU" sz="2000" dirty="0" err="1"/>
              <a:t>Луцьку</a:t>
            </a:r>
            <a:r>
              <a:rPr lang="ru-RU" sz="2000" dirty="0"/>
              <a:t> є </a:t>
            </a:r>
            <a:r>
              <a:rPr lang="ru-RU" sz="2000" dirty="0" err="1"/>
              <a:t>Верхній</a:t>
            </a:r>
            <a:r>
              <a:rPr lang="ru-RU" sz="2000" dirty="0"/>
              <a:t> замок </a:t>
            </a:r>
            <a:r>
              <a:rPr lang="en-US" sz="2000" dirty="0"/>
              <a:t>XII–XIV </a:t>
            </a:r>
            <a:r>
              <a:rPr lang="ru-RU" sz="2000" dirty="0"/>
              <a:t>ст., </a:t>
            </a:r>
            <a:r>
              <a:rPr lang="ru-RU" sz="2000" dirty="0" err="1"/>
              <a:t>залишки</a:t>
            </a:r>
            <a:r>
              <a:rPr lang="ru-RU" sz="2000" dirty="0"/>
              <a:t> </a:t>
            </a:r>
            <a:r>
              <a:rPr lang="ru-RU" sz="2000" dirty="0" err="1"/>
              <a:t>храмів</a:t>
            </a:r>
            <a:r>
              <a:rPr lang="ru-RU" sz="2000" dirty="0"/>
              <a:t> і </a:t>
            </a:r>
            <a:r>
              <a:rPr lang="ru-RU" sz="2000" dirty="0" err="1"/>
              <a:t>житлових</a:t>
            </a:r>
            <a:r>
              <a:rPr lang="ru-RU" sz="2000" dirty="0"/>
              <a:t> </a:t>
            </a:r>
            <a:r>
              <a:rPr lang="ru-RU" sz="2000" dirty="0" err="1"/>
              <a:t>будівель</a:t>
            </a:r>
            <a:r>
              <a:rPr lang="ru-RU" sz="2000" dirty="0"/>
              <a:t> (</a:t>
            </a:r>
            <a:r>
              <a:rPr lang="en-US" sz="2000" dirty="0"/>
              <a:t>X–XIV </a:t>
            </a:r>
            <a:r>
              <a:rPr lang="ru-RU" sz="2000" dirty="0"/>
              <a:t>ст.), </a:t>
            </a:r>
            <a:r>
              <a:rPr lang="ru-RU" sz="2000" dirty="0" err="1"/>
              <a:t>фортечних</a:t>
            </a:r>
            <a:r>
              <a:rPr lang="ru-RU" sz="2000" dirty="0"/>
              <a:t> </a:t>
            </a:r>
            <a:r>
              <a:rPr lang="ru-RU" sz="2000" dirty="0" err="1"/>
              <a:t>валів</a:t>
            </a:r>
            <a:r>
              <a:rPr lang="ru-RU" sz="2000" dirty="0"/>
              <a:t> </a:t>
            </a:r>
            <a:r>
              <a:rPr lang="en-US" sz="2000" dirty="0"/>
              <a:t>XII–XIII </a:t>
            </a:r>
            <a:r>
              <a:rPr lang="ru-RU" sz="2000" dirty="0"/>
              <a:t>ст., </a:t>
            </a:r>
            <a:r>
              <a:rPr lang="ru-RU" sz="2000" dirty="0" err="1"/>
              <a:t>Покровська</a:t>
            </a:r>
            <a:r>
              <a:rPr lang="ru-RU" sz="2000" dirty="0"/>
              <a:t> </a:t>
            </a:r>
            <a:r>
              <a:rPr lang="en-US" sz="2000" dirty="0"/>
              <a:t>XV </a:t>
            </a:r>
            <a:r>
              <a:rPr lang="ru-RU" sz="2000" dirty="0"/>
              <a:t>ст. і </a:t>
            </a:r>
            <a:r>
              <a:rPr lang="ru-RU" sz="2000" dirty="0" err="1"/>
              <a:t>Хрестовоздвиженська</a:t>
            </a:r>
            <a:r>
              <a:rPr lang="ru-RU" sz="2000" dirty="0"/>
              <a:t> церкви,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єзуїтів</a:t>
            </a:r>
            <a:r>
              <a:rPr lang="ru-RU" sz="2000" dirty="0"/>
              <a:t> 1539–1610 </a:t>
            </a:r>
            <a:r>
              <a:rPr lang="ru-RU" sz="2000" dirty="0" err="1"/>
              <a:t>рр</a:t>
            </a:r>
            <a:r>
              <a:rPr lang="ru-RU" sz="2000" dirty="0"/>
              <a:t>. і </a:t>
            </a:r>
            <a:r>
              <a:rPr lang="ru-RU" sz="2000" dirty="0" err="1"/>
              <a:t>Монастир</a:t>
            </a:r>
            <a:r>
              <a:rPr lang="ru-RU" sz="2000" dirty="0"/>
              <a:t> </a:t>
            </a:r>
            <a:r>
              <a:rPr lang="ru-RU" sz="2000" dirty="0" err="1"/>
              <a:t>триаріїв</a:t>
            </a:r>
            <a:r>
              <a:rPr lang="ru-RU" sz="2000" dirty="0"/>
              <a:t> 1729 р., </a:t>
            </a:r>
            <a:r>
              <a:rPr lang="ru-RU" sz="2000" dirty="0" err="1"/>
              <a:t>Троїцький</a:t>
            </a:r>
            <a:r>
              <a:rPr lang="ru-RU" sz="2000" dirty="0"/>
              <a:t> собор 1755 р.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179" y="4280917"/>
            <a:ext cx="2880320" cy="21602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429000"/>
            <a:ext cx="2466975" cy="184785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632" y="3513187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26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620688"/>
            <a:ext cx="7926264" cy="2808312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163" y="3645024"/>
            <a:ext cx="6344284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83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836712"/>
            <a:ext cx="8229600" cy="1728192"/>
          </a:xfrm>
        </p:spPr>
        <p:txBody>
          <a:bodyPr>
            <a:normAutofit/>
          </a:bodyPr>
          <a:lstStyle/>
          <a:p>
            <a:r>
              <a:rPr lang="ru-RU" sz="2000" dirty="0"/>
              <a:t>Основною проблемою району є </a:t>
            </a:r>
            <a:r>
              <a:rPr lang="ru-RU" sz="2000" dirty="0" err="1"/>
              <a:t>відносно</a:t>
            </a:r>
            <a:r>
              <a:rPr lang="ru-RU" sz="2000" dirty="0"/>
              <a:t> </a:t>
            </a:r>
            <a:r>
              <a:rPr lang="ru-RU" sz="2000" dirty="0" err="1"/>
              <a:t>низький</a:t>
            </a:r>
            <a:r>
              <a:rPr lang="ru-RU" sz="2000" dirty="0"/>
              <a:t> </a:t>
            </a:r>
            <a:r>
              <a:rPr lang="ru-RU" sz="2000" dirty="0" err="1"/>
              <a:t>порівняно</a:t>
            </a:r>
            <a:r>
              <a:rPr lang="ru-RU" sz="2000" dirty="0"/>
              <a:t> з </a:t>
            </a:r>
            <a:r>
              <a:rPr lang="ru-RU" sz="2000" dirty="0" err="1"/>
              <a:t>іншими</a:t>
            </a:r>
            <a:r>
              <a:rPr lang="ru-RU" sz="2000" dirty="0"/>
              <a:t> </a:t>
            </a:r>
            <a:r>
              <a:rPr lang="ru-RU" sz="2000" dirty="0" err="1"/>
              <a:t>регіонами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соціально-економічного</a:t>
            </a:r>
            <a:r>
              <a:rPr lang="ru-RU" sz="2000" dirty="0"/>
              <a:t> </a:t>
            </a:r>
            <a:r>
              <a:rPr lang="ru-RU" sz="2000" dirty="0" err="1"/>
              <a:t>розвитку</a:t>
            </a:r>
            <a:r>
              <a:rPr lang="ru-RU" sz="2000" dirty="0"/>
              <a:t> . </a:t>
            </a:r>
            <a:r>
              <a:rPr lang="ru-RU" sz="2000" dirty="0" err="1"/>
              <a:t>Дуже</a:t>
            </a:r>
            <a:r>
              <a:rPr lang="ru-RU" sz="2000" dirty="0"/>
              <a:t> мало </a:t>
            </a:r>
            <a:r>
              <a:rPr lang="ru-RU" sz="2000" dirty="0" err="1"/>
              <a:t>промислових</a:t>
            </a:r>
            <a:r>
              <a:rPr lang="ru-RU" sz="2000" dirty="0"/>
              <a:t> </a:t>
            </a:r>
            <a:r>
              <a:rPr lang="ru-RU" sz="2000" dirty="0" err="1"/>
              <a:t>підприємств</a:t>
            </a:r>
            <a:r>
              <a:rPr lang="ru-RU" sz="2000" dirty="0"/>
              <a:t> </a:t>
            </a:r>
            <a:r>
              <a:rPr lang="ru-RU" sz="2000" dirty="0" err="1"/>
              <a:t>працює</a:t>
            </a:r>
            <a:r>
              <a:rPr lang="ru-RU" sz="2000" dirty="0"/>
              <a:t> в </a:t>
            </a:r>
            <a:r>
              <a:rPr lang="ru-RU" sz="2000" dirty="0" err="1"/>
              <a:t>малих</a:t>
            </a:r>
            <a:r>
              <a:rPr lang="ru-RU" sz="2000" dirty="0"/>
              <a:t> </a:t>
            </a:r>
            <a:r>
              <a:rPr lang="ru-RU" sz="2000" dirty="0" err="1"/>
              <a:t>містах</a:t>
            </a:r>
            <a:r>
              <a:rPr lang="ru-RU" sz="2000" dirty="0"/>
              <a:t> і селищах. Особливо </a:t>
            </a:r>
            <a:r>
              <a:rPr lang="ru-RU" sz="2000" dirty="0" err="1"/>
              <a:t>гостро</a:t>
            </a:r>
            <a:r>
              <a:rPr lang="ru-RU" sz="2000" dirty="0"/>
              <a:t> в них </a:t>
            </a:r>
            <a:r>
              <a:rPr lang="ru-RU" sz="2000" dirty="0" err="1"/>
              <a:t>постають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 </a:t>
            </a:r>
            <a:r>
              <a:rPr lang="ru-RU" sz="2000" dirty="0" err="1"/>
              <a:t>зайнятості</a:t>
            </a:r>
            <a:r>
              <a:rPr lang="ru-RU" sz="2000" dirty="0"/>
              <a:t>, благоустрою </a:t>
            </a:r>
            <a:r>
              <a:rPr lang="ru-RU" sz="2000" dirty="0" err="1"/>
              <a:t>тощо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606896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Проблеми</a:t>
            </a:r>
            <a:r>
              <a:rPr lang="ru-RU" dirty="0"/>
              <a:t> й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550" y="2466933"/>
            <a:ext cx="6192687" cy="3885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06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2376264"/>
          </a:xfrm>
        </p:spPr>
        <p:txBody>
          <a:bodyPr>
            <a:normAutofit/>
          </a:bodyPr>
          <a:lstStyle/>
          <a:p>
            <a:r>
              <a:rPr lang="ru-RU" sz="2000" dirty="0"/>
              <a:t>До </a:t>
            </a:r>
            <a:r>
              <a:rPr lang="ru-RU" sz="2000" dirty="0" err="1"/>
              <a:t>Північно-Західного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району </a:t>
            </a:r>
            <a:r>
              <a:rPr lang="ru-RU" sz="2000" dirty="0" err="1"/>
              <a:t>входять</a:t>
            </a:r>
            <a:r>
              <a:rPr lang="ru-RU" sz="2000" dirty="0"/>
              <a:t> </a:t>
            </a:r>
            <a:r>
              <a:rPr lang="ru-RU" sz="2000" dirty="0" err="1"/>
              <a:t>дві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(</a:t>
            </a:r>
            <a:r>
              <a:rPr lang="ru-RU" sz="2000" dirty="0" err="1"/>
              <a:t>Волинська</a:t>
            </a:r>
            <a:r>
              <a:rPr lang="ru-RU" sz="2000" dirty="0"/>
              <a:t> й </a:t>
            </a:r>
            <a:r>
              <a:rPr lang="ru-RU" sz="2000" dirty="0" err="1"/>
              <a:t>Рівненська</a:t>
            </a:r>
            <a:r>
              <a:rPr lang="ru-RU" sz="2000" dirty="0"/>
              <a:t>) </a:t>
            </a:r>
            <a:r>
              <a:rPr lang="ru-RU" sz="2000" dirty="0" err="1"/>
              <a:t>загальною</a:t>
            </a:r>
            <a:r>
              <a:rPr lang="ru-RU" sz="2000" dirty="0"/>
              <a:t> </a:t>
            </a:r>
            <a:r>
              <a:rPr lang="ru-RU" sz="2000" dirty="0" err="1"/>
              <a:t>площею</a:t>
            </a:r>
            <a:r>
              <a:rPr lang="ru-RU" sz="2000" dirty="0"/>
              <a:t> 40,3 тис. км²; </a:t>
            </a:r>
            <a:r>
              <a:rPr lang="ru-RU" sz="2000" dirty="0" err="1"/>
              <a:t>чисельністю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2,2 млн </a:t>
            </a:r>
            <a:r>
              <a:rPr lang="ru-RU" sz="2000" dirty="0" err="1"/>
              <a:t>осіб</a:t>
            </a:r>
            <a:r>
              <a:rPr lang="ru-RU" sz="2000" dirty="0"/>
              <a:t>. </a:t>
            </a:r>
            <a:r>
              <a:rPr lang="ru-RU" sz="2000" dirty="0" err="1"/>
              <a:t>Територія</a:t>
            </a:r>
            <a:r>
              <a:rPr lang="ru-RU" sz="2000" dirty="0"/>
              <a:t> району в </a:t>
            </a:r>
            <a:r>
              <a:rPr lang="ru-RU" sz="2000" dirty="0" err="1"/>
              <a:t>минулому</a:t>
            </a:r>
            <a:r>
              <a:rPr lang="ru-RU" sz="2000" dirty="0"/>
              <a:t> </a:t>
            </a:r>
            <a:r>
              <a:rPr lang="ru-RU" sz="2000" dirty="0" err="1"/>
              <a:t>була</a:t>
            </a:r>
            <a:r>
              <a:rPr lang="ru-RU" sz="2000" dirty="0"/>
              <a:t> </a:t>
            </a:r>
            <a:r>
              <a:rPr lang="ru-RU" sz="2000" dirty="0" err="1"/>
              <a:t>частиною</a:t>
            </a:r>
            <a:r>
              <a:rPr lang="ru-RU" sz="2000" dirty="0"/>
              <a:t> </a:t>
            </a:r>
            <a:r>
              <a:rPr lang="ru-RU" sz="2000" dirty="0" err="1"/>
              <a:t>могутнього</a:t>
            </a:r>
            <a:r>
              <a:rPr lang="ru-RU" sz="2000" dirty="0"/>
              <a:t> </a:t>
            </a:r>
            <a:r>
              <a:rPr lang="ru-RU" sz="2000" dirty="0" err="1"/>
              <a:t>Галицько-Волинського</a:t>
            </a:r>
            <a:r>
              <a:rPr lang="ru-RU" sz="2000" dirty="0"/>
              <a:t> </a:t>
            </a:r>
            <a:r>
              <a:rPr lang="ru-RU" sz="2000" dirty="0" err="1"/>
              <a:t>князівства</a:t>
            </a:r>
            <a:r>
              <a:rPr lang="ru-RU" sz="2000" dirty="0"/>
              <a:t>. З часом </a:t>
            </a:r>
            <a:r>
              <a:rPr lang="ru-RU" sz="2000" dirty="0" err="1"/>
              <a:t>ці</a:t>
            </a:r>
            <a:r>
              <a:rPr lang="ru-RU" sz="2000" dirty="0"/>
              <a:t> </a:t>
            </a:r>
            <a:r>
              <a:rPr lang="ru-RU" sz="2000" dirty="0" err="1"/>
              <a:t>землі</a:t>
            </a:r>
            <a:r>
              <a:rPr lang="ru-RU" sz="2000" dirty="0"/>
              <a:t> входили до складу </a:t>
            </a:r>
            <a:r>
              <a:rPr lang="ru-RU" sz="2000" dirty="0" err="1"/>
              <a:t>Польсько-Литовської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Росії</a:t>
            </a:r>
            <a:r>
              <a:rPr lang="ru-RU" sz="2000" dirty="0"/>
              <a:t>, </a:t>
            </a:r>
            <a:r>
              <a:rPr lang="ru-RU" sz="2000" dirty="0" err="1"/>
              <a:t>Польщі</a:t>
            </a:r>
            <a:r>
              <a:rPr lang="ru-RU" sz="2000" dirty="0"/>
              <a:t>, і </a:t>
            </a:r>
            <a:r>
              <a:rPr lang="ru-RU" sz="2000" dirty="0" err="1"/>
              <a:t>тільки</a:t>
            </a:r>
            <a:r>
              <a:rPr lang="ru-RU" sz="2000" dirty="0"/>
              <a:t> в 1939 </a:t>
            </a:r>
            <a:r>
              <a:rPr lang="ru-RU" sz="2000" dirty="0" err="1"/>
              <a:t>році</a:t>
            </a:r>
            <a:r>
              <a:rPr lang="ru-RU" sz="2000" dirty="0"/>
              <a:t> </a:t>
            </a:r>
            <a:r>
              <a:rPr lang="ru-RU" sz="2000" dirty="0" err="1"/>
              <a:t>приєднані</a:t>
            </a:r>
            <a:r>
              <a:rPr lang="ru-RU" sz="2000" dirty="0"/>
              <a:t> до </a:t>
            </a:r>
            <a:r>
              <a:rPr lang="ru-RU" sz="2000" dirty="0" err="1"/>
              <a:t>основної</a:t>
            </a:r>
            <a:r>
              <a:rPr lang="ru-RU" sz="2000" dirty="0"/>
              <a:t> </a:t>
            </a:r>
            <a:r>
              <a:rPr lang="ru-RU" sz="2000" dirty="0" err="1"/>
              <a:t>частини</a:t>
            </a:r>
            <a:r>
              <a:rPr lang="ru-RU" sz="2000" dirty="0"/>
              <a:t> </a:t>
            </a:r>
            <a:r>
              <a:rPr lang="ru-RU" sz="2000" dirty="0" err="1"/>
              <a:t>української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750912"/>
          </a:xfrm>
        </p:spPr>
        <p:txBody>
          <a:bodyPr>
            <a:normAutofit/>
          </a:bodyPr>
          <a:lstStyle/>
          <a:p>
            <a:r>
              <a:rPr lang="ru-RU" dirty="0" err="1"/>
              <a:t>Загальні</a:t>
            </a:r>
            <a:r>
              <a:rPr lang="ru-RU" dirty="0"/>
              <a:t> </a:t>
            </a:r>
            <a:r>
              <a:rPr lang="ru-RU" dirty="0" err="1"/>
              <a:t>відомості</a:t>
            </a:r>
            <a:r>
              <a:rPr lang="ru-RU" dirty="0"/>
              <a:t> та ЕГП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944" y="3080590"/>
            <a:ext cx="2754621" cy="302090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32912"/>
            <a:ext cx="3423695" cy="378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63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836712"/>
            <a:ext cx="8496944" cy="2232248"/>
          </a:xfrm>
        </p:spPr>
        <p:txBody>
          <a:bodyPr>
            <a:normAutofit/>
          </a:bodyPr>
          <a:lstStyle/>
          <a:p>
            <a:r>
              <a:rPr lang="ru-RU" sz="2000" dirty="0"/>
              <a:t>Район </a:t>
            </a:r>
            <a:r>
              <a:rPr lang="ru-RU" sz="2000" dirty="0" err="1"/>
              <a:t>виділяється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тим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демографічна</a:t>
            </a:r>
            <a:r>
              <a:rPr lang="ru-RU" sz="2000" dirty="0"/>
              <a:t> </a:t>
            </a:r>
            <a:r>
              <a:rPr lang="ru-RU" sz="2000" dirty="0" err="1"/>
              <a:t>ситуація</a:t>
            </a:r>
            <a:r>
              <a:rPr lang="ru-RU" sz="2000" dirty="0"/>
              <a:t> не набрала тут </a:t>
            </a:r>
            <a:r>
              <a:rPr lang="ru-RU" sz="2000" dirty="0" err="1"/>
              <a:t>надто</a:t>
            </a:r>
            <a:r>
              <a:rPr lang="ru-RU" sz="2000" dirty="0"/>
              <a:t> </a:t>
            </a:r>
            <a:r>
              <a:rPr lang="ru-RU" sz="2000" dirty="0" err="1"/>
              <a:t>загрозливого</a:t>
            </a:r>
            <a:r>
              <a:rPr lang="ru-RU" sz="2000" dirty="0"/>
              <a:t> характеру. За </a:t>
            </a:r>
            <a:r>
              <a:rPr lang="ru-RU" sz="2000" dirty="0" err="1"/>
              <a:t>підсумками</a:t>
            </a:r>
            <a:r>
              <a:rPr lang="ru-RU" sz="2000" dirty="0"/>
              <a:t> 1998 року, у </a:t>
            </a:r>
            <a:r>
              <a:rPr lang="ru-RU" sz="2000" dirty="0" err="1"/>
              <a:t>Рівненській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ще</a:t>
            </a:r>
            <a:r>
              <a:rPr lang="ru-RU" sz="2000" dirty="0"/>
              <a:t> </a:t>
            </a:r>
            <a:r>
              <a:rPr lang="ru-RU" sz="2000" dirty="0" err="1"/>
              <a:t>спостерігався</a:t>
            </a:r>
            <a:r>
              <a:rPr lang="ru-RU" sz="2000" dirty="0"/>
              <a:t> </a:t>
            </a:r>
            <a:r>
              <a:rPr lang="ru-RU" sz="2000" dirty="0" err="1"/>
              <a:t>незначний</a:t>
            </a:r>
            <a:r>
              <a:rPr lang="ru-RU" sz="2000" dirty="0"/>
              <a:t> </a:t>
            </a:r>
            <a:r>
              <a:rPr lang="ru-RU" sz="2000" dirty="0" err="1"/>
              <a:t>додатний</a:t>
            </a:r>
            <a:r>
              <a:rPr lang="ru-RU" sz="2000" dirty="0"/>
              <a:t> </a:t>
            </a:r>
            <a:r>
              <a:rPr lang="ru-RU" sz="2000" dirty="0" err="1"/>
              <a:t>приріст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. З 1999 року в </a:t>
            </a:r>
            <a:r>
              <a:rPr lang="ru-RU" sz="2000" dirty="0" err="1"/>
              <a:t>обидвох</a:t>
            </a:r>
            <a:r>
              <a:rPr lang="ru-RU" sz="2000" dirty="0"/>
              <a:t> областях </a:t>
            </a:r>
            <a:r>
              <a:rPr lang="ru-RU" sz="2000" dirty="0" err="1"/>
              <a:t>відбувається</a:t>
            </a:r>
            <a:r>
              <a:rPr lang="ru-RU" sz="2000" dirty="0"/>
              <a:t> </a:t>
            </a:r>
            <a:r>
              <a:rPr lang="ru-RU" sz="2000" dirty="0" err="1"/>
              <a:t>депопуляція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але </a:t>
            </a:r>
            <a:r>
              <a:rPr lang="ru-RU" sz="2000" dirty="0" err="1"/>
              <a:t>її</a:t>
            </a:r>
            <a:r>
              <a:rPr lang="ru-RU" sz="2000" dirty="0"/>
              <a:t> </a:t>
            </a:r>
            <a:r>
              <a:rPr lang="ru-RU" sz="2000" dirty="0" err="1"/>
              <a:t>темпи</a:t>
            </a:r>
            <a:r>
              <a:rPr lang="ru-RU" sz="2000" dirty="0"/>
              <a:t> </a:t>
            </a:r>
            <a:r>
              <a:rPr lang="ru-RU" sz="2000" dirty="0" err="1"/>
              <a:t>найменші</a:t>
            </a:r>
            <a:r>
              <a:rPr lang="ru-RU" sz="2000" dirty="0"/>
              <a:t> (</a:t>
            </a:r>
            <a:r>
              <a:rPr lang="ru-RU" sz="2000" dirty="0" err="1"/>
              <a:t>близько</a:t>
            </a:r>
            <a:r>
              <a:rPr lang="ru-RU" sz="2000" dirty="0"/>
              <a:t> −2 на 1000 </a:t>
            </a:r>
            <a:r>
              <a:rPr lang="ru-RU" sz="2000" dirty="0" err="1"/>
              <a:t>осіб</a:t>
            </a:r>
            <a:r>
              <a:rPr lang="ru-RU" sz="2000" dirty="0"/>
              <a:t>)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районів</a:t>
            </a:r>
            <a:r>
              <a:rPr lang="ru-RU" sz="2000" dirty="0"/>
              <a:t>. </a:t>
            </a:r>
            <a:r>
              <a:rPr lang="ru-RU" sz="2000" dirty="0" err="1"/>
              <a:t>Саме</a:t>
            </a:r>
            <a:r>
              <a:rPr lang="ru-RU" sz="2000" dirty="0"/>
              <a:t> у </a:t>
            </a:r>
            <a:r>
              <a:rPr lang="ru-RU" sz="2000" dirty="0" err="1"/>
              <a:t>Північно-Західному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 зараз </a:t>
            </a:r>
            <a:r>
              <a:rPr lang="ru-RU" sz="2000" dirty="0" err="1"/>
              <a:t>залишається</a:t>
            </a:r>
            <a:r>
              <a:rPr lang="ru-RU" sz="2000" dirty="0"/>
              <a:t> й </a:t>
            </a:r>
            <a:r>
              <a:rPr lang="ru-RU" sz="2000" dirty="0" err="1"/>
              <a:t>найбільша</a:t>
            </a:r>
            <a:r>
              <a:rPr lang="ru-RU" sz="2000" dirty="0"/>
              <a:t> </a:t>
            </a:r>
            <a:r>
              <a:rPr lang="ru-RU" sz="2000" dirty="0" err="1"/>
              <a:t>народжуваність</a:t>
            </a:r>
            <a:r>
              <a:rPr lang="ru-RU" sz="2000" dirty="0"/>
              <a:t> в </a:t>
            </a:r>
            <a:r>
              <a:rPr lang="ru-RU" sz="2000" dirty="0" err="1"/>
              <a:t>Україні</a:t>
            </a:r>
            <a:r>
              <a:rPr lang="ru-RU" sz="2000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7890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Населення</a:t>
            </a:r>
            <a:r>
              <a:rPr lang="ru-RU" dirty="0"/>
              <a:t> і </a:t>
            </a:r>
            <a:r>
              <a:rPr lang="ru-RU" dirty="0" err="1"/>
              <a:t>трудові</a:t>
            </a:r>
            <a:r>
              <a:rPr lang="ru-RU" dirty="0"/>
              <a:t> </a:t>
            </a:r>
            <a:r>
              <a:rPr lang="ru-RU" dirty="0" err="1"/>
              <a:t>ресурси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145498"/>
            <a:ext cx="3096344" cy="21720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315" y="3145496"/>
            <a:ext cx="4968552" cy="322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13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07504" y="260648"/>
            <a:ext cx="9036496" cy="3168352"/>
          </a:xfrm>
        </p:spPr>
        <p:txBody>
          <a:bodyPr>
            <a:normAutofit lnSpcReduction="10000"/>
          </a:bodyPr>
          <a:lstStyle/>
          <a:p>
            <a:r>
              <a:rPr lang="ru-RU" sz="2000" dirty="0" err="1"/>
              <a:t>Частка</a:t>
            </a:r>
            <a:r>
              <a:rPr lang="ru-RU" sz="2000" dirty="0"/>
              <a:t> </a:t>
            </a:r>
            <a:r>
              <a:rPr lang="ru-RU" sz="2000" dirty="0" err="1"/>
              <a:t>сільських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на </a:t>
            </a:r>
            <a:r>
              <a:rPr lang="ru-RU" sz="2000" dirty="0" err="1"/>
              <a:t>сьогодні</a:t>
            </a:r>
            <a:r>
              <a:rPr lang="ru-RU" sz="2000" dirty="0"/>
              <a:t> становить тут 49%. </a:t>
            </a:r>
            <a:r>
              <a:rPr lang="ru-RU" sz="2000" dirty="0" err="1"/>
              <a:t>Середня</a:t>
            </a:r>
            <a:r>
              <a:rPr lang="ru-RU" sz="2000" dirty="0"/>
              <a:t> густота </a:t>
            </a:r>
            <a:r>
              <a:rPr lang="ru-RU" sz="2000" dirty="0" err="1"/>
              <a:t>сільського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 тут не </a:t>
            </a:r>
            <a:r>
              <a:rPr lang="ru-RU" sz="2000" dirty="0" err="1"/>
              <a:t>набагато</a:t>
            </a:r>
            <a:r>
              <a:rPr lang="ru-RU" sz="2000" dirty="0"/>
              <a:t> </a:t>
            </a:r>
            <a:r>
              <a:rPr lang="ru-RU" sz="2000" dirty="0" err="1"/>
              <a:t>нижча</a:t>
            </a:r>
            <a:r>
              <a:rPr lang="ru-RU" sz="2000" dirty="0"/>
              <a:t>, </a:t>
            </a:r>
            <a:r>
              <a:rPr lang="ru-RU" sz="2000" dirty="0" err="1"/>
              <a:t>ніж</a:t>
            </a:r>
            <a:r>
              <a:rPr lang="ru-RU" sz="2000" dirty="0"/>
              <a:t> у </a:t>
            </a:r>
            <a:r>
              <a:rPr lang="ru-RU" sz="2000" dirty="0" err="1"/>
              <a:t>Карпатському</a:t>
            </a:r>
            <a:r>
              <a:rPr lang="ru-RU" sz="2000" dirty="0"/>
              <a:t> </a:t>
            </a:r>
            <a:r>
              <a:rPr lang="ru-RU" sz="2000" dirty="0" err="1"/>
              <a:t>економічному</a:t>
            </a:r>
            <a:r>
              <a:rPr lang="ru-RU" sz="2000" dirty="0"/>
              <a:t> </a:t>
            </a:r>
            <a:r>
              <a:rPr lang="ru-RU" sz="2000" dirty="0" err="1"/>
              <a:t>районі</a:t>
            </a:r>
            <a:r>
              <a:rPr lang="ru-RU" sz="2000" dirty="0"/>
              <a:t>. Через </a:t>
            </a:r>
            <a:r>
              <a:rPr lang="ru-RU" sz="2000" dirty="0" err="1"/>
              <a:t>невисокий</a:t>
            </a:r>
            <a:r>
              <a:rPr lang="ru-RU" sz="2000" dirty="0"/>
              <a:t>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урбанізації</a:t>
            </a:r>
            <a:r>
              <a:rPr lang="ru-RU" sz="2000" dirty="0"/>
              <a:t>, </a:t>
            </a:r>
            <a:r>
              <a:rPr lang="ru-RU" sz="2000" dirty="0" err="1"/>
              <a:t>середня</a:t>
            </a:r>
            <a:r>
              <a:rPr lang="ru-RU" sz="2000" dirty="0"/>
              <a:t> густота </a:t>
            </a:r>
            <a:r>
              <a:rPr lang="ru-RU" sz="2000" dirty="0" err="1"/>
              <a:t>населення</a:t>
            </a:r>
            <a:r>
              <a:rPr lang="ru-RU" sz="2000" dirty="0"/>
              <a:t> (67 </a:t>
            </a:r>
            <a:r>
              <a:rPr lang="ru-RU" sz="2000" dirty="0" err="1"/>
              <a:t>осіб</a:t>
            </a:r>
            <a:r>
              <a:rPr lang="ru-RU" sz="2000" dirty="0"/>
              <a:t> на км²) </a:t>
            </a:r>
            <a:r>
              <a:rPr lang="ru-RU" sz="2000" dirty="0" err="1"/>
              <a:t>значно</a:t>
            </a:r>
            <a:r>
              <a:rPr lang="ru-RU" sz="2000" dirty="0"/>
              <a:t> </a:t>
            </a:r>
            <a:r>
              <a:rPr lang="ru-RU" sz="2000" dirty="0" err="1"/>
              <a:t>нижча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пересічної</a:t>
            </a:r>
            <a:r>
              <a:rPr lang="ru-RU" sz="2000" dirty="0"/>
              <a:t> для </a:t>
            </a:r>
            <a:r>
              <a:rPr lang="ru-RU" sz="2000" dirty="0" err="1"/>
              <a:t>країни</a:t>
            </a:r>
            <a:r>
              <a:rPr lang="ru-RU" sz="2000" dirty="0"/>
              <a:t>, </a:t>
            </a:r>
            <a:r>
              <a:rPr lang="ru-RU" sz="2000" dirty="0" err="1"/>
              <a:t>найменша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усіх</a:t>
            </a:r>
            <a:r>
              <a:rPr lang="ru-RU" sz="2000" dirty="0"/>
              <a:t> </a:t>
            </a:r>
            <a:r>
              <a:rPr lang="ru-RU" sz="2000" dirty="0" err="1"/>
              <a:t>економічних</a:t>
            </a:r>
            <a:r>
              <a:rPr lang="ru-RU" sz="2000" dirty="0"/>
              <a:t> </a:t>
            </a:r>
            <a:r>
              <a:rPr lang="ru-RU" sz="2000" dirty="0" err="1"/>
              <a:t>районів</a:t>
            </a:r>
            <a:r>
              <a:rPr lang="ru-RU" sz="2000" dirty="0"/>
              <a:t>. У </a:t>
            </a:r>
            <a:r>
              <a:rPr lang="ru-RU" sz="2000" dirty="0" err="1"/>
              <a:t>Північно-Західному</a:t>
            </a:r>
            <a:r>
              <a:rPr lang="ru-RU" sz="2000" dirty="0"/>
              <a:t> </a:t>
            </a:r>
            <a:r>
              <a:rPr lang="ru-RU" sz="2000" dirty="0" err="1"/>
              <a:t>регіоні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 </a:t>
            </a:r>
            <a:r>
              <a:rPr lang="ru-RU" sz="2000" dirty="0" err="1"/>
              <a:t>значна</a:t>
            </a:r>
            <a:r>
              <a:rPr lang="ru-RU" sz="2000" dirty="0"/>
              <a:t> </a:t>
            </a:r>
            <a:r>
              <a:rPr lang="ru-RU" sz="2000" dirty="0" err="1"/>
              <a:t>частка</a:t>
            </a:r>
            <a:r>
              <a:rPr lang="ru-RU" sz="2000" dirty="0"/>
              <a:t> (</a:t>
            </a:r>
            <a:r>
              <a:rPr lang="ru-RU" sz="2000" dirty="0" err="1"/>
              <a:t>понад</a:t>
            </a:r>
            <a:r>
              <a:rPr lang="ru-RU" sz="2000" dirty="0"/>
              <a:t> 96%) </a:t>
            </a:r>
            <a:r>
              <a:rPr lang="ru-RU" sz="2000" dirty="0" err="1"/>
              <a:t>українського</a:t>
            </a:r>
            <a:r>
              <a:rPr lang="ru-RU" sz="2000" dirty="0"/>
              <a:t> </a:t>
            </a:r>
            <a:r>
              <a:rPr lang="ru-RU" sz="2000" dirty="0" err="1"/>
              <a:t>населення</a:t>
            </a:r>
            <a:r>
              <a:rPr lang="ru-RU" sz="2000" dirty="0"/>
              <a:t>, а </a:t>
            </a:r>
            <a:r>
              <a:rPr lang="ru-RU" sz="2000" dirty="0" err="1"/>
              <a:t>також</a:t>
            </a:r>
            <a:r>
              <a:rPr lang="ru-RU" sz="2000" dirty="0"/>
              <a:t> </a:t>
            </a:r>
            <a:r>
              <a:rPr lang="ru-RU" sz="2000" dirty="0" err="1"/>
              <a:t>помітно</a:t>
            </a:r>
            <a:r>
              <a:rPr lang="ru-RU" sz="2000" dirty="0"/>
              <a:t> </a:t>
            </a:r>
            <a:r>
              <a:rPr lang="ru-RU" sz="2000" dirty="0" err="1"/>
              <a:t>виражені</a:t>
            </a:r>
            <a:r>
              <a:rPr lang="ru-RU" sz="2000" dirty="0"/>
              <a:t> </a:t>
            </a:r>
            <a:r>
              <a:rPr lang="ru-RU" sz="2000" dirty="0" err="1"/>
              <a:t>етнографічні</a:t>
            </a:r>
            <a:r>
              <a:rPr lang="ru-RU" sz="2000" dirty="0"/>
              <a:t> </a:t>
            </a:r>
            <a:r>
              <a:rPr lang="ru-RU" sz="2000" dirty="0" err="1"/>
              <a:t>особливості</a:t>
            </a:r>
            <a:r>
              <a:rPr lang="ru-RU" sz="2000" dirty="0"/>
              <a:t> (</a:t>
            </a:r>
            <a:r>
              <a:rPr lang="ru-RU" sz="2000" dirty="0" err="1"/>
              <a:t>своєрідний</a:t>
            </a:r>
            <a:r>
              <a:rPr lang="ru-RU" sz="2000" dirty="0"/>
              <a:t> </a:t>
            </a:r>
            <a:r>
              <a:rPr lang="ru-RU" sz="2000" dirty="0" err="1"/>
              <a:t>побут</a:t>
            </a:r>
            <a:r>
              <a:rPr lang="ru-RU" sz="2000" dirty="0"/>
              <a:t> і </a:t>
            </a:r>
            <a:r>
              <a:rPr lang="ru-RU" sz="2000" dirty="0" err="1"/>
              <a:t>культурні</a:t>
            </a:r>
            <a:r>
              <a:rPr lang="ru-RU" sz="2000" dirty="0"/>
              <a:t> </a:t>
            </a:r>
            <a:r>
              <a:rPr lang="ru-RU" sz="2000" dirty="0" err="1"/>
              <a:t>традиції</a:t>
            </a:r>
            <a:r>
              <a:rPr lang="ru-RU" sz="2000" dirty="0"/>
              <a:t>, </a:t>
            </a:r>
            <a:r>
              <a:rPr lang="ru-RU" sz="2000" dirty="0" err="1"/>
              <a:t>витоки</a:t>
            </a:r>
            <a:r>
              <a:rPr lang="ru-RU" sz="2000" dirty="0"/>
              <a:t> </a:t>
            </a:r>
            <a:r>
              <a:rPr lang="ru-RU" sz="2000" dirty="0" err="1"/>
              <a:t>яких</a:t>
            </a:r>
            <a:r>
              <a:rPr lang="ru-RU" sz="2000" dirty="0"/>
              <a:t> </a:t>
            </a:r>
            <a:r>
              <a:rPr lang="ru-RU" sz="2000" dirty="0" err="1"/>
              <a:t>сягають</a:t>
            </a:r>
            <a:r>
              <a:rPr lang="ru-RU" sz="2000" dirty="0"/>
              <a:t> </a:t>
            </a:r>
            <a:r>
              <a:rPr lang="ru-RU" sz="2000" dirty="0" err="1"/>
              <a:t>часів</a:t>
            </a:r>
            <a:r>
              <a:rPr lang="ru-RU" sz="2000" dirty="0"/>
              <a:t> </a:t>
            </a:r>
            <a:r>
              <a:rPr lang="ru-RU" sz="2000" dirty="0" err="1"/>
              <a:t>язичества</a:t>
            </a:r>
            <a:r>
              <a:rPr lang="ru-RU" sz="2000" dirty="0"/>
              <a:t>) </a:t>
            </a:r>
            <a:r>
              <a:rPr lang="ru-RU" sz="2000" dirty="0" err="1"/>
              <a:t>корінних</a:t>
            </a:r>
            <a:r>
              <a:rPr lang="ru-RU" sz="2000" dirty="0"/>
              <a:t> </a:t>
            </a:r>
            <a:r>
              <a:rPr lang="ru-RU" sz="2000" dirty="0" err="1"/>
              <a:t>жителів</a:t>
            </a:r>
            <a:r>
              <a:rPr lang="ru-RU" sz="2000" dirty="0"/>
              <a:t> краю — </a:t>
            </a:r>
            <a:r>
              <a:rPr lang="ru-RU" sz="2000" dirty="0" err="1"/>
              <a:t>поліщуків</a:t>
            </a:r>
            <a:r>
              <a:rPr lang="ru-RU" sz="2000" dirty="0"/>
              <a:t>. </a:t>
            </a:r>
            <a:r>
              <a:rPr lang="ru-RU" sz="2000" dirty="0" err="1"/>
              <a:t>Найбільші</a:t>
            </a:r>
            <a:r>
              <a:rPr lang="ru-RU" sz="2000" dirty="0"/>
              <a:t> з </a:t>
            </a:r>
            <a:r>
              <a:rPr lang="ru-RU" sz="2000" dirty="0" err="1"/>
              <a:t>національних</a:t>
            </a:r>
            <a:r>
              <a:rPr lang="ru-RU" sz="2000" dirty="0"/>
              <a:t> </a:t>
            </a:r>
            <a:r>
              <a:rPr lang="ru-RU" sz="2000" dirty="0" err="1"/>
              <a:t>меншин</a:t>
            </a:r>
            <a:r>
              <a:rPr lang="ru-RU" sz="2000" dirty="0"/>
              <a:t> — </a:t>
            </a:r>
            <a:r>
              <a:rPr lang="ru-RU" sz="2000" dirty="0" err="1"/>
              <a:t>росіяни</a:t>
            </a:r>
            <a:r>
              <a:rPr lang="ru-RU" sz="2000" dirty="0"/>
              <a:t>, </a:t>
            </a:r>
            <a:r>
              <a:rPr lang="ru-RU" sz="2000" dirty="0" err="1"/>
              <a:t>білоруси</a:t>
            </a:r>
            <a:r>
              <a:rPr lang="ru-RU" sz="2000" dirty="0"/>
              <a:t>, поляки, </a:t>
            </a:r>
            <a:r>
              <a:rPr lang="ru-RU" sz="2000" dirty="0" err="1"/>
              <a:t>які</a:t>
            </a:r>
            <a:r>
              <a:rPr lang="ru-RU" sz="2000" dirty="0"/>
              <a:t> </a:t>
            </a:r>
            <a:r>
              <a:rPr lang="ru-RU" sz="2000" dirty="0" err="1"/>
              <a:t>проживають</a:t>
            </a:r>
            <a:r>
              <a:rPr lang="ru-RU" sz="2000" dirty="0"/>
              <a:t> у </a:t>
            </a:r>
            <a:r>
              <a:rPr lang="ru-RU" sz="2000" dirty="0" err="1"/>
              <a:t>містах</a:t>
            </a:r>
            <a:r>
              <a:rPr lang="ru-RU" sz="2000" dirty="0"/>
              <a:t> та </a:t>
            </a:r>
            <a:r>
              <a:rPr lang="ru-RU" sz="2000" dirty="0" err="1"/>
              <a:t>прикордонних</a:t>
            </a:r>
            <a:r>
              <a:rPr lang="ru-RU" sz="2000" dirty="0"/>
              <a:t> районах.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3140968"/>
            <a:ext cx="4896544" cy="324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942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8568952" cy="1728192"/>
          </a:xfrm>
        </p:spPr>
        <p:txBody>
          <a:bodyPr>
            <a:normAutofit/>
          </a:bodyPr>
          <a:lstStyle/>
          <a:p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трудових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, то тут </a:t>
            </a:r>
            <a:r>
              <a:rPr lang="ru-RU" sz="2000" dirty="0" err="1"/>
              <a:t>сформувався</a:t>
            </a:r>
            <a:r>
              <a:rPr lang="ru-RU" sz="2000" dirty="0"/>
              <a:t> </a:t>
            </a:r>
            <a:r>
              <a:rPr lang="ru-RU" sz="2000" dirty="0" err="1"/>
              <a:t>значний</a:t>
            </a:r>
            <a:r>
              <a:rPr lang="ru-RU" sz="2000" dirty="0"/>
              <a:t> </a:t>
            </a:r>
            <a:r>
              <a:rPr lang="ru-RU" sz="2000" dirty="0" err="1"/>
              <a:t>надлишок</a:t>
            </a:r>
            <a:r>
              <a:rPr lang="ru-RU" sz="2000" dirty="0"/>
              <a:t> </a:t>
            </a:r>
            <a:r>
              <a:rPr lang="ru-RU" sz="2000" dirty="0" err="1"/>
              <a:t>їх</a:t>
            </a:r>
            <a:r>
              <a:rPr lang="ru-RU" sz="2000" dirty="0"/>
              <a:t>, особливо у </a:t>
            </a:r>
            <a:r>
              <a:rPr lang="ru-RU" sz="2000" dirty="0" err="1"/>
              <a:t>сільській</a:t>
            </a:r>
            <a:r>
              <a:rPr lang="ru-RU" sz="2000" dirty="0"/>
              <a:t> </a:t>
            </a:r>
            <a:r>
              <a:rPr lang="ru-RU" sz="2000" dirty="0" err="1"/>
              <a:t>місцевості</a:t>
            </a:r>
            <a:r>
              <a:rPr lang="ru-RU" sz="2000" dirty="0"/>
              <a:t>.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зумовлює</a:t>
            </a:r>
            <a:r>
              <a:rPr lang="ru-RU" sz="2000" dirty="0"/>
              <a:t> як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маятникові</a:t>
            </a:r>
            <a:r>
              <a:rPr lang="ru-RU" sz="2000" dirty="0"/>
              <a:t> </a:t>
            </a:r>
            <a:r>
              <a:rPr lang="ru-RU" sz="2000" dirty="0" err="1"/>
              <a:t>міграції</a:t>
            </a:r>
            <a:r>
              <a:rPr lang="ru-RU" sz="2000" dirty="0"/>
              <a:t>, так і </a:t>
            </a:r>
            <a:r>
              <a:rPr lang="ru-RU" sz="2000" dirty="0" err="1"/>
              <a:t>виїзд</a:t>
            </a:r>
            <a:r>
              <a:rPr lang="ru-RU" sz="2000" dirty="0"/>
              <a:t> </a:t>
            </a:r>
            <a:r>
              <a:rPr lang="ru-RU" sz="2000" dirty="0" err="1"/>
              <a:t>мешканців</a:t>
            </a:r>
            <a:r>
              <a:rPr lang="ru-RU" sz="2000" dirty="0"/>
              <a:t> на </a:t>
            </a:r>
            <a:r>
              <a:rPr lang="ru-RU" sz="2000" dirty="0" err="1"/>
              <a:t>сезонні</a:t>
            </a:r>
            <a:r>
              <a:rPr lang="ru-RU" sz="2000" dirty="0"/>
              <a:t> </a:t>
            </a:r>
            <a:r>
              <a:rPr lang="ru-RU" sz="2000" dirty="0" err="1"/>
              <a:t>роботи</a:t>
            </a:r>
            <a:r>
              <a:rPr lang="ru-RU" sz="2000" dirty="0"/>
              <a:t> на </a:t>
            </a:r>
            <a:r>
              <a:rPr lang="ru-RU" sz="2000" dirty="0" err="1"/>
              <a:t>східні</a:t>
            </a:r>
            <a:r>
              <a:rPr lang="ru-RU" sz="2000" dirty="0"/>
              <a:t> </a:t>
            </a:r>
            <a:r>
              <a:rPr lang="ru-RU" sz="2000" dirty="0" err="1"/>
              <a:t>терени</a:t>
            </a:r>
            <a:r>
              <a:rPr lang="ru-RU" sz="2000" dirty="0"/>
              <a:t> </a:t>
            </a:r>
            <a:r>
              <a:rPr lang="ru-RU" sz="2000" dirty="0" err="1"/>
              <a:t>України</a:t>
            </a:r>
            <a:r>
              <a:rPr lang="ru-RU" sz="2000" dirty="0"/>
              <a:t>, в </a:t>
            </a:r>
            <a:r>
              <a:rPr lang="ru-RU" sz="2000" dirty="0" err="1"/>
              <a:t>інші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44824"/>
            <a:ext cx="7434106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05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052736"/>
            <a:ext cx="8568952" cy="2088232"/>
          </a:xfrm>
        </p:spPr>
        <p:txBody>
          <a:bodyPr/>
          <a:lstStyle/>
          <a:p>
            <a:r>
              <a:rPr lang="ru-RU" sz="2000" dirty="0"/>
              <a:t>У межах </a:t>
            </a:r>
            <a:r>
              <a:rPr lang="ru-RU" sz="2000" dirty="0" err="1"/>
              <a:t>Північно-Західного</a:t>
            </a:r>
            <a:r>
              <a:rPr lang="ru-RU" sz="2000" dirty="0"/>
              <a:t> </a:t>
            </a:r>
            <a:r>
              <a:rPr lang="ru-RU" sz="2000" dirty="0" err="1"/>
              <a:t>економічного</a:t>
            </a:r>
            <a:r>
              <a:rPr lang="ru-RU" sz="2000" dirty="0"/>
              <a:t> району є </a:t>
            </a:r>
            <a:r>
              <a:rPr lang="ru-RU" sz="2000" dirty="0" err="1"/>
              <a:t>незначні</a:t>
            </a:r>
            <a:r>
              <a:rPr lang="ru-RU" sz="2000" dirty="0"/>
              <a:t> </a:t>
            </a:r>
            <a:r>
              <a:rPr lang="ru-RU" sz="2000" dirty="0" err="1"/>
              <a:t>паливно-сировинні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. </a:t>
            </a:r>
            <a:r>
              <a:rPr lang="ru-RU" sz="2000" dirty="0" err="1"/>
              <a:t>Важливе</a:t>
            </a:r>
            <a:r>
              <a:rPr lang="ru-RU" sz="2000" dirty="0"/>
              <a:t> </a:t>
            </a:r>
            <a:r>
              <a:rPr lang="ru-RU" sz="2000" dirty="0" err="1"/>
              <a:t>місце</a:t>
            </a:r>
            <a:r>
              <a:rPr lang="ru-RU" sz="2000" dirty="0"/>
              <a:t> </a:t>
            </a:r>
            <a:r>
              <a:rPr lang="ru-RU" sz="2000" dirty="0" err="1"/>
              <a:t>серед</a:t>
            </a:r>
            <a:r>
              <a:rPr lang="ru-RU" sz="2000" dirty="0"/>
              <a:t> </a:t>
            </a:r>
            <a:r>
              <a:rPr lang="ru-RU" sz="2000" dirty="0" err="1"/>
              <a:t>запасів</a:t>
            </a:r>
            <a:r>
              <a:rPr lang="ru-RU" sz="2000" dirty="0"/>
              <a:t> </a:t>
            </a:r>
            <a:r>
              <a:rPr lang="ru-RU" sz="2000" dirty="0" err="1"/>
              <a:t>паливних</a:t>
            </a:r>
            <a:r>
              <a:rPr lang="ru-RU" sz="2000" dirty="0"/>
              <a:t> </a:t>
            </a:r>
            <a:r>
              <a:rPr lang="ru-RU" sz="2000" dirty="0" err="1"/>
              <a:t>ресурсів</a:t>
            </a:r>
            <a:r>
              <a:rPr lang="ru-RU" sz="2000" dirty="0"/>
              <a:t> </a:t>
            </a:r>
            <a:r>
              <a:rPr lang="ru-RU" sz="2000" dirty="0" err="1"/>
              <a:t>регіону</a:t>
            </a:r>
            <a:r>
              <a:rPr lang="ru-RU" sz="2000" dirty="0"/>
              <a:t> </a:t>
            </a:r>
            <a:r>
              <a:rPr lang="ru-RU" sz="2000" dirty="0" err="1"/>
              <a:t>належить</a:t>
            </a:r>
            <a:r>
              <a:rPr lang="ru-RU" sz="2000" dirty="0"/>
              <a:t> </a:t>
            </a:r>
            <a:r>
              <a:rPr lang="ru-RU" sz="2000" dirty="0" err="1"/>
              <a:t>Львівсько-Волинському</a:t>
            </a:r>
            <a:r>
              <a:rPr lang="ru-RU" sz="2000" dirty="0"/>
              <a:t> </a:t>
            </a:r>
            <a:r>
              <a:rPr lang="ru-RU" sz="2000" dirty="0" err="1"/>
              <a:t>кам'яновугільному</a:t>
            </a:r>
            <a:r>
              <a:rPr lang="ru-RU" sz="2000" dirty="0"/>
              <a:t> </a:t>
            </a:r>
            <a:r>
              <a:rPr lang="ru-RU" sz="2000" dirty="0" err="1"/>
              <a:t>басейну</a:t>
            </a:r>
            <a:r>
              <a:rPr lang="ru-RU" sz="2000" dirty="0"/>
              <a:t>. </a:t>
            </a:r>
            <a:r>
              <a:rPr lang="ru-RU" sz="2000" dirty="0" err="1"/>
              <a:t>Перспективні</a:t>
            </a:r>
            <a:r>
              <a:rPr lang="ru-RU" sz="2000" dirty="0"/>
              <a:t> для </a:t>
            </a:r>
            <a:r>
              <a:rPr lang="ru-RU" sz="2000" dirty="0" err="1"/>
              <a:t>місцевого</a:t>
            </a:r>
            <a:r>
              <a:rPr lang="ru-RU" sz="2000" dirty="0"/>
              <a:t> </a:t>
            </a:r>
            <a:r>
              <a:rPr lang="ru-RU" sz="2000" dirty="0" err="1"/>
              <a:t>використання</a:t>
            </a:r>
            <a:r>
              <a:rPr lang="ru-RU" sz="2000" dirty="0"/>
              <a:t> </a:t>
            </a:r>
            <a:r>
              <a:rPr lang="ru-RU" sz="2000" dirty="0" err="1"/>
              <a:t>газові</a:t>
            </a:r>
            <a:r>
              <a:rPr lang="ru-RU" sz="2000" dirty="0"/>
              <a:t> </a:t>
            </a:r>
            <a:r>
              <a:rPr lang="ru-RU" sz="2000" dirty="0" err="1"/>
              <a:t>родовища</a:t>
            </a:r>
            <a:r>
              <a:rPr lang="ru-RU" sz="2000" dirty="0"/>
              <a:t> </a:t>
            </a:r>
            <a:r>
              <a:rPr lang="ru-RU" sz="2000" dirty="0" err="1"/>
              <a:t>виявлені</a:t>
            </a:r>
            <a:r>
              <a:rPr lang="ru-RU" sz="2000" dirty="0"/>
              <a:t> на </a:t>
            </a:r>
            <a:r>
              <a:rPr lang="ru-RU" sz="2000" dirty="0" err="1"/>
              <a:t>Волині</a:t>
            </a:r>
            <a:r>
              <a:rPr lang="ru-RU" sz="2000" dirty="0"/>
              <a:t>. У </a:t>
            </a:r>
            <a:r>
              <a:rPr lang="ru-RU" sz="2000" dirty="0" err="1"/>
              <a:t>районі</a:t>
            </a:r>
            <a:r>
              <a:rPr lang="ru-RU" sz="2000" dirty="0"/>
              <a:t> є </a:t>
            </a:r>
            <a:r>
              <a:rPr lang="ru-RU" sz="2000" dirty="0" err="1"/>
              <a:t>значні</a:t>
            </a:r>
            <a:r>
              <a:rPr lang="ru-RU" sz="2000" dirty="0"/>
              <a:t> запаси торфу. </a:t>
            </a:r>
            <a:r>
              <a:rPr lang="ru-RU" sz="2000" dirty="0" err="1"/>
              <a:t>Рудних</a:t>
            </a:r>
            <a:r>
              <a:rPr lang="ru-RU" sz="2000" dirty="0"/>
              <a:t> </a:t>
            </a:r>
            <a:r>
              <a:rPr lang="ru-RU" sz="2000" dirty="0" err="1"/>
              <a:t>корисних</a:t>
            </a:r>
            <a:r>
              <a:rPr lang="ru-RU" sz="2000" dirty="0"/>
              <a:t> </a:t>
            </a:r>
            <a:r>
              <a:rPr lang="ru-RU" sz="2000" dirty="0" err="1"/>
              <a:t>копалин</a:t>
            </a:r>
            <a:r>
              <a:rPr lang="ru-RU" sz="2000" dirty="0"/>
              <a:t> тут практично </a:t>
            </a:r>
            <a:r>
              <a:rPr lang="ru-RU" sz="2000" dirty="0" err="1"/>
              <a:t>немає</a:t>
            </a:r>
            <a:r>
              <a:rPr lang="ru-RU" dirty="0"/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750912"/>
          </a:xfrm>
        </p:spPr>
        <p:txBody>
          <a:bodyPr/>
          <a:lstStyle/>
          <a:p>
            <a:r>
              <a:rPr lang="ru-RU" dirty="0" err="1"/>
              <a:t>Природні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і </a:t>
            </a:r>
            <a:r>
              <a:rPr lang="ru-RU" dirty="0" err="1"/>
              <a:t>ресурси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3645024"/>
            <a:ext cx="4882562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140968"/>
            <a:ext cx="2557356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194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332656"/>
            <a:ext cx="8496944" cy="2160240"/>
          </a:xfrm>
        </p:spPr>
        <p:txBody>
          <a:bodyPr>
            <a:normAutofit/>
          </a:bodyPr>
          <a:lstStyle/>
          <a:p>
            <a:r>
              <a:rPr lang="ru-RU" sz="2000" dirty="0"/>
              <a:t>У 90-роках у </a:t>
            </a:r>
            <a:r>
              <a:rPr lang="ru-RU" sz="2000" dirty="0" err="1"/>
              <a:t>Волинській</a:t>
            </a:r>
            <a:r>
              <a:rPr lang="ru-RU" sz="2000" dirty="0"/>
              <a:t> </a:t>
            </a:r>
            <a:r>
              <a:rPr lang="ru-RU" sz="2000" dirty="0" err="1"/>
              <a:t>області</a:t>
            </a:r>
            <a:r>
              <a:rPr lang="ru-RU" sz="2000" dirty="0"/>
              <a:t> </a:t>
            </a:r>
            <a:r>
              <a:rPr lang="ru-RU" sz="2000" dirty="0" err="1"/>
              <a:t>виявлені</a:t>
            </a:r>
            <a:r>
              <a:rPr lang="ru-RU" sz="2000" dirty="0"/>
              <a:t> </a:t>
            </a:r>
            <a:r>
              <a:rPr lang="ru-RU" sz="2000" dirty="0" err="1"/>
              <a:t>перспективні</a:t>
            </a:r>
            <a:r>
              <a:rPr lang="ru-RU" sz="2000" dirty="0"/>
              <a:t> </a:t>
            </a:r>
            <a:r>
              <a:rPr lang="ru-RU" sz="2000" dirty="0" err="1"/>
              <a:t>поклади</a:t>
            </a:r>
            <a:r>
              <a:rPr lang="ru-RU" sz="2000" dirty="0"/>
              <a:t> </a:t>
            </a:r>
            <a:r>
              <a:rPr lang="ru-RU" sz="2000" dirty="0" err="1"/>
              <a:t>мідних</a:t>
            </a:r>
            <a:r>
              <a:rPr lang="ru-RU" sz="2000" dirty="0"/>
              <a:t> руд. </a:t>
            </a:r>
            <a:r>
              <a:rPr lang="ru-RU" sz="2000" dirty="0" err="1"/>
              <a:t>Порівняно</a:t>
            </a:r>
            <a:r>
              <a:rPr lang="ru-RU" sz="2000" dirty="0"/>
              <a:t> </a:t>
            </a:r>
            <a:r>
              <a:rPr lang="ru-RU" sz="2000" dirty="0" err="1"/>
              <a:t>багатий</a:t>
            </a:r>
            <a:r>
              <a:rPr lang="ru-RU" sz="2000" dirty="0"/>
              <a:t> район на </a:t>
            </a:r>
            <a:r>
              <a:rPr lang="ru-RU" sz="2000" dirty="0" err="1"/>
              <a:t>будівельну</a:t>
            </a:r>
            <a:r>
              <a:rPr lang="ru-RU" sz="2000" dirty="0"/>
              <a:t> </a:t>
            </a:r>
            <a:r>
              <a:rPr lang="ru-RU" sz="2000" dirty="0" err="1"/>
              <a:t>сировину</a:t>
            </a:r>
            <a:r>
              <a:rPr lang="ru-RU" sz="2000" dirty="0"/>
              <a:t>, (</a:t>
            </a:r>
            <a:r>
              <a:rPr lang="ru-RU" sz="2000" dirty="0" err="1"/>
              <a:t>вапняки</a:t>
            </a:r>
            <a:r>
              <a:rPr lang="ru-RU" sz="2000" dirty="0"/>
              <a:t>, </a:t>
            </a:r>
            <a:r>
              <a:rPr lang="ru-RU" sz="2000" dirty="0" err="1"/>
              <a:t>мергелі</a:t>
            </a:r>
            <a:r>
              <a:rPr lang="ru-RU" sz="2000" dirty="0"/>
              <a:t>, </a:t>
            </a:r>
            <a:r>
              <a:rPr lang="ru-RU" sz="2000" dirty="0" err="1"/>
              <a:t>крейду</a:t>
            </a:r>
            <a:r>
              <a:rPr lang="ru-RU" sz="2000" dirty="0"/>
              <a:t>, </a:t>
            </a:r>
            <a:r>
              <a:rPr lang="ru-RU" sz="2000" dirty="0" err="1"/>
              <a:t>граніт</a:t>
            </a:r>
            <a:r>
              <a:rPr lang="ru-RU" sz="2000" dirty="0"/>
              <a:t>, </a:t>
            </a:r>
            <a:r>
              <a:rPr lang="ru-RU" sz="2000" dirty="0" err="1"/>
              <a:t>габро</a:t>
            </a:r>
            <a:r>
              <a:rPr lang="ru-RU" sz="2000" dirty="0"/>
              <a:t>) </a:t>
            </a:r>
            <a:r>
              <a:rPr lang="ru-RU" sz="2000" dirty="0" err="1"/>
              <a:t>дорогоцінні</a:t>
            </a:r>
            <a:r>
              <a:rPr lang="ru-RU" sz="2000" dirty="0"/>
              <a:t> </a:t>
            </a:r>
            <a:r>
              <a:rPr lang="ru-RU" sz="2000" dirty="0" err="1"/>
              <a:t>камені</a:t>
            </a:r>
            <a:r>
              <a:rPr lang="ru-RU" sz="2000" dirty="0"/>
              <a:t> (</a:t>
            </a:r>
            <a:r>
              <a:rPr lang="ru-RU" sz="2000" dirty="0" err="1"/>
              <a:t>топази</a:t>
            </a:r>
            <a:r>
              <a:rPr lang="ru-RU" sz="2000" dirty="0"/>
              <a:t>, </a:t>
            </a:r>
            <a:r>
              <a:rPr lang="ru-RU" sz="2000" dirty="0" err="1"/>
              <a:t>янтар</a:t>
            </a:r>
            <a:r>
              <a:rPr lang="ru-RU" sz="2000" dirty="0"/>
              <a:t>). Один з </a:t>
            </a:r>
            <a:r>
              <a:rPr lang="ru-RU" sz="2000" dirty="0" err="1"/>
              <a:t>найбагатших</a:t>
            </a:r>
            <a:r>
              <a:rPr lang="ru-RU" sz="2000" dirty="0"/>
              <a:t> </a:t>
            </a:r>
            <a:r>
              <a:rPr lang="ru-RU" sz="2000" dirty="0" err="1"/>
              <a:t>Північно-Західний</a:t>
            </a:r>
            <a:r>
              <a:rPr lang="ru-RU" sz="2000" dirty="0"/>
              <a:t> район на </a:t>
            </a:r>
            <a:r>
              <a:rPr lang="ru-RU" sz="2000" dirty="0" err="1"/>
              <a:t>водні</a:t>
            </a:r>
            <a:r>
              <a:rPr lang="ru-RU" sz="2000" dirty="0"/>
              <a:t> та </a:t>
            </a:r>
            <a:r>
              <a:rPr lang="ru-RU" sz="2000" dirty="0" err="1"/>
              <a:t>лісові</a:t>
            </a:r>
            <a:r>
              <a:rPr lang="ru-RU" sz="2000" dirty="0"/>
              <a:t> </a:t>
            </a:r>
            <a:r>
              <a:rPr lang="ru-RU" sz="2000" dirty="0" err="1"/>
              <a:t>ресурси</a:t>
            </a:r>
            <a:r>
              <a:rPr lang="ru-RU" sz="2000" dirty="0"/>
              <a:t>. Густа </a:t>
            </a:r>
            <a:r>
              <a:rPr lang="ru-RU" sz="2000" dirty="0" err="1"/>
              <a:t>річкова</a:t>
            </a:r>
            <a:r>
              <a:rPr lang="ru-RU" sz="2000" dirty="0"/>
              <a:t> </a:t>
            </a:r>
            <a:r>
              <a:rPr lang="ru-RU" sz="2000" dirty="0" err="1"/>
              <a:t>сітка</a:t>
            </a:r>
            <a:r>
              <a:rPr lang="ru-RU" sz="2000" dirty="0"/>
              <a:t>, </a:t>
            </a:r>
            <a:r>
              <a:rPr lang="ru-RU" sz="2000" dirty="0" err="1"/>
              <a:t>багато</a:t>
            </a:r>
            <a:r>
              <a:rPr lang="ru-RU" sz="2000" dirty="0"/>
              <a:t> озер і </a:t>
            </a:r>
            <a:r>
              <a:rPr lang="ru-RU" sz="2000" dirty="0" err="1"/>
              <a:t>боліт</a:t>
            </a:r>
            <a:r>
              <a:rPr lang="ru-RU" sz="2000" dirty="0"/>
              <a:t>, </a:t>
            </a:r>
            <a:r>
              <a:rPr lang="ru-RU" sz="2000" dirty="0" err="1"/>
              <a:t>великі</a:t>
            </a:r>
            <a:r>
              <a:rPr lang="ru-RU" sz="2000" dirty="0"/>
              <a:t> запаси </a:t>
            </a:r>
            <a:r>
              <a:rPr lang="ru-RU" sz="2000" dirty="0" err="1"/>
              <a:t>підземних</a:t>
            </a:r>
            <a:r>
              <a:rPr lang="ru-RU" sz="2000" dirty="0"/>
              <a:t> вод. Тут </a:t>
            </a:r>
            <a:r>
              <a:rPr lang="ru-RU" sz="2000" dirty="0" err="1"/>
              <a:t>зосереджені</a:t>
            </a:r>
            <a:r>
              <a:rPr lang="ru-RU" sz="2000" dirty="0"/>
              <a:t>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масиви</a:t>
            </a:r>
            <a:r>
              <a:rPr lang="ru-RU" sz="2000" dirty="0"/>
              <a:t> </a:t>
            </a:r>
            <a:r>
              <a:rPr lang="ru-RU" sz="2000" dirty="0" err="1"/>
              <a:t>лісів</a:t>
            </a:r>
            <a:r>
              <a:rPr lang="ru-RU" sz="2000" dirty="0"/>
              <a:t> </a:t>
            </a:r>
            <a:r>
              <a:rPr lang="ru-RU" sz="2000" dirty="0" err="1"/>
              <a:t>Полісся</a:t>
            </a:r>
            <a:r>
              <a:rPr lang="ru-RU" sz="20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347190"/>
            <a:ext cx="3941510" cy="295232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42053" y="2372342"/>
            <a:ext cx="1440160" cy="14401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356992"/>
            <a:ext cx="3909680" cy="259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179</TotalTime>
  <Words>1003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Бумажная</vt:lpstr>
      <vt:lpstr>Північно-західний економічний район</vt:lpstr>
      <vt:lpstr>Презентация PowerPoint</vt:lpstr>
      <vt:lpstr>Проблеми й перспективи розвитку</vt:lpstr>
      <vt:lpstr>Загальні відомості та ЕГП</vt:lpstr>
      <vt:lpstr>Населення і трудові ресурси</vt:lpstr>
      <vt:lpstr>Презентация PowerPoint</vt:lpstr>
      <vt:lpstr>Презентация PowerPoint</vt:lpstr>
      <vt:lpstr>Природні умови і ресурси</vt:lpstr>
      <vt:lpstr>Презентация PowerPoint</vt:lpstr>
      <vt:lpstr>Презентация PowerPoint</vt:lpstr>
      <vt:lpstr>Господарський комплекс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Найбільші міста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Північно-західний економічний район</dc:title>
  <dc:creator>111</dc:creator>
  <cp:lastModifiedBy>111</cp:lastModifiedBy>
  <cp:revision>15</cp:revision>
  <dcterms:created xsi:type="dcterms:W3CDTF">2014-04-04T14:30:01Z</dcterms:created>
  <dcterms:modified xsi:type="dcterms:W3CDTF">2014-04-06T16:49:35Z</dcterms:modified>
</cp:coreProperties>
</file>