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0" r:id="rId6"/>
    <p:sldId id="263"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BBCBE78-C362-41AD-A430-A4DDEE57952A}" type="datetimeFigureOut">
              <a:rPr lang="ru-RU" smtClean="0"/>
              <a:t>22.10.2013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934A8E-23A6-43E8-B851-24EEE860F5D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BCBE78-C362-41AD-A430-A4DDEE57952A}" type="datetimeFigureOut">
              <a:rPr lang="ru-RU" smtClean="0"/>
              <a:t>22.10.2013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934A8E-23A6-43E8-B851-24EEE860F5D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BCBE78-C362-41AD-A430-A4DDEE57952A}" type="datetimeFigureOut">
              <a:rPr lang="ru-RU" smtClean="0"/>
              <a:t>22.10.2013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934A8E-23A6-43E8-B851-24EEE860F5D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BCBE78-C362-41AD-A430-A4DDEE57952A}" type="datetimeFigureOut">
              <a:rPr lang="ru-RU" smtClean="0"/>
              <a:t>22.10.2013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934A8E-23A6-43E8-B851-24EEE860F5D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BBCBE78-C362-41AD-A430-A4DDEE57952A}" type="datetimeFigureOut">
              <a:rPr lang="ru-RU" smtClean="0"/>
              <a:t>22.10.2013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934A8E-23A6-43E8-B851-24EEE860F5D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BBCBE78-C362-41AD-A430-A4DDEE57952A}" type="datetimeFigureOut">
              <a:rPr lang="ru-RU" smtClean="0"/>
              <a:t>22.10.2013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A934A8E-23A6-43E8-B851-24EEE860F5D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BBCBE78-C362-41AD-A430-A4DDEE57952A}" type="datetimeFigureOut">
              <a:rPr lang="ru-RU" smtClean="0"/>
              <a:t>22.10.2013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A934A8E-23A6-43E8-B851-24EEE860F5D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BBCBE78-C362-41AD-A430-A4DDEE57952A}" type="datetimeFigureOut">
              <a:rPr lang="ru-RU" smtClean="0"/>
              <a:t>22.10.2013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A934A8E-23A6-43E8-B851-24EEE860F5D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BBCBE78-C362-41AD-A430-A4DDEE57952A}" type="datetimeFigureOut">
              <a:rPr lang="ru-RU" smtClean="0"/>
              <a:t>22.10.2013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A934A8E-23A6-43E8-B851-24EEE860F5D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BBCBE78-C362-41AD-A430-A4DDEE57952A}" type="datetimeFigureOut">
              <a:rPr lang="ru-RU" smtClean="0"/>
              <a:t>22.10.2013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A934A8E-23A6-43E8-B851-24EEE860F5D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BBCBE78-C362-41AD-A430-A4DDEE57952A}" type="datetimeFigureOut">
              <a:rPr lang="ru-RU" smtClean="0"/>
              <a:t>22.10.2013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A934A8E-23A6-43E8-B851-24EEE860F5D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CBE78-C362-41AD-A430-A4DDEE57952A}" type="datetimeFigureOut">
              <a:rPr lang="ru-RU" smtClean="0"/>
              <a:t>22.10.2013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934A8E-23A6-43E8-B851-24EEE860F5D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9600" dirty="0" smtClean="0">
                <a:effectLst>
                  <a:outerShdw blurRad="38100" dist="38100" dir="2700000" algn="tl">
                    <a:srgbClr val="000000">
                      <a:alpha val="43137"/>
                    </a:srgbClr>
                  </a:outerShdw>
                </a:effectLst>
                <a:latin typeface="Gabriola" pitchFamily="82" charset="0"/>
              </a:rPr>
              <a:t>Welcome to Spain</a:t>
            </a:r>
            <a:endParaRPr lang="ru-RU" sz="9600" dirty="0">
              <a:effectLst>
                <a:outerShdw blurRad="38100" dist="38100" dir="2700000" algn="tl">
                  <a:srgbClr val="000000">
                    <a:alpha val="43137"/>
                  </a:srgbClr>
                </a:outerShdw>
              </a:effectLst>
              <a:latin typeface="Gabriola" pitchFamily="8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l="-14000" r="-1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noAutofit/>
          </a:bodyPr>
          <a:lstStyle/>
          <a:p>
            <a:r>
              <a:rPr lang="en-US" sz="8000" dirty="0">
                <a:effectLst>
                  <a:outerShdw blurRad="38100" dist="38100" dir="2700000" algn="tl">
                    <a:srgbClr val="000000">
                      <a:alpha val="43137"/>
                    </a:srgbClr>
                  </a:outerShdw>
                </a:effectLst>
                <a:latin typeface="Gabriola" pitchFamily="82" charset="0"/>
              </a:rPr>
              <a:t>T</a:t>
            </a:r>
            <a:r>
              <a:rPr lang="en-US" sz="8000" dirty="0" smtClean="0">
                <a:effectLst>
                  <a:outerShdw blurRad="38100" dist="38100" dir="2700000" algn="tl">
                    <a:srgbClr val="000000">
                      <a:alpha val="43137"/>
                    </a:srgbClr>
                  </a:outerShdw>
                </a:effectLst>
                <a:latin typeface="Gabriola" pitchFamily="82" charset="0"/>
              </a:rPr>
              <a:t>ourist card</a:t>
            </a:r>
            <a:endParaRPr lang="ru-RU" sz="8000" dirty="0">
              <a:effectLst>
                <a:outerShdw blurRad="38100" dist="38100" dir="2700000" algn="tl">
                  <a:srgbClr val="000000">
                    <a:alpha val="43137"/>
                  </a:srgbClr>
                </a:outerShdw>
              </a:effectLst>
              <a:latin typeface="Gabriola" pitchFamily="82" charset="0"/>
            </a:endParaRPr>
          </a:p>
        </p:txBody>
      </p:sp>
      <p:sp>
        <p:nvSpPr>
          <p:cNvPr id="3" name="Содержимое 2"/>
          <p:cNvSpPr>
            <a:spLocks noGrp="1"/>
          </p:cNvSpPr>
          <p:nvPr>
            <p:ph idx="1"/>
          </p:nvPr>
        </p:nvSpPr>
        <p:spPr>
          <a:xfrm>
            <a:off x="142844" y="1285860"/>
            <a:ext cx="8858312" cy="5429288"/>
          </a:xfrm>
        </p:spPr>
        <p:txBody>
          <a:bodyPr>
            <a:normAutofit fontScale="92500"/>
          </a:bodyPr>
          <a:lstStyle/>
          <a:p>
            <a:r>
              <a:rPr lang="en-US" sz="3100" dirty="0" smtClean="0">
                <a:effectLst>
                  <a:outerShdw blurRad="38100" dist="38100" dir="2700000" algn="tl">
                    <a:srgbClr val="000000">
                      <a:alpha val="43137"/>
                    </a:srgbClr>
                  </a:outerShdw>
                </a:effectLst>
                <a:latin typeface="Gabriola" pitchFamily="82" charset="0"/>
              </a:rPr>
              <a:t>"Ukraine International Airlines" fly on the route Kiev-Barcelona from 400 €.</a:t>
            </a:r>
          </a:p>
          <a:p>
            <a:r>
              <a:rPr lang="en-US" sz="3100" dirty="0" smtClean="0">
                <a:effectLst>
                  <a:outerShdw blurRad="38100" dist="38100" dir="2700000" algn="tl">
                    <a:srgbClr val="000000">
                      <a:alpha val="43137"/>
                    </a:srgbClr>
                  </a:outerShdw>
                </a:effectLst>
                <a:latin typeface="Gabriola" pitchFamily="82" charset="0"/>
              </a:rPr>
              <a:t>Documents required for a tourist visa to Spain for the citizens of Ukraine and Russia are identical. The documents must be translated into Spanish or English. Adults - 45 €. For children - 20 €.</a:t>
            </a:r>
          </a:p>
          <a:p>
            <a:r>
              <a:rPr lang="en-US" sz="3100" dirty="0" smtClean="0">
                <a:effectLst>
                  <a:outerShdw blurRad="38100" dist="38100" dir="2700000" algn="tl">
                    <a:srgbClr val="000000">
                      <a:alpha val="43137"/>
                    </a:srgbClr>
                  </a:outerShdw>
                </a:effectLst>
                <a:latin typeface="Gabriola" pitchFamily="82" charset="0"/>
              </a:rPr>
              <a:t>Time difference between Ukraine and Spain is -1 hour.</a:t>
            </a:r>
          </a:p>
          <a:p>
            <a:r>
              <a:rPr lang="en-US" sz="3100" dirty="0" smtClean="0">
                <a:effectLst>
                  <a:outerShdw blurRad="38100" dist="38100" dir="2700000" algn="tl">
                    <a:srgbClr val="000000">
                      <a:alpha val="43137"/>
                    </a:srgbClr>
                  </a:outerShdw>
                </a:effectLst>
                <a:latin typeface="Gabriola" pitchFamily="82" charset="0"/>
              </a:rPr>
              <a:t>Weather in Spain - one of the sunniest and warmest in Europe. The number of sunny days per year is about 280.</a:t>
            </a:r>
          </a:p>
          <a:p>
            <a:r>
              <a:rPr lang="en-US" sz="3100" dirty="0" smtClean="0">
                <a:effectLst>
                  <a:outerShdw blurRad="38100" dist="38100" dir="2700000" algn="tl">
                    <a:srgbClr val="000000">
                      <a:alpha val="43137"/>
                    </a:srgbClr>
                  </a:outerShdw>
                </a:effectLst>
                <a:latin typeface="Gabriola" pitchFamily="82" charset="0"/>
              </a:rPr>
              <a:t>The most popular hotels are Royal </a:t>
            </a:r>
            <a:r>
              <a:rPr lang="en-US" sz="3100" dirty="0" err="1" smtClean="0">
                <a:effectLst>
                  <a:outerShdw blurRad="38100" dist="38100" dir="2700000" algn="tl">
                    <a:srgbClr val="000000">
                      <a:alpha val="43137"/>
                    </a:srgbClr>
                  </a:outerShdw>
                </a:effectLst>
                <a:latin typeface="Gabriola" pitchFamily="82" charset="0"/>
              </a:rPr>
              <a:t>Passeig</a:t>
            </a:r>
            <a:r>
              <a:rPr lang="en-US" sz="3100" dirty="0" smtClean="0">
                <a:effectLst>
                  <a:outerShdw blurRad="38100" dist="38100" dir="2700000" algn="tl">
                    <a:srgbClr val="000000">
                      <a:alpha val="43137"/>
                    </a:srgbClr>
                  </a:outerShdw>
                </a:effectLst>
                <a:latin typeface="Gabriola" pitchFamily="82" charset="0"/>
              </a:rPr>
              <a:t> de </a:t>
            </a:r>
            <a:r>
              <a:rPr lang="en-US" sz="3100" dirty="0" err="1" smtClean="0">
                <a:effectLst>
                  <a:outerShdw blurRad="38100" dist="38100" dir="2700000" algn="tl">
                    <a:srgbClr val="000000">
                      <a:alpha val="43137"/>
                    </a:srgbClr>
                  </a:outerShdw>
                </a:effectLst>
                <a:latin typeface="Gabriola" pitchFamily="82" charset="0"/>
              </a:rPr>
              <a:t>Gracia</a:t>
            </a:r>
            <a:r>
              <a:rPr lang="en-US" sz="3100" dirty="0" smtClean="0">
                <a:effectLst>
                  <a:outerShdw blurRad="38100" dist="38100" dir="2700000" algn="tl">
                    <a:srgbClr val="000000">
                      <a:alpha val="43137"/>
                    </a:srgbClr>
                  </a:outerShdw>
                </a:effectLst>
                <a:latin typeface="Gabriola" pitchFamily="82" charset="0"/>
              </a:rPr>
              <a:t> 3 * - 50 €, Sunway Playa Golf 4 * - 70</a:t>
            </a:r>
            <a:r>
              <a:rPr lang="en-US" sz="3100" dirty="0" smtClean="0">
                <a:effectLst>
                  <a:outerShdw blurRad="38100" dist="38100" dir="2700000" algn="tl">
                    <a:srgbClr val="000000">
                      <a:alpha val="43137"/>
                    </a:srgbClr>
                  </a:outerShdw>
                </a:effectLst>
                <a:latin typeface="Gabriola" pitchFamily="82" charset="0"/>
              </a:rPr>
              <a:t> €</a:t>
            </a:r>
            <a:r>
              <a:rPr lang="en-US" sz="3100" dirty="0" smtClean="0">
                <a:effectLst>
                  <a:outerShdw blurRad="38100" dist="38100" dir="2700000" algn="tl">
                    <a:srgbClr val="000000">
                      <a:alpha val="43137"/>
                    </a:srgbClr>
                  </a:outerShdw>
                </a:effectLst>
                <a:latin typeface="Gabriola" pitchFamily="82" charset="0"/>
              </a:rPr>
              <a:t>, </a:t>
            </a:r>
            <a:r>
              <a:rPr lang="en-US" sz="3100" dirty="0" err="1" smtClean="0">
                <a:effectLst>
                  <a:outerShdw blurRad="38100" dist="38100" dir="2700000" algn="tl">
                    <a:srgbClr val="000000">
                      <a:alpha val="43137"/>
                    </a:srgbClr>
                  </a:outerShdw>
                </a:effectLst>
                <a:latin typeface="Gabriola" pitchFamily="82" charset="0"/>
              </a:rPr>
              <a:t>Eurostars</a:t>
            </a:r>
            <a:r>
              <a:rPr lang="en-US" sz="3100" dirty="0" smtClean="0">
                <a:effectLst>
                  <a:outerShdw blurRad="38100" dist="38100" dir="2700000" algn="tl">
                    <a:srgbClr val="000000">
                      <a:alpha val="43137"/>
                    </a:srgbClr>
                  </a:outerShdw>
                </a:effectLst>
                <a:latin typeface="Gabriola" pitchFamily="82" charset="0"/>
              </a:rPr>
              <a:t> Grand Marina GL 5 * - from 85 €.</a:t>
            </a:r>
          </a:p>
          <a:p>
            <a:r>
              <a:rPr lang="en-US" sz="3100" dirty="0" smtClean="0">
                <a:effectLst>
                  <a:outerShdw blurRad="38100" dist="38100" dir="2700000" algn="tl">
                    <a:srgbClr val="000000">
                      <a:alpha val="43137"/>
                    </a:srgbClr>
                  </a:outerShdw>
                </a:effectLst>
                <a:latin typeface="Gabriola" pitchFamily="82" charset="0"/>
              </a:rPr>
              <a:t>Lunch in a restaurant costs about 20 €.</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918" y="285728"/>
            <a:ext cx="5486400" cy="557202"/>
          </a:xfrm>
        </p:spPr>
        <p:txBody>
          <a:bodyPr>
            <a:noAutofit/>
          </a:bodyPr>
          <a:lstStyle/>
          <a:p>
            <a:pPr algn="ctr"/>
            <a:r>
              <a:rPr lang="en-US" sz="5400" b="0" dirty="0" err="1">
                <a:effectLst>
                  <a:outerShdw blurRad="38100" dist="38100" dir="2700000" algn="tl">
                    <a:srgbClr val="000000">
                      <a:alpha val="43137"/>
                    </a:srgbClr>
                  </a:outerShdw>
                </a:effectLst>
                <a:latin typeface="Gabriola" pitchFamily="82" charset="0"/>
              </a:rPr>
              <a:t>Sagrada</a:t>
            </a:r>
            <a:r>
              <a:rPr lang="en-US" sz="5400" b="0" dirty="0">
                <a:effectLst>
                  <a:outerShdw blurRad="38100" dist="38100" dir="2700000" algn="tl">
                    <a:srgbClr val="000000">
                      <a:alpha val="43137"/>
                    </a:srgbClr>
                  </a:outerShdw>
                </a:effectLst>
                <a:latin typeface="Gabriola" pitchFamily="82" charset="0"/>
              </a:rPr>
              <a:t> </a:t>
            </a:r>
            <a:r>
              <a:rPr lang="en-US" sz="5400" b="0" dirty="0" err="1" smtClean="0">
                <a:effectLst>
                  <a:outerShdw blurRad="38100" dist="38100" dir="2700000" algn="tl">
                    <a:srgbClr val="000000">
                      <a:alpha val="43137"/>
                    </a:srgbClr>
                  </a:outerShdw>
                </a:effectLst>
                <a:latin typeface="Gabriola" pitchFamily="82" charset="0"/>
              </a:rPr>
              <a:t>Família</a:t>
            </a:r>
            <a:endParaRPr lang="ru-RU" sz="5400" dirty="0">
              <a:effectLst>
                <a:outerShdw blurRad="38100" dist="38100" dir="2700000" algn="tl">
                  <a:srgbClr val="000000">
                    <a:alpha val="43137"/>
                  </a:srgbClr>
                </a:outerShdw>
              </a:effectLst>
              <a:latin typeface="Gabriola" pitchFamily="82" charset="0"/>
            </a:endParaRPr>
          </a:p>
        </p:txBody>
      </p:sp>
      <p:pic>
        <p:nvPicPr>
          <p:cNvPr id="6" name="Рисунок 5" descr="La_Sagrada_Familia_1.jpg"/>
          <p:cNvPicPr>
            <a:picLocks noGrp="1" noChangeAspect="1"/>
          </p:cNvPicPr>
          <p:nvPr>
            <p:ph type="pic" idx="1"/>
          </p:nvPr>
        </p:nvPicPr>
        <p:blipFill>
          <a:blip r:embed="rId2" cstate="print"/>
          <a:srcRect t="8113" b="8113"/>
          <a:stretch>
            <a:fillRect/>
          </a:stretch>
        </p:blipFill>
        <p:spPr>
          <a:xfrm>
            <a:off x="1785918" y="2071678"/>
            <a:ext cx="5838444" cy="44162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Текст 3"/>
          <p:cNvSpPr>
            <a:spLocks noGrp="1"/>
          </p:cNvSpPr>
          <p:nvPr>
            <p:ph type="body" sz="half" idx="2"/>
          </p:nvPr>
        </p:nvSpPr>
        <p:spPr>
          <a:xfrm>
            <a:off x="214282" y="857232"/>
            <a:ext cx="8715436" cy="857256"/>
          </a:xfrm>
        </p:spPr>
        <p:txBody>
          <a:bodyPr>
            <a:noAutofit/>
          </a:bodyPr>
          <a:lstStyle/>
          <a:p>
            <a:pPr algn="ctr"/>
            <a:r>
              <a:rPr lang="en-US" sz="2400" dirty="0" smtClean="0">
                <a:effectLst>
                  <a:outerShdw blurRad="38100" dist="38100" dir="2700000" algn="tl">
                    <a:srgbClr val="000000">
                      <a:alpha val="43137"/>
                    </a:srgbClr>
                  </a:outerShdw>
                </a:effectLst>
                <a:latin typeface="Gabriola" pitchFamily="82" charset="0"/>
              </a:rPr>
              <a:t>"</a:t>
            </a:r>
            <a:r>
              <a:rPr lang="en-US" sz="2400" dirty="0" err="1" smtClean="0">
                <a:effectLst>
                  <a:outerShdw blurRad="38100" dist="38100" dir="2700000" algn="tl">
                    <a:srgbClr val="000000">
                      <a:alpha val="43137"/>
                    </a:srgbClr>
                  </a:outerShdw>
                </a:effectLst>
                <a:latin typeface="Gabriola" pitchFamily="82" charset="0"/>
              </a:rPr>
              <a:t>Sagrada</a:t>
            </a:r>
            <a:r>
              <a:rPr lang="en-US" sz="2400" dirty="0" smtClean="0">
                <a:effectLst>
                  <a:outerShdw blurRad="38100" dist="38100" dir="2700000" algn="tl">
                    <a:srgbClr val="000000">
                      <a:alpha val="43137"/>
                    </a:srgbClr>
                  </a:outerShdw>
                </a:effectLst>
                <a:latin typeface="Gabriola" pitchFamily="82" charset="0"/>
              </a:rPr>
              <a:t> </a:t>
            </a:r>
            <a:r>
              <a:rPr lang="en-US" sz="2400" dirty="0" err="1" smtClean="0">
                <a:effectLst>
                  <a:outerShdw blurRad="38100" dist="38100" dir="2700000" algn="tl">
                    <a:srgbClr val="000000">
                      <a:alpha val="43137"/>
                    </a:srgbClr>
                  </a:outerShdw>
                </a:effectLst>
                <a:latin typeface="Gabriola" pitchFamily="82" charset="0"/>
              </a:rPr>
              <a:t>Familia</a:t>
            </a:r>
            <a:r>
              <a:rPr lang="en-US" sz="2400" dirty="0" smtClean="0">
                <a:effectLst>
                  <a:outerShdw blurRad="38100" dist="38100" dir="2700000" algn="tl">
                    <a:srgbClr val="000000">
                      <a:alpha val="43137"/>
                    </a:srgbClr>
                  </a:outerShdw>
                </a:effectLst>
                <a:latin typeface="Gabriola" pitchFamily="82" charset="0"/>
              </a:rPr>
              <a:t>" is the main attraction of Barcelona, a church built by the famous </a:t>
            </a:r>
            <a:r>
              <a:rPr lang="en-US" sz="2400" dirty="0" err="1" smtClean="0">
                <a:effectLst>
                  <a:outerShdw blurRad="38100" dist="38100" dir="2700000" algn="tl">
                    <a:srgbClr val="000000">
                      <a:alpha val="43137"/>
                    </a:srgbClr>
                  </a:outerShdw>
                </a:effectLst>
                <a:latin typeface="Gabriola" pitchFamily="82" charset="0"/>
              </a:rPr>
              <a:t>Antoni</a:t>
            </a:r>
            <a:r>
              <a:rPr lang="en-US" sz="2400" dirty="0" smtClean="0">
                <a:effectLst>
                  <a:outerShdw blurRad="38100" dist="38100" dir="2700000" algn="tl">
                    <a:srgbClr val="000000">
                      <a:alpha val="43137"/>
                    </a:srgbClr>
                  </a:outerShdw>
                </a:effectLst>
                <a:latin typeface="Gabriola" pitchFamily="82" charset="0"/>
              </a:rPr>
              <a:t> Gaudi. Its construction has not yet been completed: complex architectural forms each unit require individual treatment.</a:t>
            </a:r>
            <a:endParaRPr lang="ru-RU" sz="2400" dirty="0">
              <a:effectLst>
                <a:outerShdw blurRad="38100" dist="38100" dir="2700000" algn="tl">
                  <a:srgbClr val="000000">
                    <a:alpha val="43137"/>
                  </a:srgbClr>
                </a:outerShdw>
              </a:effectLst>
              <a:latin typeface="Gabriola" pitchFamily="8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8794" y="285728"/>
            <a:ext cx="5486400" cy="566738"/>
          </a:xfrm>
        </p:spPr>
        <p:txBody>
          <a:bodyPr>
            <a:noAutofit/>
          </a:bodyPr>
          <a:lstStyle/>
          <a:p>
            <a:pPr algn="ctr"/>
            <a:r>
              <a:rPr lang="en-US" sz="6000" b="0" dirty="0" smtClean="0">
                <a:effectLst>
                  <a:outerShdw blurRad="38100" dist="38100" dir="2700000" algn="tl">
                    <a:srgbClr val="000000">
                      <a:alpha val="43137"/>
                    </a:srgbClr>
                  </a:outerShdw>
                </a:effectLst>
                <a:latin typeface="Gabriola" pitchFamily="82" charset="0"/>
              </a:rPr>
              <a:t>The Gothic Quarter</a:t>
            </a:r>
            <a:endParaRPr lang="ru-RU" sz="6000" b="0" dirty="0">
              <a:effectLst>
                <a:outerShdw blurRad="38100" dist="38100" dir="2700000" algn="tl">
                  <a:srgbClr val="000000">
                    <a:alpha val="43137"/>
                  </a:srgbClr>
                </a:outerShdw>
              </a:effectLst>
              <a:latin typeface="Gabriola" pitchFamily="82" charset="0"/>
            </a:endParaRPr>
          </a:p>
        </p:txBody>
      </p:sp>
      <p:pic>
        <p:nvPicPr>
          <p:cNvPr id="5" name="Рисунок 4" descr="4ddcb218e23bc.jpg"/>
          <p:cNvPicPr>
            <a:picLocks noGrp="1" noChangeAspect="1"/>
          </p:cNvPicPr>
          <p:nvPr>
            <p:ph type="pic" idx="1"/>
          </p:nvPr>
        </p:nvPicPr>
        <p:blipFill>
          <a:blip r:embed="rId2"/>
          <a:srcRect l="122" r="122"/>
          <a:stretch>
            <a:fillRect/>
          </a:stretch>
        </p:blipFill>
        <p:spPr>
          <a:xfrm>
            <a:off x="1000125" y="2500313"/>
            <a:ext cx="7286625"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Текст 3"/>
          <p:cNvSpPr>
            <a:spLocks noGrp="1"/>
          </p:cNvSpPr>
          <p:nvPr>
            <p:ph type="body" sz="half" idx="2"/>
          </p:nvPr>
        </p:nvSpPr>
        <p:spPr>
          <a:xfrm>
            <a:off x="285720" y="857232"/>
            <a:ext cx="8572560" cy="1285884"/>
          </a:xfrm>
        </p:spPr>
        <p:txBody>
          <a:bodyPr>
            <a:noAutofit/>
          </a:bodyPr>
          <a:lstStyle/>
          <a:p>
            <a:pPr algn="ctr"/>
            <a:r>
              <a:rPr lang="en-US" sz="3200" dirty="0" smtClean="0">
                <a:effectLst>
                  <a:outerShdw blurRad="38100" dist="38100" dir="2700000" algn="tl">
                    <a:srgbClr val="000000">
                      <a:alpha val="43137"/>
                    </a:srgbClr>
                  </a:outerShdw>
                </a:effectLst>
                <a:latin typeface="Gabriola" pitchFamily="82" charset="0"/>
              </a:rPr>
              <a:t>This is the oldest part of the capital city, famous for the beauty of medieval streets, houses, palaces and cathedrals, and the habitat of the authorities of Catalonia.</a:t>
            </a:r>
            <a:endParaRPr lang="ru-RU" sz="3200" dirty="0">
              <a:effectLst>
                <a:outerShdw blurRad="38100" dist="38100" dir="2700000" algn="tl">
                  <a:srgbClr val="000000">
                    <a:alpha val="43137"/>
                  </a:srgbClr>
                </a:outerShdw>
              </a:effectLst>
              <a:latin typeface="Gabriola" pitchFamily="8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30000">
              <a:srgbClr val="66008F"/>
            </a:gs>
            <a:gs pos="64999">
              <a:srgbClr val="BA0066"/>
            </a:gs>
            <a:gs pos="89999">
              <a:srgbClr val="FF0000"/>
            </a:gs>
            <a:gs pos="100000">
              <a:srgbClr val="FF8200"/>
            </a:gs>
          </a:gsLst>
          <a:lin ang="189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8794" y="285728"/>
            <a:ext cx="5486400" cy="566738"/>
          </a:xfrm>
        </p:spPr>
        <p:txBody>
          <a:bodyPr>
            <a:noAutofit/>
          </a:bodyPr>
          <a:lstStyle/>
          <a:p>
            <a:pPr algn="ctr"/>
            <a:r>
              <a:rPr lang="en-US" sz="6000" b="0" dirty="0">
                <a:effectLst>
                  <a:outerShdw blurRad="38100" dist="38100" dir="2700000" algn="tl">
                    <a:srgbClr val="000000">
                      <a:alpha val="43137"/>
                    </a:srgbClr>
                  </a:outerShdw>
                </a:effectLst>
                <a:latin typeface="Gabriola" pitchFamily="82" charset="0"/>
              </a:rPr>
              <a:t>S</a:t>
            </a:r>
            <a:r>
              <a:rPr lang="en-US" sz="6000" b="0" dirty="0" smtClean="0">
                <a:effectLst>
                  <a:outerShdw blurRad="38100" dist="38100" dir="2700000" algn="tl">
                    <a:srgbClr val="000000">
                      <a:alpha val="43137"/>
                    </a:srgbClr>
                  </a:outerShdw>
                </a:effectLst>
                <a:latin typeface="Gabriola" pitchFamily="82" charset="0"/>
              </a:rPr>
              <a:t>inging Fountain</a:t>
            </a:r>
            <a:endParaRPr lang="ru-RU" sz="6000" b="0" dirty="0">
              <a:effectLst>
                <a:outerShdw blurRad="38100" dist="38100" dir="2700000" algn="tl">
                  <a:srgbClr val="000000">
                    <a:alpha val="43137"/>
                  </a:srgbClr>
                </a:outerShdw>
              </a:effectLst>
              <a:latin typeface="Gabriola" pitchFamily="82" charset="0"/>
            </a:endParaRPr>
          </a:p>
        </p:txBody>
      </p:sp>
      <p:pic>
        <p:nvPicPr>
          <p:cNvPr id="6" name="Рисунок 5" descr="4f5a70f5ab40d.jpg"/>
          <p:cNvPicPr>
            <a:picLocks noGrp="1" noChangeAspect="1"/>
          </p:cNvPicPr>
          <p:nvPr>
            <p:ph type="pic" idx="1"/>
          </p:nvPr>
        </p:nvPicPr>
        <p:blipFill>
          <a:blip r:embed="rId2"/>
          <a:srcRect l="2440" r="2440"/>
          <a:stretch>
            <a:fillRect/>
          </a:stretch>
        </p:blipFill>
        <p:spPr>
          <a:xfrm>
            <a:off x="1000125" y="2286000"/>
            <a:ext cx="7358063" cy="4357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Текст 3"/>
          <p:cNvSpPr>
            <a:spLocks noGrp="1"/>
          </p:cNvSpPr>
          <p:nvPr>
            <p:ph type="body" sz="half" idx="2"/>
          </p:nvPr>
        </p:nvSpPr>
        <p:spPr>
          <a:xfrm>
            <a:off x="214282" y="1000108"/>
            <a:ext cx="8715436" cy="804862"/>
          </a:xfrm>
        </p:spPr>
        <p:txBody>
          <a:bodyPr>
            <a:noAutofit/>
          </a:bodyPr>
          <a:lstStyle/>
          <a:p>
            <a:pPr algn="ctr"/>
            <a:r>
              <a:rPr lang="en-US" sz="2400" dirty="0" smtClean="0">
                <a:effectLst>
                  <a:outerShdw blurRad="38100" dist="38100" dir="2700000" algn="tl">
                    <a:srgbClr val="000000">
                      <a:alpha val="43137"/>
                    </a:srgbClr>
                  </a:outerShdw>
                </a:effectLst>
                <a:latin typeface="Gabriola" pitchFamily="82" charset="0"/>
              </a:rPr>
              <a:t>This is the most popular attraction of Barcelona's 2.5 million spectators each year. The water sings, dances and all colors of the rainbow. The show lasts 20 minutes. In summer, the fountain "acts" in 21.00, 21.30, 22.00, 22.30, and 23 hours. Winter - 19.00, 19.30, 20.00.</a:t>
            </a:r>
            <a:endParaRPr lang="ru-RU" sz="2400" dirty="0">
              <a:effectLst>
                <a:outerShdw blurRad="38100" dist="38100" dir="2700000" algn="tl">
                  <a:srgbClr val="000000">
                    <a:alpha val="43137"/>
                  </a:srgbClr>
                </a:outerShdw>
              </a:effectLst>
              <a:latin typeface="Gabriola" pitchFamily="8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27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7356" y="357166"/>
            <a:ext cx="5486400" cy="566738"/>
          </a:xfrm>
        </p:spPr>
        <p:txBody>
          <a:bodyPr>
            <a:noAutofit/>
          </a:bodyPr>
          <a:lstStyle/>
          <a:p>
            <a:pPr algn="ctr"/>
            <a:r>
              <a:rPr lang="en-US" sz="6000" b="0" dirty="0" err="1" smtClean="0">
                <a:effectLst>
                  <a:outerShdw blurRad="38100" dist="38100" dir="2700000" algn="tl">
                    <a:srgbClr val="000000">
                      <a:alpha val="43137"/>
                    </a:srgbClr>
                  </a:outerShdw>
                </a:effectLst>
                <a:latin typeface="Gabriola" pitchFamily="82" charset="0"/>
              </a:rPr>
              <a:t>Montjuic</a:t>
            </a:r>
            <a:r>
              <a:rPr lang="en-US" sz="6000" b="0" dirty="0" smtClean="0">
                <a:effectLst>
                  <a:outerShdw blurRad="38100" dist="38100" dir="2700000" algn="tl">
                    <a:srgbClr val="000000">
                      <a:alpha val="43137"/>
                    </a:srgbClr>
                  </a:outerShdw>
                </a:effectLst>
                <a:latin typeface="Gabriola" pitchFamily="82" charset="0"/>
              </a:rPr>
              <a:t> Park</a:t>
            </a:r>
            <a:endParaRPr lang="ru-RU" sz="6000" b="0" dirty="0">
              <a:effectLst>
                <a:outerShdw blurRad="38100" dist="38100" dir="2700000" algn="tl">
                  <a:srgbClr val="000000">
                    <a:alpha val="43137"/>
                  </a:srgbClr>
                </a:outerShdw>
              </a:effectLst>
              <a:latin typeface="Gabriola" pitchFamily="82" charset="0"/>
            </a:endParaRPr>
          </a:p>
        </p:txBody>
      </p:sp>
      <p:pic>
        <p:nvPicPr>
          <p:cNvPr id="5" name="Рисунок 4" descr="4e3905fd7b7a2.jpg"/>
          <p:cNvPicPr>
            <a:picLocks noGrp="1" noChangeAspect="1"/>
          </p:cNvPicPr>
          <p:nvPr>
            <p:ph type="pic" idx="1"/>
          </p:nvPr>
        </p:nvPicPr>
        <p:blipFill>
          <a:blip r:embed="rId2"/>
          <a:srcRect t="2220" b="2220"/>
          <a:stretch>
            <a:fillRect/>
          </a:stretch>
        </p:blipFill>
        <p:spPr>
          <a:xfrm>
            <a:off x="785786" y="2428868"/>
            <a:ext cx="7643813"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Текст 3"/>
          <p:cNvSpPr>
            <a:spLocks noGrp="1"/>
          </p:cNvSpPr>
          <p:nvPr>
            <p:ph type="body" sz="half" idx="2"/>
          </p:nvPr>
        </p:nvSpPr>
        <p:spPr>
          <a:xfrm>
            <a:off x="214282" y="928670"/>
            <a:ext cx="8715436" cy="1233490"/>
          </a:xfrm>
        </p:spPr>
        <p:txBody>
          <a:bodyPr>
            <a:normAutofit/>
          </a:bodyPr>
          <a:lstStyle/>
          <a:p>
            <a:pPr algn="ctr"/>
            <a:r>
              <a:rPr lang="en-US" sz="3200" dirty="0" smtClean="0">
                <a:effectLst>
                  <a:outerShdw blurRad="38100" dist="38100" dir="2700000" algn="tl">
                    <a:srgbClr val="000000">
                      <a:alpha val="43137"/>
                    </a:srgbClr>
                  </a:outerShdw>
                </a:effectLst>
                <a:latin typeface="Gabriola" pitchFamily="82" charset="0"/>
              </a:rPr>
              <a:t>This is one of the largest urban parks in Europe with a magic fountain, old castle, a magnificent palace, gardens and museums.</a:t>
            </a:r>
            <a:endParaRPr lang="ru-RU" sz="3200" dirty="0">
              <a:effectLst>
                <a:outerShdw blurRad="38100" dist="38100" dir="2700000" algn="tl">
                  <a:srgbClr val="000000">
                    <a:alpha val="43137"/>
                  </a:srgbClr>
                </a:outerShdw>
              </a:effectLst>
              <a:latin typeface="Gabriola" pitchFamily="8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27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5852" y="357166"/>
            <a:ext cx="6343656" cy="566738"/>
          </a:xfrm>
        </p:spPr>
        <p:txBody>
          <a:bodyPr>
            <a:noAutofit/>
          </a:bodyPr>
          <a:lstStyle/>
          <a:p>
            <a:pPr algn="ctr"/>
            <a:r>
              <a:rPr lang="en-US" sz="5400" b="0" dirty="0" smtClean="0">
                <a:effectLst>
                  <a:outerShdw blurRad="38100" dist="38100" dir="2700000" algn="tl">
                    <a:srgbClr val="000000">
                      <a:alpha val="43137"/>
                    </a:srgbClr>
                  </a:outerShdw>
                </a:effectLst>
                <a:latin typeface="Gabriola" pitchFamily="82" charset="0"/>
              </a:rPr>
              <a:t>The beach of Saint </a:t>
            </a:r>
            <a:r>
              <a:rPr lang="en-US" sz="5400" b="0" dirty="0" err="1" smtClean="0">
                <a:effectLst>
                  <a:outerShdw blurRad="38100" dist="38100" dir="2700000" algn="tl">
                    <a:srgbClr val="000000">
                      <a:alpha val="43137"/>
                    </a:srgbClr>
                  </a:outerShdw>
                </a:effectLst>
                <a:latin typeface="Gabriola" pitchFamily="82" charset="0"/>
              </a:rPr>
              <a:t>Sebastia</a:t>
            </a:r>
            <a:endParaRPr lang="ru-RU" sz="5400" b="0" dirty="0">
              <a:effectLst>
                <a:outerShdw blurRad="38100" dist="38100" dir="2700000" algn="tl">
                  <a:srgbClr val="000000">
                    <a:alpha val="43137"/>
                  </a:srgbClr>
                </a:outerShdw>
              </a:effectLst>
              <a:latin typeface="Gabriola" pitchFamily="82" charset="0"/>
            </a:endParaRPr>
          </a:p>
        </p:txBody>
      </p:sp>
      <p:pic>
        <p:nvPicPr>
          <p:cNvPr id="5" name="Рисунок 4" descr="1364562789_playa.jpg"/>
          <p:cNvPicPr>
            <a:picLocks noGrp="1" noChangeAspect="1"/>
          </p:cNvPicPr>
          <p:nvPr>
            <p:ph type="pic" idx="1"/>
          </p:nvPr>
        </p:nvPicPr>
        <p:blipFill>
          <a:blip r:embed="rId2" cstate="print"/>
          <a:srcRect t="2191" b="2191"/>
          <a:stretch>
            <a:fillRect/>
          </a:stretch>
        </p:blipFill>
        <p:spPr>
          <a:xfrm>
            <a:off x="1643042" y="2143116"/>
            <a:ext cx="5915047" cy="44362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Текст 3"/>
          <p:cNvSpPr>
            <a:spLocks noGrp="1"/>
          </p:cNvSpPr>
          <p:nvPr>
            <p:ph type="body" sz="half" idx="2"/>
          </p:nvPr>
        </p:nvSpPr>
        <p:spPr>
          <a:xfrm>
            <a:off x="285720" y="1000108"/>
            <a:ext cx="8643998" cy="1019176"/>
          </a:xfrm>
        </p:spPr>
        <p:txBody>
          <a:bodyPr>
            <a:normAutofit fontScale="92500" lnSpcReduction="10000"/>
          </a:bodyPr>
          <a:lstStyle/>
          <a:p>
            <a:pPr algn="ctr"/>
            <a:r>
              <a:rPr lang="en-US" sz="3600" dirty="0" smtClean="0">
                <a:effectLst>
                  <a:outerShdw blurRad="38100" dist="38100" dir="2700000" algn="tl">
                    <a:srgbClr val="000000">
                      <a:alpha val="43137"/>
                    </a:srgbClr>
                  </a:outerShdw>
                </a:effectLst>
                <a:latin typeface="Gabriola" pitchFamily="82" charset="0"/>
              </a:rPr>
              <a:t>It is the longest and the wide sandy beach of Barcelona, located closest to the city. Free, clean water and no jellyfish</a:t>
            </a:r>
            <a:r>
              <a:rPr lang="en-US" dirty="0" smtClean="0"/>
              <a:t>.</a:t>
            </a: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334</Words>
  <Application>Microsoft Office PowerPoint</Application>
  <PresentationFormat>Экран (4:3)</PresentationFormat>
  <Paragraphs>18</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Welcome to Spain</vt:lpstr>
      <vt:lpstr>Tourist card</vt:lpstr>
      <vt:lpstr>Sagrada Família</vt:lpstr>
      <vt:lpstr>The Gothic Quarter</vt:lpstr>
      <vt:lpstr>Singing Fountain</vt:lpstr>
      <vt:lpstr>Montjuic Park</vt:lpstr>
      <vt:lpstr>The beach of Saint Sebastia</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Spain</dc:title>
  <dc:creator>pc</dc:creator>
  <cp:lastModifiedBy>pc</cp:lastModifiedBy>
  <cp:revision>5</cp:revision>
  <dcterms:created xsi:type="dcterms:W3CDTF">2013-10-22T18:07:52Z</dcterms:created>
  <dcterms:modified xsi:type="dcterms:W3CDTF">2013-10-22T18:52:53Z</dcterms:modified>
</cp:coreProperties>
</file>