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8" r:id="rId14"/>
    <p:sldId id="270" r:id="rId15"/>
    <p:sldId id="267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34FB03-F3AD-4645-AC2F-3BC77E4B49D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F46252-C0B1-49E6-AC80-B97F3354F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Забруднення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http://nikopol.net.ua/uploads/images/151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857628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zaholovok.com.ua/sites/default/files/za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635798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teen-life.info/wp-content/uploads/2011/08/ekolog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0572" y="-142900"/>
            <a:ext cx="204936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142852"/>
            <a:ext cx="8858312" cy="1714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Стаціально-деструкційне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забруднення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являє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собою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зміну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ландшафтів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екологічних</a:t>
            </a:r>
            <a:r>
              <a:rPr kumimoji="0" lang="ru-RU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систем в процесі </a:t>
            </a:r>
            <a:r>
              <a:rPr kumimoji="0" lang="ru-RU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природокористування</a:t>
            </a:r>
            <a:endParaRPr kumimoji="0" lang="ru-RU" sz="3200" b="0" i="0" u="none" strike="noStrike" kern="120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2214554"/>
            <a:ext cx="8572560" cy="4357718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Вирубка лісів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Ерозія </a:t>
            </a:r>
            <a:r>
              <a:rPr kumimoji="0" lang="uk-UA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грунтів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kumimoji="0" lang="uk-UA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єрна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розробка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копалин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Лісові й степові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пожежі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тощо…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Admin\Рабочий стол\images.jpeg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24669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images.jpeg 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images.jpeg 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4479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Рабочий стол\first.jpg 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072074"/>
            <a:ext cx="23812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Вирубування лісу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72866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найважливіша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біосфери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,її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легені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основа .Гектар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тонни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поглинає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4-5 тонн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газу,здатний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відфільтрувати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50-70 тонн пилу</a:t>
            </a:r>
          </a:p>
        </p:txBody>
      </p:sp>
      <p:pic>
        <p:nvPicPr>
          <p:cNvPr id="14338" name="Picture 2" descr="http://ukrmap.su/program2010/g7/materiki_files/image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454" y="4714884"/>
            <a:ext cx="2109545" cy="2143116"/>
          </a:xfrm>
          <a:prstGeom prst="rect">
            <a:avLst/>
          </a:prstGeom>
          <a:noFill/>
        </p:spPr>
      </p:pic>
      <p:pic>
        <p:nvPicPr>
          <p:cNvPr id="14340" name="Picture 4" descr="http://karpatnews.in.ua/images/2012/08/P02302444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786214" cy="290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zakarpattya.net.ua/postimages/zmi/2013/3/gazoprovid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857760"/>
            <a:ext cx="2619376" cy="200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28599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Calibri" pitchFamily="34" charset="0"/>
              </a:rPr>
              <a:t>Вирубка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лісів</a:t>
            </a:r>
            <a:r>
              <a:rPr lang="ru-RU" sz="2000" dirty="0">
                <a:latin typeface="Calibri" pitchFamily="34" charset="0"/>
              </a:rPr>
              <a:t> в наш час стала однією з </a:t>
            </a:r>
            <a:r>
              <a:rPr lang="ru-RU" sz="2000" dirty="0" err="1">
                <a:latin typeface="Calibri" pitchFamily="34" charset="0"/>
              </a:rPr>
              <a:t>найбільш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важливих</a:t>
            </a:r>
            <a:r>
              <a:rPr lang="ru-RU" sz="2000" dirty="0">
                <a:latin typeface="Calibri" pitchFamily="34" charset="0"/>
              </a:rPr>
              <a:t> проблем </a:t>
            </a:r>
            <a:r>
              <a:rPr lang="ru-RU" sz="2000" dirty="0" err="1">
                <a:latin typeface="Calibri" pitchFamily="34" charset="0"/>
              </a:rPr>
              <a:t>екології</a:t>
            </a:r>
            <a:r>
              <a:rPr lang="ru-RU" sz="2000" dirty="0"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Адже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якщо</a:t>
            </a:r>
            <a:r>
              <a:rPr lang="ru-RU" sz="2000" dirty="0">
                <a:latin typeface="Calibri" pitchFamily="34" charset="0"/>
              </a:rPr>
              <a:t> ми </a:t>
            </a:r>
            <a:r>
              <a:rPr lang="ru-RU" sz="2000" dirty="0" err="1">
                <a:latin typeface="Calibri" pitchFamily="34" charset="0"/>
              </a:rPr>
              <a:t>будемо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продовжувати</a:t>
            </a:r>
            <a:r>
              <a:rPr lang="ru-RU" sz="2000" dirty="0">
                <a:latin typeface="Calibri" pitchFamily="34" charset="0"/>
              </a:rPr>
              <a:t> такими темпами </a:t>
            </a:r>
            <a:r>
              <a:rPr lang="ru-RU" sz="2000" dirty="0" err="1">
                <a:latin typeface="Calibri" pitchFamily="34" charset="0"/>
              </a:rPr>
              <a:t>переводити</a:t>
            </a:r>
            <a:r>
              <a:rPr lang="ru-RU" sz="2000" dirty="0">
                <a:latin typeface="Calibri" pitchFamily="34" charset="0"/>
              </a:rPr>
              <a:t> «</a:t>
            </a:r>
            <a:r>
              <a:rPr lang="ru-RU" sz="2000" dirty="0" err="1">
                <a:latin typeface="Calibri" pitchFamily="34" charset="0"/>
              </a:rPr>
              <a:t>легкі</a:t>
            </a:r>
            <a:r>
              <a:rPr lang="ru-RU" sz="2000" dirty="0">
                <a:latin typeface="Calibri" pitchFamily="34" charset="0"/>
              </a:rPr>
              <a:t>» </a:t>
            </a:r>
            <a:r>
              <a:rPr lang="ru-RU" sz="2000" dirty="0" err="1">
                <a:latin typeface="Calibri" pitchFamily="34" charset="0"/>
              </a:rPr>
              <a:t>Землі</a:t>
            </a:r>
            <a:r>
              <a:rPr lang="ru-RU" sz="2000" dirty="0">
                <a:latin typeface="Calibri" pitchFamily="34" charset="0"/>
              </a:rPr>
              <a:t>, то </a:t>
            </a:r>
            <a:r>
              <a:rPr lang="ru-RU" sz="2000" dirty="0" err="1">
                <a:latin typeface="Calibri" pitchFamily="34" charset="0"/>
              </a:rPr>
              <a:t>дуже</a:t>
            </a:r>
            <a:r>
              <a:rPr lang="ru-RU" sz="2000" dirty="0">
                <a:latin typeface="Calibri" pitchFamily="34" charset="0"/>
              </a:rPr>
              <a:t> скоро на </a:t>
            </a:r>
            <a:r>
              <a:rPr lang="ru-RU" sz="2000" dirty="0" err="1">
                <a:latin typeface="Calibri" pitchFamily="34" charset="0"/>
              </a:rPr>
              <a:t>ній</a:t>
            </a:r>
            <a:r>
              <a:rPr lang="ru-RU" sz="2000" dirty="0">
                <a:latin typeface="Calibri" pitchFamily="34" charset="0"/>
              </a:rPr>
              <a:t> не </a:t>
            </a:r>
            <a:r>
              <a:rPr lang="ru-RU" sz="2000" dirty="0" err="1">
                <a:latin typeface="Calibri" pitchFamily="34" charset="0"/>
              </a:rPr>
              <a:t>залишиться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жодного</a:t>
            </a:r>
            <a:r>
              <a:rPr lang="ru-RU" sz="2000" dirty="0">
                <a:latin typeface="Calibri" pitchFamily="34" charset="0"/>
              </a:rPr>
              <a:t> дерева.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500570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err="1">
                <a:latin typeface="Calibri" pitchFamily="34" charset="0"/>
              </a:rPr>
              <a:t>Збиток</a:t>
            </a:r>
            <a:r>
              <a:rPr lang="ru-RU" sz="2000" dirty="0">
                <a:latin typeface="Calibri" pitchFamily="34" charset="0"/>
              </a:rPr>
              <a:t>, який </a:t>
            </a:r>
            <a:r>
              <a:rPr lang="ru-RU" sz="2000" dirty="0" err="1">
                <a:latin typeface="Calibri" pitchFamily="34" charset="0"/>
              </a:rPr>
              <a:t>завдає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вирубка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лісів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настільки</a:t>
            </a:r>
            <a:r>
              <a:rPr lang="ru-RU" sz="2000" dirty="0">
                <a:latin typeface="Calibri" pitchFamily="34" charset="0"/>
              </a:rPr>
              <a:t> великий, що </a:t>
            </a:r>
            <a:r>
              <a:rPr lang="ru-RU" sz="2000" dirty="0" err="1">
                <a:latin typeface="Calibri" pitchFamily="34" charset="0"/>
              </a:rPr>
              <a:t>загрожує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планеті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глобальним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потеплінням</a:t>
            </a:r>
            <a:r>
              <a:rPr lang="ru-RU" sz="2000" dirty="0">
                <a:latin typeface="Calibri" pitchFamily="34" charset="0"/>
              </a:rPr>
              <a:t>, оскільки з їх зменшенням </a:t>
            </a:r>
            <a:r>
              <a:rPr lang="ru-RU" sz="2000" dirty="0" err="1">
                <a:latin typeface="Calibri" pitchFamily="34" charset="0"/>
              </a:rPr>
              <a:t>збільшується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кількість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парникових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газів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84785" y="1214422"/>
            <a:ext cx="6130289" cy="5420831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   Під забрудненням водних ресурсів розуміють будь-які зміни фізичних, хімічних і біологічних властивостей води у зв'язку зі скиданням у них рідких, твердих і газоподібних речовин, роблячи воду даних водойм небезпечною для використання. Цим наноситься збиток народному господарству, здоров'ю і безпеці населення.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6842">
            <a:off x="1855060" y="4780822"/>
            <a:ext cx="3240879" cy="206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00c1ft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02" y="1142984"/>
            <a:ext cx="2882616" cy="2580446"/>
          </a:xfrm>
          <a:prstGeom prst="rect">
            <a:avLst/>
          </a:prstGeom>
        </p:spPr>
      </p:pic>
      <p:pic>
        <p:nvPicPr>
          <p:cNvPr id="5" name="Рисунок 4" descr="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4843">
            <a:off x="5562221" y="4186878"/>
            <a:ext cx="3119661" cy="2550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 води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0010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Теплове забруднення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pages.uoregon.edu/recycle/Website%20Photos/Clip_Art/sewerwas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3571868" cy="523153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1071546"/>
            <a:ext cx="5357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Теплове забруднення пов'язане з підвищенням температури вод внаслідок їх змішування з більш нагрітими поверхневими або технологічними водами. Серйозною екологічною проблемою є те, що звичайним способом використання води для поглинання тепла на теплових електростанціях є пряме прокачування прісної озерної або річкової води через охолоджувач і потім повернення її в природні водойми без попереднього охолодження. Електростанції можуть підвищувати температуру води в порівнянні з навколишнім на 5-15 С. Але якщо в результаті скидання в річки і озера гарячих стоків з промислових підприємств швидко встановлюється новий температурний режим, часу для акліматизації не вистачає, живі організми отримують тепловий шок і гинуть.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Хвороби</a:t>
            </a:r>
            <a:r>
              <a:rPr lang="ru-RU" sz="2400" b="1" i="1" dirty="0"/>
              <a:t> ,до яких призводить </a:t>
            </a:r>
            <a:r>
              <a:rPr lang="ru-RU" sz="2400" b="1" i="1" dirty="0" err="1"/>
              <a:t>споживання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забрудненої</a:t>
            </a:r>
            <a:r>
              <a:rPr lang="ru-RU" sz="2400" b="1" i="1" dirty="0"/>
              <a:t> води:</a:t>
            </a:r>
          </a:p>
        </p:txBody>
      </p:sp>
      <p:pic>
        <p:nvPicPr>
          <p:cNvPr id="15362" name="Picture 2" descr="http://ua.golos.ua/images/articles/main/2012-11/f_2785887641353421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05322"/>
            <a:ext cx="3286148" cy="259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38576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Холера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дизентерія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тиф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гастроентерит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лептоспіроз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туляремія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малярія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інфекційний</a:t>
            </a:r>
            <a:r>
              <a:rPr lang="ru-RU" sz="2400" dirty="0" smtClean="0"/>
              <a:t> гепатит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інтоксикація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отруєння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/>
              <a:t>інших </a:t>
            </a:r>
            <a:r>
              <a:rPr lang="ru-RU" sz="2400" dirty="0" err="1"/>
              <a:t>небезпечних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</a:p>
        </p:txBody>
      </p:sp>
      <p:pic>
        <p:nvPicPr>
          <p:cNvPr id="15364" name="Picture 4" descr="http://ukranews.com/uploads/news/2010/07/18/d21cf0e57efe74c7c6af6e11172f541715c384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271" y="571480"/>
            <a:ext cx="460572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4554"/>
            <a:ext cx="5572132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   </a:t>
            </a:r>
            <a:r>
              <a:rPr lang="uk-UA" sz="2400" dirty="0" smtClean="0"/>
              <a:t>Забруднення атмосфери - результат викидів забруднюючих речовин. Вони переносяться по повітрю від джерел появи до місць їхнього руйнуючого впливу. По ходу переміщення, вони можуть змінюватися, включаючи хімічні перетворення одних речовин в інші, ще більш небезпечні.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наносять</a:t>
            </a:r>
            <a:r>
              <a:rPr lang="ru-RU" sz="2400" dirty="0" smtClean="0"/>
              <a:t> шкоду людям, </a:t>
            </a:r>
            <a:r>
              <a:rPr lang="ru-RU" sz="2400" dirty="0" err="1" smtClean="0"/>
              <a:t>живій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неживій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екосистемам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будівельним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матеріалам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природним</a:t>
            </a:r>
            <a:r>
              <a:rPr lang="ru-RU" sz="2400" dirty="0" smtClean="0"/>
              <a:t> ресурсам,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довкіллю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Забруднення</a:t>
            </a:r>
            <a:r>
              <a:rPr kumimoji="0" lang="uk-UA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повітря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624">
            <a:off x="5821944" y="1170110"/>
            <a:ext cx="3103782" cy="2671052"/>
          </a:xfrm>
          <a:prstGeom prst="rect">
            <a:avLst/>
          </a:prstGeom>
        </p:spPr>
      </p:pic>
      <p:pic>
        <p:nvPicPr>
          <p:cNvPr id="5" name="Рисунок 4" descr="-organiz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169098"/>
            <a:ext cx="3000396" cy="2688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928670"/>
            <a:ext cx="4071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bg1"/>
                </a:solidFill>
              </a:rPr>
              <a:t>Його неможливо побачити або відчути, але без нього людина не зможе прожити і 5 хвилин.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 актуальні екологічні проблеми, що можуть впливати на здоров'я людини: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357298"/>
            <a:ext cx="5715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забруднення повітря ; </a:t>
            </a:r>
          </a:p>
          <a:p>
            <a:pPr marL="342900" indent="-342900">
              <a:buAutoNum type="arabicPeriod"/>
            </a:pPr>
            <a:r>
              <a:rPr lang="uk-UA" sz="2400" dirty="0"/>
              <a:t> з</a:t>
            </a:r>
            <a:r>
              <a:rPr lang="uk-UA" sz="2400" dirty="0" smtClean="0"/>
              <a:t>абруднення води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проблема відходів ;</a:t>
            </a:r>
          </a:p>
          <a:p>
            <a:pPr marL="342900" indent="-342900">
              <a:buAutoNum type="arabicPeriod"/>
            </a:pPr>
            <a:r>
              <a:rPr lang="uk-UA" sz="2400" dirty="0"/>
              <a:t> я</a:t>
            </a:r>
            <a:r>
              <a:rPr lang="uk-UA" sz="2400" dirty="0" smtClean="0"/>
              <a:t>кість питної води ;</a:t>
            </a:r>
          </a:p>
          <a:p>
            <a:pPr marL="342900" indent="-342900">
              <a:buAutoNum type="arabicPeriod"/>
            </a:pPr>
            <a:r>
              <a:rPr lang="uk-UA" sz="2400" dirty="0"/>
              <a:t> з</a:t>
            </a:r>
            <a:r>
              <a:rPr lang="uk-UA" sz="2400" dirty="0" smtClean="0"/>
              <a:t>абруднення ґрунту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якість продуктів харчування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радіаційне забруднення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отрутохімікати в С</a:t>
            </a:r>
            <a:r>
              <a:rPr lang="en-US" sz="2400" dirty="0" smtClean="0"/>
              <a:t>/</a:t>
            </a:r>
            <a:r>
              <a:rPr lang="uk-UA" sz="2400" dirty="0" smtClean="0"/>
              <a:t>Г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err="1" smtClean="0"/>
              <a:t>йододефіцит</a:t>
            </a:r>
            <a:r>
              <a:rPr lang="uk-UA" sz="2400" dirty="0" smtClean="0"/>
              <a:t>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зберігання непридатних та  </a:t>
            </a:r>
            <a:r>
              <a:rPr lang="uk-UA" sz="2400" dirty="0" err="1" smtClean="0"/>
              <a:t>неопізнаних</a:t>
            </a:r>
            <a:r>
              <a:rPr lang="uk-UA" sz="2400" dirty="0" smtClean="0"/>
              <a:t> пестицидів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зменшення озеленення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забруднення важкими металами ;</a:t>
            </a:r>
          </a:p>
          <a:p>
            <a:pPr marL="342900" indent="-342900">
              <a:buAutoNum type="arabicPeriod"/>
            </a:pPr>
            <a:r>
              <a:rPr lang="uk-UA" sz="2400" dirty="0"/>
              <a:t> </a:t>
            </a:r>
            <a:r>
              <a:rPr lang="uk-UA" sz="2400" dirty="0" smtClean="0"/>
              <a:t>неконтрольоване вирубування лісу.</a:t>
            </a:r>
            <a:endParaRPr lang="ru-RU" sz="2400" dirty="0"/>
          </a:p>
        </p:txBody>
      </p:sp>
      <p:pic>
        <p:nvPicPr>
          <p:cNvPr id="16388" name="Picture 4" descr="http://i1.poltava.pl.ua/photo/4/331/6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295650" cy="4572000"/>
          </a:xfrm>
          <a:prstGeom prst="rect">
            <a:avLst/>
          </a:prstGeom>
          <a:noFill/>
        </p:spPr>
      </p:pic>
      <p:pic>
        <p:nvPicPr>
          <p:cNvPr id="16386" name="Picture 2" descr="http://gk-press.if.ua/sites/default/files/2010/28/1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071546"/>
            <a:ext cx="23602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1857364"/>
            <a:ext cx="821537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latin typeface="Mistral" pitchFamily="66" charset="0"/>
                <a:cs typeface="Times New Roman" pitchFamily="18" charset="0"/>
              </a:rPr>
              <a:t>Дякую за увагу!</a:t>
            </a:r>
            <a:endParaRPr lang="ru-RU" sz="8000" dirty="0"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alibri" pitchFamily="34" charset="0"/>
              </a:rPr>
              <a:t>Забруднення </a:t>
            </a:r>
          </a:p>
          <a:p>
            <a:pPr algn="ctr"/>
            <a:r>
              <a:rPr lang="uk-UA" sz="2800" dirty="0" smtClean="0">
                <a:latin typeface="Calibri" pitchFamily="34" charset="0"/>
              </a:rPr>
              <a:t>— це викид та нагромадження шкідливих речовин в оточуюче середовище в обсязі, який не може більше поглинатися навколишнім середовищем.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413338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Calibri" pitchFamily="34" charset="0"/>
              </a:rPr>
              <a:t>У більш широкому розумінні забруднення </a:t>
            </a:r>
          </a:p>
          <a:p>
            <a:pPr algn="ctr"/>
            <a:r>
              <a:rPr lang="uk-UA" sz="2000" dirty="0" smtClean="0">
                <a:latin typeface="Calibri" pitchFamily="34" charset="0"/>
              </a:rPr>
              <a:t>– це будь-який викид токсичних, корозійних, іонізуючих, термічних і інших шкідливих речовин, незалежно від того, чи є вони відходами чи коштовним проміжним, кінцевим або ж побічним продуктом, забруднює навколишнє середовище.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8674" name="Picture 2" descr="http://i.obozrevatel.ua/9/1227094/405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3428992" cy="2428867"/>
          </a:xfrm>
          <a:prstGeom prst="rect">
            <a:avLst/>
          </a:prstGeom>
          <a:noFill/>
        </p:spPr>
      </p:pic>
      <p:pic>
        <p:nvPicPr>
          <p:cNvPr id="28676" name="Picture 4" descr="http://sadkyschol.at.ua/novunu/02_10_13/IMG_3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3115"/>
            <a:ext cx="3643338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auto">
          <a:xfrm>
            <a:off x="0" y="0"/>
            <a:ext cx="6867540" cy="8572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Головне джерело забруднення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14282" y="1214422"/>
            <a:ext cx="5653126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Головним джерелом забруднення довкілля є повернення в природу величезної маси відходів, які утворюються в процесі виробництва, транспорту і споживання в людському суспільстві.</a:t>
            </a:r>
          </a:p>
        </p:txBody>
      </p:sp>
      <p:pic>
        <p:nvPicPr>
          <p:cNvPr id="10" name="Рисунок 9" descr="0_6955b_a4d1486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92" y="4143380"/>
            <a:ext cx="2963762" cy="2679104"/>
          </a:xfrm>
          <a:prstGeom prst="rect">
            <a:avLst/>
          </a:prstGeom>
        </p:spPr>
      </p:pic>
      <p:pic>
        <p:nvPicPr>
          <p:cNvPr id="11" name="Рисунок 10" descr="0_6955c_e879f9a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55">
            <a:off x="5856403" y="1159834"/>
            <a:ext cx="3044898" cy="2445606"/>
          </a:xfrm>
          <a:prstGeom prst="rect">
            <a:avLst/>
          </a:prstGeom>
        </p:spPr>
      </p:pic>
      <p:pic>
        <p:nvPicPr>
          <p:cNvPr id="12" name="Рисунок 11" descr="118869_papa-kupil-avtomob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465820"/>
            <a:ext cx="2692400" cy="2392180"/>
          </a:xfrm>
          <a:prstGeom prst="rect">
            <a:avLst/>
          </a:prstGeom>
        </p:spPr>
      </p:pic>
      <p:pic>
        <p:nvPicPr>
          <p:cNvPr id="13" name="Рисунок 12" descr="-800w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3581">
            <a:off x="340553" y="4193159"/>
            <a:ext cx="2625484" cy="231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42852"/>
            <a:ext cx="8229600" cy="12747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1E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Основні антропогенні джерела забруднення        навколишнього середовища. </a:t>
            </a:r>
            <a:endParaRPr kumimoji="0" lang="ru-RU" sz="3200" b="1" i="0" u="none" strike="noStrike" kern="1200" cap="none" spc="-100" normalizeH="0" baseline="0" noProof="0" dirty="0" smtClean="0">
              <a:ln>
                <a:noFill/>
              </a:ln>
              <a:solidFill>
                <a:srgbClr val="F1EB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88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Викиди промислових             Пестициди        Мінеральні            Викиди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підприємств                                                   добрива              транспорту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Транспортні та виробничі               Іонізуюче                    Вібрації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шуми                              випромінювання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Світлові та теплові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впливи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556450">
            <a:off x="2530475" y="1223963"/>
            <a:ext cx="515938" cy="706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17478">
            <a:off x="2943225" y="1160463"/>
            <a:ext cx="349250" cy="2265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29063" y="1285875"/>
            <a:ext cx="40005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80511">
            <a:off x="5241925" y="1282700"/>
            <a:ext cx="465138" cy="70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80995">
            <a:off x="6545263" y="1155700"/>
            <a:ext cx="411162" cy="909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0" y="1142984"/>
            <a:ext cx="2786050" cy="4571999"/>
          </a:xfrm>
          <a:prstGeom prst="curvedRightArrow">
            <a:avLst>
              <a:gd name="adj1" fmla="val 5797"/>
              <a:gd name="adj2" fmla="val 20741"/>
              <a:gd name="adj3" fmla="val 10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215188" y="1000108"/>
            <a:ext cx="1714500" cy="3143267"/>
          </a:xfrm>
          <a:prstGeom prst="curvedLeftArrow">
            <a:avLst>
              <a:gd name="adj1" fmla="val 10655"/>
              <a:gd name="adj2" fmla="val 50000"/>
              <a:gd name="adj3" fmla="val 16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30850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забруднень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63" y="0"/>
            <a:ext cx="8229600" cy="142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Компоненти природи</a:t>
            </a:r>
            <a:endParaRPr kumimoji="0" lang="ru-RU" sz="4000" b="1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Неживий компонент              Живий компонент</a:t>
            </a:r>
            <a:endParaRPr kumimoji="0" lang="ru-RU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000892" y="571480"/>
            <a:ext cx="642921" cy="12144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1571623" y="571480"/>
            <a:ext cx="642922" cy="1214458"/>
          </a:xfrm>
          <a:prstGeom prst="curvedLef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E:\Школа\картинки\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071688"/>
            <a:ext cx="1676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zooklub.ru.untitled_medi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316071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Admin\Рабочий стол\images.jpeg 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71688"/>
            <a:ext cx="2500312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Admin\Рабочий стол\images.jpeg 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357666"/>
            <a:ext cx="3181350" cy="25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2071679"/>
            <a:ext cx="22860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142852"/>
            <a:ext cx="8715436" cy="1274786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Вплив забруднень на компоненти природи</a:t>
            </a:r>
            <a:endParaRPr kumimoji="0" lang="ru-RU" sz="4000" b="1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1600201"/>
            <a:ext cx="5000660" cy="1471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Інгредієнтне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забруднення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викид у довкілля мінеральних та органічних речовин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біогеоценозам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://www.1568.lutsk.ua/admin/spaw/uploads/images/252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214678" cy="2857496"/>
          </a:xfrm>
          <a:prstGeom prst="rect">
            <a:avLst/>
          </a:prstGeom>
          <a:noFill/>
        </p:spPr>
      </p:pic>
      <p:pic>
        <p:nvPicPr>
          <p:cNvPr id="24580" name="Picture 4" descr="http://wiki.kspu.kr.ua/images/thumb/c/c2/009.jpg/250px-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5350" y="3286124"/>
            <a:ext cx="2188649" cy="3571876"/>
          </a:xfrm>
          <a:prstGeom prst="rect">
            <a:avLst/>
          </a:prstGeom>
          <a:noFill/>
        </p:spPr>
      </p:pic>
      <p:pic>
        <p:nvPicPr>
          <p:cNvPr id="24582" name="Picture 6" descr="http://www.gazeta.lviv.ua/sites/default/files/auto/kolon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28670"/>
            <a:ext cx="3276142" cy="2185978"/>
          </a:xfrm>
          <a:prstGeom prst="rect">
            <a:avLst/>
          </a:prstGeom>
          <a:noFill/>
        </p:spPr>
      </p:pic>
      <p:pic>
        <p:nvPicPr>
          <p:cNvPr id="7" name="Picture 12" descr="C:\Documents and Settings\Admin\Рабочий стол\images.jpeg 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14324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Admin\Рабочий стол\images.jpeg 1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094" y="5143513"/>
            <a:ext cx="258790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2143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Параметричне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забруднення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пов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'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язане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зі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зміною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якісних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параметрів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навколишнього</a:t>
            </a:r>
            <a:r>
              <a:rPr kumimoji="0" lang="ru-RU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середовища</a:t>
            </a:r>
            <a:endParaRPr kumimoji="0" lang="ru-RU" sz="3600" b="1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785926"/>
            <a:ext cx="9144000" cy="5072074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Радіаційне                                                   Теплове                   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Світлове                                                Електромагнітне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Documents and Settings\Admin\Рабочий стол\images.jpeg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690" y="1643050"/>
            <a:ext cx="25768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\Рабочий стол\images.jpeg 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9"/>
            <a:ext cx="3071805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\Рабочий стол\images.jpeg 11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632" y="4143380"/>
            <a:ext cx="234823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dmin\Рабочий стол\images.jpeg 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14818"/>
            <a:ext cx="23574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86874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Біоценотичне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забруднення</a:t>
            </a: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полягає у </a:t>
            </a:r>
            <a:r>
              <a:rPr kumimoji="0" lang="ru-RU" sz="320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впливі</a:t>
            </a:r>
            <a:r>
              <a:rPr kumimoji="0" lang="ru-RU" sz="320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склад та структуру </a:t>
            </a:r>
            <a:r>
              <a:rPr kumimoji="0" lang="ru-RU" sz="320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популяцій</a:t>
            </a:r>
            <a:r>
              <a:rPr kumimoji="0" lang="ru-RU" sz="320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живих</a:t>
            </a:r>
            <a:r>
              <a:rPr kumimoji="0" lang="ru-RU" sz="320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організмів</a:t>
            </a:r>
            <a:endParaRPr kumimoji="0" lang="ru-RU" sz="3200" i="0" u="none" strike="noStrike" kern="1200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928813"/>
            <a:ext cx="8229600" cy="419735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Порушення балансу популяцій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Акліматизація видів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Браконьєрство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Admin\Рабочий стол\images.jpeg 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838" y="2571750"/>
            <a:ext cx="3014682" cy="20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images.jpeg 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166" y="4000504"/>
            <a:ext cx="289596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default.jpeg 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786291"/>
            <a:ext cx="3071812" cy="20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</TotalTime>
  <Words>604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24</cp:revision>
  <dcterms:created xsi:type="dcterms:W3CDTF">2014-05-03T10:02:58Z</dcterms:created>
  <dcterms:modified xsi:type="dcterms:W3CDTF">2014-06-03T16:24:40Z</dcterms:modified>
</cp:coreProperties>
</file>