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9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51" autoAdjust="0"/>
    <p:restoredTop sz="88066" autoAdjust="0"/>
  </p:normalViewPr>
  <p:slideViewPr>
    <p:cSldViewPr>
      <p:cViewPr varScale="1">
        <p:scale>
          <a:sx n="70" d="100"/>
          <a:sy n="70" d="100"/>
        </p:scale>
        <p:origin x="-84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31CB1-E32E-4798-BA2A-1EE9F6911060}" type="datetimeFigureOut">
              <a:rPr lang="uk-UA" smtClean="0"/>
              <a:pPr/>
              <a:t>14.04.2013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E35A0-8D27-4E69-8411-28751885182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35A0-8D27-4E69-8411-287518851823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uk.wikipedia.org/wiki/%D0%93%D0%B0%D0%B2%D1%80%D0%B8%D0%BB%D1%8F%D0%BA_%D0%92%D1%96%D0%BB%D1%8C%D1%8F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lditour.dp.ua/engine/images/image/944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285860"/>
            <a:ext cx="6129326" cy="1470025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КАНАДА</a:t>
            </a:r>
            <a:endParaRPr lang="uk-UA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5214974" cy="78581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Природні умови</a:t>
            </a:r>
            <a:endParaRPr lang="uk-UA" sz="4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18388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У рельєфі Канади переважають рівнини: </a:t>
            </a:r>
            <a:r>
              <a:rPr lang="uk-UA" sz="1800" dirty="0" err="1" smtClean="0"/>
              <a:t>Лаврентійська</a:t>
            </a:r>
            <a:r>
              <a:rPr lang="en-US" sz="1800" dirty="0" smtClean="0"/>
              <a:t> </a:t>
            </a:r>
            <a:r>
              <a:rPr lang="uk-UA" sz="1800" dirty="0" smtClean="0"/>
              <a:t>височина </a:t>
            </a:r>
            <a:r>
              <a:rPr lang="uk-UA" sz="1800" dirty="0" smtClean="0"/>
              <a:t>та Внутрішні рівнини.</a:t>
            </a:r>
            <a:endParaRPr lang="uk-UA" sz="1800" dirty="0"/>
          </a:p>
        </p:txBody>
      </p:sp>
      <p:pic>
        <p:nvPicPr>
          <p:cNvPr id="36866" name="Picture 2" descr="http://tsikave.ostriv.in.ua/images/publications/4/13961/1352956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714884"/>
            <a:ext cx="3000397" cy="17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/>
          <p:cNvSpPr/>
          <p:nvPr/>
        </p:nvSpPr>
        <p:spPr>
          <a:xfrm>
            <a:off x="571472" y="21431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dirty="0" smtClean="0"/>
              <a:t>На заході тягнуться високі сейсмічно активні гори Кордильєри, на сході – давні низькі Аппалачі.</a:t>
            </a:r>
            <a:endParaRPr lang="uk-UA" dirty="0"/>
          </a:p>
        </p:txBody>
      </p:sp>
      <p:pic>
        <p:nvPicPr>
          <p:cNvPr id="36870" name="Picture 6" descr="http://www.bankoboev.ru/images/MjA1Nzc=/Bankoboev.Ru_kordi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286125"/>
            <a:ext cx="3156882" cy="20717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Прямоугольник 7"/>
          <p:cNvSpPr/>
          <p:nvPr/>
        </p:nvSpPr>
        <p:spPr>
          <a:xfrm>
            <a:off x="1142976" y="5357826"/>
            <a:ext cx="14350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dirty="0" smtClean="0"/>
              <a:t>гори Кордильєри</a:t>
            </a:r>
            <a:endParaRPr lang="uk-UA" sz="1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3429000"/>
            <a:ext cx="5143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Більша частина Канади </a:t>
            </a:r>
            <a:r>
              <a:rPr lang="uk-UA" dirty="0" smtClean="0"/>
              <a:t>лежить </a:t>
            </a:r>
            <a:r>
              <a:rPr lang="uk-UA" dirty="0" smtClean="0"/>
              <a:t>у </a:t>
            </a:r>
            <a:r>
              <a:rPr lang="uk-UA" dirty="0" smtClean="0"/>
              <a:t>арктичному та субарктичному поясах. Тільки південні території Канади простягаються в помірному кліматичному поясі. </a:t>
            </a:r>
            <a:endParaRPr lang="uk-UA" dirty="0"/>
          </a:p>
        </p:txBody>
      </p:sp>
      <p:pic>
        <p:nvPicPr>
          <p:cNvPr id="24578" name="Picture 2" descr="http://upload.wikimedia.org/wikipedia/commons/thumb/e/ef/Appalachians_NC_BLRI9242.jpg/280px-Appalachians_NC_BLRI92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2643206" cy="17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Прямоугольник 10"/>
          <p:cNvSpPr/>
          <p:nvPr/>
        </p:nvSpPr>
        <p:spPr>
          <a:xfrm>
            <a:off x="6143636" y="3286124"/>
            <a:ext cx="11400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00" dirty="0" smtClean="0"/>
              <a:t>Гори Аппалачі</a:t>
            </a:r>
            <a:endParaRPr lang="uk-UA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mining-enc.ru/images/z/2/zapadnokanadskij_neftegazonosnyj_bassejn_resi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785794"/>
            <a:ext cx="3347819" cy="5929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5643602" cy="69437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FF0000"/>
                </a:solidFill>
              </a:rPr>
              <a:t>Природні ресурси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5143536" cy="19288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sz="2200" dirty="0" smtClean="0"/>
              <a:t>    З паливних корисних копалин Канада має великі поклади нафти і природного газу, що зосереджені в </a:t>
            </a:r>
            <a:r>
              <a:rPr lang="uk-UA" sz="2200" b="1" dirty="0" err="1" smtClean="0"/>
              <a:t>Західноканадському</a:t>
            </a:r>
            <a:r>
              <a:rPr lang="uk-UA" sz="2200" b="1" dirty="0" smtClean="0"/>
              <a:t> басейні</a:t>
            </a:r>
            <a:r>
              <a:rPr lang="uk-UA" sz="2200" dirty="0" smtClean="0"/>
              <a:t>.</a:t>
            </a:r>
          </a:p>
          <a:p>
            <a:pPr>
              <a:buNone/>
            </a:pPr>
            <a:endParaRPr lang="uk-UA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Запаси </a:t>
            </a:r>
            <a:r>
              <a:rPr lang="uk-UA" dirty="0" err="1" smtClean="0"/>
              <a:t>кам</a:t>
            </a:r>
            <a:r>
              <a:rPr lang="en-US" dirty="0" smtClean="0"/>
              <a:t>’</a:t>
            </a:r>
            <a:r>
              <a:rPr lang="uk-UA" dirty="0" err="1" smtClean="0"/>
              <a:t>яного</a:t>
            </a:r>
            <a:r>
              <a:rPr lang="uk-UA" dirty="0" smtClean="0"/>
              <a:t> вугілля містяться у </a:t>
            </a:r>
            <a:r>
              <a:rPr lang="uk-UA" b="1" dirty="0" smtClean="0"/>
              <a:t>Західному басейні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2920" y="530352"/>
            <a:ext cx="521208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 </a:t>
            </a:r>
            <a:r>
              <a:rPr lang="ru-RU" sz="2000" dirty="0" err="1" smtClean="0"/>
              <a:t>рудної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сировини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поклади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руди</a:t>
            </a:r>
            <a:r>
              <a:rPr lang="ru-RU" sz="2000" dirty="0" smtClean="0"/>
              <a:t> в </a:t>
            </a:r>
            <a:r>
              <a:rPr lang="ru-RU" sz="2000" b="1" dirty="0" smtClean="0"/>
              <a:t>Приозерному </a:t>
            </a:r>
            <a:r>
              <a:rPr lang="ru-RU" sz="2000" b="1" dirty="0" err="1" smtClean="0"/>
              <a:t>басейні</a:t>
            </a:r>
            <a:r>
              <a:rPr lang="ru-RU" sz="2000" dirty="0" smtClean="0"/>
              <a:t>; 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мідних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нікелевих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поліметалевих</a:t>
            </a:r>
            <a:r>
              <a:rPr lang="ru-RU" sz="2000" dirty="0" smtClean="0"/>
              <a:t>, </a:t>
            </a:r>
            <a:r>
              <a:rPr lang="ru-RU" sz="2000" dirty="0" err="1" smtClean="0"/>
              <a:t>уранових</a:t>
            </a:r>
            <a:r>
              <a:rPr lang="ru-RU" sz="2000" dirty="0" smtClean="0"/>
              <a:t> руд та </a:t>
            </a:r>
            <a:r>
              <a:rPr lang="ru-RU" sz="2000" dirty="0" err="1" smtClean="0"/>
              <a:t>платини</a:t>
            </a:r>
            <a:r>
              <a:rPr lang="ru-RU" sz="2000" dirty="0" smtClean="0"/>
              <a:t> – на </a:t>
            </a:r>
            <a:r>
              <a:rPr lang="ru-RU" sz="2000" b="1" dirty="0" err="1" smtClean="0"/>
              <a:t>Лаврентійській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височині</a:t>
            </a:r>
            <a:r>
              <a:rPr lang="ru-RU" sz="2000" dirty="0" smtClean="0"/>
              <a:t>;</a:t>
            </a:r>
          </a:p>
          <a:p>
            <a:endParaRPr lang="ru-RU" sz="2000" dirty="0" smtClean="0"/>
          </a:p>
          <a:p>
            <a:r>
              <a:rPr lang="ru-RU" sz="2000" dirty="0" smtClean="0"/>
              <a:t> золота та </a:t>
            </a:r>
            <a:r>
              <a:rPr lang="ru-RU" sz="2000" dirty="0" err="1" smtClean="0"/>
              <a:t>срібла</a:t>
            </a:r>
            <a:r>
              <a:rPr lang="ru-RU" sz="2000" dirty="0" smtClean="0"/>
              <a:t> – в горах на </a:t>
            </a:r>
            <a:r>
              <a:rPr lang="ru-RU" sz="2000" dirty="0" err="1" smtClean="0"/>
              <a:t>північному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сході</a:t>
            </a:r>
            <a:r>
              <a:rPr lang="ru-RU" sz="2000" dirty="0" smtClean="0"/>
              <a:t>;</a:t>
            </a:r>
            <a:endParaRPr lang="uk-UA" sz="2000" dirty="0"/>
          </a:p>
        </p:txBody>
      </p:sp>
      <p:pic>
        <p:nvPicPr>
          <p:cNvPr id="38916" name="Picture 4" descr="http://worldtravel.name/canada/img/canad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928670"/>
            <a:ext cx="3071834" cy="20823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8918" name="Picture 6" descr="http://npu.edu.ua/!e-book/book/html/D/ipgoe_kfg_PN%20Ameryka/img/img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786190"/>
            <a:ext cx="3286148" cy="25037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8920" name="Picture 8" descr="http://ukrmap.su/program2010/g7/materiki_files/image3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00504"/>
            <a:ext cx="3972235" cy="25717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26798" cy="4187952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Водні ресурси </a:t>
            </a:r>
            <a:r>
              <a:rPr lang="uk-UA" sz="2000" dirty="0" smtClean="0"/>
              <a:t>Канади дуже значні: на країну припадає 15% прісної води світу. Річки </a:t>
            </a:r>
            <a:r>
              <a:rPr lang="uk-UA" sz="2000" dirty="0" err="1" smtClean="0"/>
              <a:t>Лаврентійської</a:t>
            </a:r>
            <a:r>
              <a:rPr lang="uk-UA" sz="2000" dirty="0" smtClean="0"/>
              <a:t> височини та Кордильєр порожисті, мають великий </a:t>
            </a:r>
            <a:r>
              <a:rPr lang="uk-UA" sz="2000" dirty="0" err="1" smtClean="0"/>
              <a:t>гідроенергопотенціал</a:t>
            </a:r>
            <a:r>
              <a:rPr lang="uk-UA" sz="2000" dirty="0" smtClean="0"/>
              <a:t>. Найдовша річка Канади –  </a:t>
            </a:r>
            <a:r>
              <a:rPr lang="uk-UA" sz="2000" dirty="0" err="1" smtClean="0"/>
              <a:t>Макензі</a:t>
            </a:r>
            <a:r>
              <a:rPr lang="uk-UA" sz="2000" dirty="0" smtClean="0"/>
              <a:t>.</a:t>
            </a:r>
            <a:endParaRPr lang="uk-UA" sz="2000" b="1" cap="all" dirty="0" smtClean="0"/>
          </a:p>
          <a:p>
            <a:endParaRPr lang="uk-UA" sz="2000" dirty="0" smtClean="0"/>
          </a:p>
        </p:txBody>
      </p:sp>
      <p:pic>
        <p:nvPicPr>
          <p:cNvPr id="39938" name="Picture 2" descr="http://galychankaif.com.ua/wp-content/uploads/2011/03/Nunavu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3116"/>
            <a:ext cx="2177158" cy="14287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9940" name="Picture 4" descr="http://v-otpuske.com/wp-content/uploads/2012/01/Jasper_National_Park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3116"/>
            <a:ext cx="2000265" cy="14287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9944" name="Picture 8" descr="Файл:Niagara35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3116"/>
            <a:ext cx="3714776" cy="26789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Прямоугольник 8"/>
          <p:cNvSpPr/>
          <p:nvPr/>
        </p:nvSpPr>
        <p:spPr>
          <a:xfrm>
            <a:off x="1142976" y="4929198"/>
            <a:ext cx="228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Водоспад</a:t>
            </a:r>
            <a:r>
              <a:rPr lang="ru-RU" sz="1200" dirty="0" smtClean="0"/>
              <a:t> «</a:t>
            </a:r>
            <a:r>
              <a:rPr lang="ru-RU" sz="1200" dirty="0" err="1" smtClean="0"/>
              <a:t>Підкова</a:t>
            </a:r>
            <a:r>
              <a:rPr lang="ru-RU" sz="1200" dirty="0" smtClean="0"/>
              <a:t>»,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«</a:t>
            </a:r>
            <a:r>
              <a:rPr lang="ru-RU" sz="1200" dirty="0" err="1" smtClean="0"/>
              <a:t>Канадський</a:t>
            </a:r>
            <a:r>
              <a:rPr lang="ru-RU" sz="1200" dirty="0" smtClean="0"/>
              <a:t> </a:t>
            </a:r>
            <a:r>
              <a:rPr lang="ru-RU" sz="1200" dirty="0" err="1" smtClean="0"/>
              <a:t>водоспад</a:t>
            </a:r>
            <a:r>
              <a:rPr lang="ru-RU" sz="1200" dirty="0" smtClean="0"/>
              <a:t>»,</a:t>
            </a:r>
            <a:br>
              <a:rPr lang="ru-RU" sz="1200" dirty="0" smtClean="0"/>
            </a:br>
            <a:r>
              <a:rPr lang="ru-RU" sz="1200" dirty="0" smtClean="0"/>
              <a:t>один </a:t>
            </a:r>
            <a:r>
              <a:rPr lang="ru-RU" sz="1200" dirty="0" err="1" smtClean="0"/>
              <a:t>із</a:t>
            </a:r>
            <a:r>
              <a:rPr lang="ru-RU" sz="1200" dirty="0" smtClean="0"/>
              <a:t> </a:t>
            </a:r>
            <a:r>
              <a:rPr lang="ru-RU" sz="1200" dirty="0" err="1" smtClean="0"/>
              <a:t>трьох</a:t>
            </a:r>
            <a:r>
              <a:rPr lang="ru-RU" sz="1200" dirty="0" smtClean="0"/>
              <a:t> </a:t>
            </a:r>
            <a:r>
              <a:rPr lang="ru-RU" sz="1200" dirty="0" err="1" smtClean="0"/>
              <a:t>водоспадів</a:t>
            </a:r>
            <a:r>
              <a:rPr lang="ru-RU" sz="1200" dirty="0" smtClean="0"/>
              <a:t> </a:t>
            </a:r>
            <a:r>
              <a:rPr lang="ru-RU" sz="1200" dirty="0" err="1" smtClean="0"/>
              <a:t>Ніагари</a:t>
            </a:r>
            <a:endParaRPr lang="uk-UA" sz="1200" dirty="0"/>
          </a:p>
        </p:txBody>
      </p:sp>
      <p:pic>
        <p:nvPicPr>
          <p:cNvPr id="39946" name="Picture 10" descr="http://oxford.odessa.ua/files/images/8a69a625761e0daf1414afd9781aab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4752"/>
            <a:ext cx="4125545" cy="2500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6410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   У країні є значні площі родючих </a:t>
            </a:r>
            <a:r>
              <a:rPr lang="uk-UA" sz="2400" i="1" dirty="0" smtClean="0">
                <a:latin typeface="Calibri" pitchFamily="34" charset="0"/>
                <a:cs typeface="Calibri" pitchFamily="34" charset="0"/>
              </a:rPr>
              <a:t>ґрунтів</a:t>
            </a:r>
            <a:r>
              <a:rPr lang="uk-UA" sz="2000" dirty="0" smtClean="0"/>
              <a:t>. Найкращі з них – чорноземи – у центральній частині Канади. На сході та крайньому заході країни переважають родючі бурі та лісові ґрунти. </a:t>
            </a:r>
            <a:endParaRPr lang="uk-UA" sz="2000" dirty="0"/>
          </a:p>
        </p:txBody>
      </p:sp>
      <p:pic>
        <p:nvPicPr>
          <p:cNvPr id="40962" name="Picture 2" descr="http://dykuntours.com/img/splas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4429156" cy="20699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0964" name="Picture 4" descr="http://www.geografica.net.ua/zagal/statti/teor/geo_lispiwa_teor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14818"/>
            <a:ext cx="4429156" cy="20717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0966" name="Picture 6" descr="http://eusoils.jrc.ec.europa.eu/library/themes/compaction/Images/ImpactSo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000240"/>
            <a:ext cx="2340012" cy="17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0968" name="Picture 8" descr="http://my-flower.com.ua/sites/default/files/images/%D0%B7%D0%B5%D0%BC%D0%BB%D1%8F%D0%BD%D0%B8%D0%B9%20%D1%81%D1%83%D0%B1%D1%81%D1%82%D1%80%D0%B0%D1%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857628"/>
            <a:ext cx="2357454" cy="17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18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Країна дуже багата на </a:t>
            </a:r>
            <a:r>
              <a:rPr lang="uk-UA" sz="2000" i="1" dirty="0" smtClean="0"/>
              <a:t>лісові ресурси. </a:t>
            </a:r>
            <a:r>
              <a:rPr lang="uk-UA" sz="2000" dirty="0" smtClean="0"/>
              <a:t>Половина її території зайнята лісами. Тут багато цінних хвойних порід: ялиця, модрина, ялина.</a:t>
            </a:r>
            <a:endParaRPr lang="uk-UA" sz="2000" i="1" dirty="0"/>
          </a:p>
        </p:txBody>
      </p:sp>
      <p:pic>
        <p:nvPicPr>
          <p:cNvPr id="41986" name="Picture 2" descr="http://www.jacotour.info/images/article/severnayamerica/canada/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3500461" cy="22039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1988" name="Picture 4" descr="http://gorod-kiev.com.ua/uploads/posts/2011-01/1294862982_canada-wallpapers-p.2-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3500462" cy="23145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1990" name="Picture 6" descr="http://wemontreal.com/wp-content/uploads/2012/07/2780298470_2b28c388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14818"/>
            <a:ext cx="3286148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1992" name="Picture 8" descr="https://encrypted-tbn2.gstatic.com/images?q=tbn:ANd9GcQwlKwm8ljvltKDbw-LXFZSn2uTAodew6rignyhF59ds3fq33t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3500462" cy="22214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14290"/>
            <a:ext cx="3286148" cy="69439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Населення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183880" cy="3786214"/>
          </a:xfrm>
        </p:spPr>
        <p:txBody>
          <a:bodyPr>
            <a:normAutofit/>
          </a:bodyPr>
          <a:lstStyle/>
          <a:p>
            <a:r>
              <a:rPr lang="ru-RU" sz="2200" i="1" dirty="0" smtClean="0"/>
              <a:t>Перший тип </a:t>
            </a:r>
            <a:r>
              <a:rPr lang="ru-RU" sz="2200" dirty="0" err="1" smtClean="0"/>
              <a:t>відтворення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населення</a:t>
            </a:r>
            <a:r>
              <a:rPr lang="ru-RU" sz="2200" dirty="0" smtClean="0"/>
              <a:t>;</a:t>
            </a:r>
          </a:p>
          <a:p>
            <a:endParaRPr lang="ru-RU" sz="2200" dirty="0" smtClean="0"/>
          </a:p>
          <a:p>
            <a:r>
              <a:rPr lang="ru-RU" sz="2200" dirty="0" err="1" smtClean="0"/>
              <a:t>Природний</a:t>
            </a:r>
            <a:r>
              <a:rPr lang="ru-RU" sz="2200" dirty="0" smtClean="0"/>
              <a:t> </a:t>
            </a:r>
            <a:r>
              <a:rPr lang="ru-RU" sz="2200" dirty="0" err="1" smtClean="0"/>
              <a:t>приріст</a:t>
            </a:r>
            <a:r>
              <a:rPr lang="ru-RU" sz="2200" dirty="0" smtClean="0"/>
              <a:t> = 4 </a:t>
            </a:r>
            <a:r>
              <a:rPr lang="ru-RU" sz="2200" dirty="0" err="1" smtClean="0"/>
              <a:t>чол</a:t>
            </a:r>
            <a:r>
              <a:rPr lang="ru-RU" sz="2200" dirty="0" smtClean="0"/>
              <a:t>.</a:t>
            </a:r>
            <a:r>
              <a:rPr lang="en-US" sz="2200" dirty="0" smtClean="0"/>
              <a:t>/</a:t>
            </a:r>
            <a:r>
              <a:rPr lang="uk-UA" sz="2200" dirty="0" smtClean="0"/>
              <a:t>тис., </a:t>
            </a:r>
            <a:endParaRPr lang="uk-UA" sz="2200" dirty="0" smtClean="0"/>
          </a:p>
          <a:p>
            <a:endParaRPr lang="uk-UA" sz="2200" dirty="0" smtClean="0"/>
          </a:p>
          <a:p>
            <a:r>
              <a:rPr lang="uk-UA" sz="2200" dirty="0" smtClean="0"/>
              <a:t>Середня густота населення – 3,4 чол.</a:t>
            </a:r>
            <a:r>
              <a:rPr lang="en-US" sz="2200" dirty="0" smtClean="0"/>
              <a:t>/</a:t>
            </a:r>
            <a:r>
              <a:rPr lang="uk-UA" sz="2200" dirty="0" err="1" smtClean="0"/>
              <a:t>км²</a:t>
            </a:r>
            <a:endParaRPr lang="uk-UA" sz="2200" dirty="0" smtClean="0"/>
          </a:p>
          <a:p>
            <a:endParaRPr lang="uk-UA" sz="2200" dirty="0" smtClean="0"/>
          </a:p>
          <a:p>
            <a:pPr algn="ctr">
              <a:buNone/>
            </a:pPr>
            <a:r>
              <a:rPr lang="uk-UA" sz="2200" dirty="0" smtClean="0"/>
              <a:t>З природних причин понад 90% населення концентрується на кордоні із США.</a:t>
            </a:r>
          </a:p>
          <a:p>
            <a:endParaRPr lang="uk-UA" sz="2400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2050" name="Picture 2" descr="http://sport.img.com.ua/b/300x200/d/38/4f3d685aa4a31f6fb2d7f41be62813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500570"/>
            <a:ext cx="3107553" cy="20717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54" name="Picture 6" descr="http://sportpicture.ru/wp-content/uploads/2010/02/2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500570"/>
            <a:ext cx="3143272" cy="20710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827078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Типова </a:t>
            </a:r>
            <a:r>
              <a:rPr lang="uk-UA" sz="2400" i="1" dirty="0" err="1" smtClean="0"/>
              <a:t>двонаціональна</a:t>
            </a:r>
            <a:r>
              <a:rPr lang="uk-UA" sz="2400" dirty="0" smtClean="0"/>
              <a:t> країна: 45% її населення – англоканадці, 30% - </a:t>
            </a:r>
            <a:r>
              <a:rPr lang="uk-UA" sz="2400" dirty="0" err="1" smtClean="0"/>
              <a:t>франкоканадці</a:t>
            </a:r>
            <a:r>
              <a:rPr lang="uk-UA" sz="2400" dirty="0" smtClean="0"/>
              <a:t>.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 descr="https://encrypted-tbn1.gstatic.com/images?q=tbn:ANd9GcR4NHg1ZEIKvKnM--_ZuO-XBjnnbeVFypyzchrlJ0hOcwpbcM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3643338" cy="2357454"/>
          </a:xfrm>
          <a:prstGeom prst="rect">
            <a:avLst/>
          </a:prstGeom>
          <a:noFill/>
        </p:spPr>
      </p:pic>
      <p:pic>
        <p:nvPicPr>
          <p:cNvPr id="1028" name="Picture 4" descr="http://www.russianmontreal.ca/uploads/posts/2010-06/1276886782_quebec-fla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3347356" cy="23574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4357694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dirty="0" smtClean="0"/>
              <a:t>В Канаді багато національних меншин: німців, італійців, китайців. </a:t>
            </a:r>
          </a:p>
          <a:p>
            <a:pPr>
              <a:buNone/>
            </a:pPr>
            <a:r>
              <a:rPr lang="uk-UA" sz="2400" dirty="0" smtClean="0"/>
              <a:t>Велика українська діаспора зосереджена переважно в степових провінціях.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File:Church Of The Holy Protection, Toro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500306"/>
            <a:ext cx="2571768" cy="34290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Серед віруючих переважають християни: майже 50% з них є протестантами, понад 40% - католиками.</a:t>
            </a:r>
            <a:endParaRPr lang="uk-UA" dirty="0"/>
          </a:p>
        </p:txBody>
      </p:sp>
      <p:pic>
        <p:nvPicPr>
          <p:cNvPr id="32770" name="Picture 2" descr="Мечеть Байт уль Ислам в Канад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256"/>
            <a:ext cx="2668251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Прямоугольник 4"/>
          <p:cNvSpPr/>
          <p:nvPr/>
        </p:nvSpPr>
        <p:spPr>
          <a:xfrm>
            <a:off x="785786" y="6072206"/>
            <a:ext cx="218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 smtClean="0"/>
              <a:t>Мечеть Бейт </a:t>
            </a:r>
            <a:r>
              <a:rPr lang="ru-RU" sz="900" dirty="0" err="1" smtClean="0"/>
              <a:t>уль</a:t>
            </a:r>
            <a:r>
              <a:rPr lang="ru-RU" sz="900" dirty="0" smtClean="0"/>
              <a:t> </a:t>
            </a:r>
            <a:r>
              <a:rPr lang="ru-RU" sz="900" dirty="0" err="1" smtClean="0"/>
              <a:t>Іслам</a:t>
            </a:r>
            <a:r>
              <a:rPr lang="ru-RU" sz="900" dirty="0" smtClean="0"/>
              <a:t> у </a:t>
            </a:r>
            <a:r>
              <a:rPr lang="uk-UA" sz="900" dirty="0" err="1" smtClean="0"/>
              <a:t>Калгарі</a:t>
            </a:r>
            <a:endParaRPr lang="uk-UA" sz="900" dirty="0" smtClean="0"/>
          </a:p>
          <a:p>
            <a:pPr algn="ctr"/>
            <a:r>
              <a:rPr lang="uk-UA" sz="900" dirty="0" smtClean="0"/>
              <a:t> (</a:t>
            </a:r>
            <a:r>
              <a:rPr lang="uk-UA" sz="900" dirty="0" err="1" smtClean="0"/>
              <a:t>провинція</a:t>
            </a:r>
            <a:r>
              <a:rPr lang="uk-UA" sz="900" dirty="0" smtClean="0"/>
              <a:t> Альберта)</a:t>
            </a:r>
            <a:endParaRPr lang="uk-UA" sz="900" dirty="0"/>
          </a:p>
        </p:txBody>
      </p:sp>
      <p:pic>
        <p:nvPicPr>
          <p:cNvPr id="32772" name="Picture 4" descr="Собор Святого Джозефа (Иосифа). Монреаль, Кан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071678"/>
            <a:ext cx="4214842" cy="2458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Прямоугольник 6"/>
          <p:cNvSpPr/>
          <p:nvPr/>
        </p:nvSpPr>
        <p:spPr>
          <a:xfrm>
            <a:off x="3214678" y="4572008"/>
            <a:ext cx="2593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000" dirty="0" smtClean="0"/>
              <a:t>Собор Святого Джозефа у Монреалі</a:t>
            </a:r>
          </a:p>
          <a:p>
            <a:pPr algn="ctr"/>
            <a:r>
              <a:rPr lang="uk-UA" sz="1000" dirty="0" smtClean="0"/>
              <a:t>(провінція </a:t>
            </a:r>
            <a:r>
              <a:rPr lang="uk-UA" sz="1000" dirty="0" err="1" smtClean="0"/>
              <a:t>Квебек</a:t>
            </a:r>
            <a:r>
              <a:rPr lang="uk-UA" sz="1000" dirty="0" smtClean="0"/>
              <a:t>)</a:t>
            </a:r>
            <a:endParaRPr lang="uk-UA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5929330"/>
            <a:ext cx="3286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>
                <a:latin typeface="Calibri" pitchFamily="34" charset="0"/>
                <a:cs typeface="Calibri" pitchFamily="34" charset="0"/>
              </a:rPr>
              <a:t>Українська Католицька Єпархія Торонто</a:t>
            </a:r>
            <a:endParaRPr lang="uk-UA" sz="1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5214974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100" b="1" dirty="0" smtClean="0"/>
              <a:t>В країні є 4 міста-мільйонники:</a:t>
            </a:r>
          </a:p>
          <a:p>
            <a:pPr>
              <a:buNone/>
            </a:pPr>
            <a:endParaRPr lang="uk-UA" sz="2000" dirty="0" smtClean="0"/>
          </a:p>
          <a:p>
            <a:r>
              <a:rPr lang="uk-UA" sz="2200" dirty="0" smtClean="0"/>
              <a:t>Торонто</a:t>
            </a:r>
            <a:r>
              <a:rPr lang="uk-UA" sz="2000" dirty="0" smtClean="0"/>
              <a:t> (4,3 </a:t>
            </a:r>
            <a:r>
              <a:rPr lang="uk-UA" sz="2000" dirty="0" err="1" smtClean="0"/>
              <a:t>млн</a:t>
            </a:r>
            <a:r>
              <a:rPr lang="uk-UA" sz="2000" dirty="0" smtClean="0"/>
              <a:t> чол.)</a:t>
            </a:r>
          </a:p>
          <a:p>
            <a:r>
              <a:rPr lang="uk-UA" sz="2200" dirty="0" smtClean="0"/>
              <a:t>Монреаль</a:t>
            </a:r>
            <a:r>
              <a:rPr lang="uk-UA" sz="2000" dirty="0" smtClean="0"/>
              <a:t> (3,3 </a:t>
            </a:r>
            <a:r>
              <a:rPr lang="uk-UA" sz="2000" dirty="0" err="1" smtClean="0"/>
              <a:t>млн</a:t>
            </a:r>
            <a:r>
              <a:rPr lang="uk-UA" sz="2000" dirty="0" smtClean="0"/>
              <a:t> чол.)</a:t>
            </a:r>
          </a:p>
          <a:p>
            <a:r>
              <a:rPr lang="uk-UA" sz="2200" dirty="0" smtClean="0"/>
              <a:t>Ванкувер</a:t>
            </a:r>
            <a:r>
              <a:rPr lang="uk-UA" sz="2000" dirty="0" smtClean="0"/>
              <a:t> (2 </a:t>
            </a:r>
            <a:r>
              <a:rPr lang="uk-UA" sz="2000" dirty="0" err="1" smtClean="0"/>
              <a:t>млн</a:t>
            </a:r>
            <a:r>
              <a:rPr lang="uk-UA" sz="2000" dirty="0" smtClean="0"/>
              <a:t> чол.)</a:t>
            </a:r>
          </a:p>
          <a:p>
            <a:r>
              <a:rPr lang="uk-UA" sz="2200" dirty="0" smtClean="0"/>
              <a:t>Оттава</a:t>
            </a:r>
            <a:r>
              <a:rPr lang="uk-UA" sz="2000" dirty="0" smtClean="0"/>
              <a:t> (1 </a:t>
            </a:r>
            <a:r>
              <a:rPr lang="uk-UA" sz="2000" dirty="0" err="1" smtClean="0"/>
              <a:t>млн</a:t>
            </a:r>
            <a:r>
              <a:rPr lang="uk-UA" sz="2000" dirty="0" smtClean="0"/>
              <a:t> чол.)</a:t>
            </a:r>
            <a:endParaRPr lang="uk-UA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642918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Рівень урбанізації високий – 77%</a:t>
            </a:r>
          </a:p>
        </p:txBody>
      </p:sp>
      <p:pic>
        <p:nvPicPr>
          <p:cNvPr id="33794" name="Picture 2" descr="http://www.svitaero.com/uploads/posts/2013-01/1358163433_toro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14422"/>
            <a:ext cx="3071834" cy="23038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6" name="Прямоугольник 5"/>
          <p:cNvSpPr/>
          <p:nvPr/>
        </p:nvSpPr>
        <p:spPr>
          <a:xfrm>
            <a:off x="6286512" y="3500438"/>
            <a:ext cx="9380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Торонто</a:t>
            </a:r>
            <a:endParaRPr lang="uk-UA" sz="1400" dirty="0"/>
          </a:p>
        </p:txBody>
      </p:sp>
      <p:pic>
        <p:nvPicPr>
          <p:cNvPr id="33796" name="Picture 4" descr="http://www.iccd-conf.com/2012/File_index/m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2617259" cy="18289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Прямоугольник 7"/>
          <p:cNvSpPr/>
          <p:nvPr/>
        </p:nvSpPr>
        <p:spPr>
          <a:xfrm>
            <a:off x="928662" y="5929330"/>
            <a:ext cx="1099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Монреаль</a:t>
            </a:r>
            <a:endParaRPr lang="uk-UA" sz="1400" dirty="0"/>
          </a:p>
        </p:txBody>
      </p:sp>
      <p:pic>
        <p:nvPicPr>
          <p:cNvPr id="33798" name="Picture 6" descr="http://milend.com.ua/images/image1550104971295620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071942"/>
            <a:ext cx="2643206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3800" name="Picture 8" descr="http://plaske.travel/upload/%D0%9A%D0%B0%D0%BD%D0%B0%D0%B4%D0%B0/Ottawa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071942"/>
            <a:ext cx="2643205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" name="Прямоугольник 10"/>
          <p:cNvSpPr/>
          <p:nvPr/>
        </p:nvSpPr>
        <p:spPr>
          <a:xfrm>
            <a:off x="3929058" y="5929330"/>
            <a:ext cx="1067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Ванкувер</a:t>
            </a:r>
            <a:endParaRPr lang="uk-UA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5929330"/>
            <a:ext cx="827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Оттава</a:t>
            </a:r>
            <a:endParaRPr lang="uk-UA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4857784" cy="2571768"/>
          </a:xfrm>
        </p:spPr>
        <p:txBody>
          <a:bodyPr>
            <a:noAutofit/>
          </a:bodyPr>
          <a:lstStyle/>
          <a:p>
            <a:r>
              <a:rPr lang="uk-UA" sz="2400" dirty="0" smtClean="0"/>
              <a:t>Офіційна назва – Канада</a:t>
            </a:r>
          </a:p>
          <a:p>
            <a:endParaRPr lang="uk-UA" sz="2400" dirty="0" smtClean="0"/>
          </a:p>
          <a:p>
            <a:r>
              <a:rPr lang="uk-UA" sz="2400" dirty="0" smtClean="0"/>
              <a:t>Площа – 10 </a:t>
            </a:r>
            <a:r>
              <a:rPr lang="uk-UA" sz="2400" dirty="0" err="1" smtClean="0"/>
              <a:t>млн</a:t>
            </a:r>
            <a:r>
              <a:rPr lang="uk-UA" sz="2400" dirty="0" smtClean="0"/>
              <a:t> </a:t>
            </a:r>
            <a:r>
              <a:rPr lang="uk-UA" sz="2400" dirty="0" err="1" smtClean="0"/>
              <a:t>км²</a:t>
            </a:r>
            <a:r>
              <a:rPr lang="uk-UA" sz="2400" dirty="0" smtClean="0"/>
              <a:t> (2-ге місце у світі)</a:t>
            </a:r>
          </a:p>
          <a:p>
            <a:endParaRPr lang="uk-UA" sz="2400" dirty="0" smtClean="0"/>
          </a:p>
          <a:p>
            <a:r>
              <a:rPr lang="uk-UA" sz="2400" dirty="0" smtClean="0"/>
              <a:t>Населення – 34,4 </a:t>
            </a:r>
            <a:r>
              <a:rPr lang="uk-UA" sz="2400" dirty="0" err="1" smtClean="0"/>
              <a:t>млн</a:t>
            </a:r>
            <a:r>
              <a:rPr lang="uk-UA" sz="2400" dirty="0" smtClean="0"/>
              <a:t> чол.</a:t>
            </a:r>
          </a:p>
          <a:p>
            <a:endParaRPr lang="uk-UA" sz="2400" dirty="0" smtClean="0"/>
          </a:p>
          <a:p>
            <a:r>
              <a:rPr lang="uk-UA" sz="2400" dirty="0" smtClean="0"/>
              <a:t>Столиця – Оттава</a:t>
            </a:r>
          </a:p>
          <a:p>
            <a:endParaRPr lang="uk-UA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14290"/>
            <a:ext cx="5684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</a:rPr>
              <a:t>Загальні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відомості</a:t>
            </a:r>
            <a:endParaRPr lang="uk-UA" sz="4000" b="1" dirty="0" smtClean="0">
              <a:solidFill>
                <a:srgbClr val="FF0000"/>
              </a:solidFill>
            </a:endParaRPr>
          </a:p>
        </p:txBody>
      </p:sp>
      <p:pic>
        <p:nvPicPr>
          <p:cNvPr id="16388" name="Picture 4" descr="http://canadatalk.ru/wp-content/uploads/2009/03/ottaw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000504"/>
            <a:ext cx="3071834" cy="22448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Прямоугольник 7"/>
          <p:cNvSpPr/>
          <p:nvPr/>
        </p:nvSpPr>
        <p:spPr>
          <a:xfrm>
            <a:off x="6572264" y="6357958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м.Оттава</a:t>
            </a:r>
            <a:endParaRPr lang="uk-UA" dirty="0" smtClean="0"/>
          </a:p>
        </p:txBody>
      </p:sp>
      <p:pic>
        <p:nvPicPr>
          <p:cNvPr id="16392" name="Picture 8" descr="http://images.wikia.com/oon/ru/images/f/f0/%D0%A4%D0%BB%D0%B0%D0%B3_%D0%9A%D0%B0%D0%BD%D0%B0%D0%B4%D1%8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142984"/>
            <a:ext cx="2786082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6000760" y="3000372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Державний прапор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3929090" cy="69437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Господарство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86808" cy="418795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  Понад </a:t>
            </a:r>
            <a:r>
              <a:rPr lang="uk-UA" sz="1800" i="1" dirty="0" smtClean="0"/>
              <a:t>50%</a:t>
            </a:r>
            <a:r>
              <a:rPr lang="uk-UA" sz="1800" dirty="0" smtClean="0"/>
              <a:t> населення працюють у </a:t>
            </a:r>
            <a:r>
              <a:rPr lang="uk-UA" sz="1800" i="1" dirty="0" smtClean="0"/>
              <a:t>невиробничій сфері. </a:t>
            </a:r>
          </a:p>
          <a:p>
            <a:endParaRPr lang="uk-UA" sz="1800" dirty="0" smtClean="0"/>
          </a:p>
          <a:p>
            <a:r>
              <a:rPr lang="uk-UA" sz="1800" dirty="0" smtClean="0"/>
              <a:t>Держава </a:t>
            </a:r>
            <a:r>
              <a:rPr lang="uk-UA" sz="1800" dirty="0" smtClean="0"/>
              <a:t>зберігає свою аграрно-сировинну спеціалізацію: вивозить на світовий ринок мінеральну, лісову та сільськогосподарську сировину. </a:t>
            </a:r>
          </a:p>
          <a:p>
            <a:pPr>
              <a:buNone/>
            </a:pPr>
            <a:endParaRPr lang="uk-UA" sz="1800" b="1" dirty="0" smtClean="0"/>
          </a:p>
          <a:p>
            <a:pPr>
              <a:buNone/>
            </a:pPr>
            <a:r>
              <a:rPr lang="uk-UA" sz="1800" b="1" dirty="0" smtClean="0"/>
              <a:t> </a:t>
            </a:r>
            <a:r>
              <a:rPr lang="uk-UA" sz="2000" b="1" dirty="0" smtClean="0"/>
              <a:t>Провідна галузь промисловості – гірничодобувна    </a:t>
            </a:r>
            <a:r>
              <a:rPr lang="uk-UA" sz="2000" dirty="0" smtClean="0"/>
              <a:t>(експортується близько 80% видобутої сировини).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Особливе значення має вивезення </a:t>
            </a:r>
            <a:r>
              <a:rPr lang="uk-UA" sz="1800" i="1" dirty="0" smtClean="0"/>
              <a:t>нікелю, свинцю, урану, цинку, азбесту, золота.  </a:t>
            </a:r>
            <a:endParaRPr lang="uk-UA" sz="1800" i="1" dirty="0"/>
          </a:p>
        </p:txBody>
      </p:sp>
      <p:pic>
        <p:nvPicPr>
          <p:cNvPr id="34820" name="Picture 4" descr="http://upload.wikimedia.org/wikipedia/commons/thumb/f/f6/Oil_well3419.jpg/220px-Oil_well34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643446"/>
            <a:ext cx="2452196" cy="1571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4822" name="Picture 6" descr="http://media.liveauctiongroup.net/i/5551/8513780_1m.jpg?v=8CBA05A387CF2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357694"/>
            <a:ext cx="2286016" cy="2286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4824" name="Picture 8" descr="Канада будет поставлять уран и ядерные реакторы в Инди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500570"/>
            <a:ext cx="2476500" cy="16478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Файл:Географія30(2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00042"/>
            <a:ext cx="4572032" cy="5913163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2200" dirty="0" smtClean="0"/>
              <a:t>Основні райони видобутку </a:t>
            </a:r>
            <a:r>
              <a:rPr lang="uk-UA" sz="2200" i="1" dirty="0" smtClean="0"/>
              <a:t>енергетичної сировини</a:t>
            </a:r>
            <a:r>
              <a:rPr lang="uk-UA" sz="2200" dirty="0" smtClean="0"/>
              <a:t> — пров. Альберта, Британська Колумбія і Саскачеван, які забезпечують 98% обсягів цієї продукції. </a:t>
            </a:r>
          </a:p>
          <a:p>
            <a:pPr>
              <a:buNone/>
            </a:pPr>
            <a:endParaRPr lang="uk-UA" sz="2200" dirty="0" smtClean="0"/>
          </a:p>
          <a:p>
            <a:pPr>
              <a:buNone/>
            </a:pPr>
            <a:r>
              <a:rPr lang="uk-UA" sz="2200" dirty="0" smtClean="0"/>
              <a:t>Основні райони видобутку </a:t>
            </a:r>
            <a:r>
              <a:rPr lang="uk-UA" sz="2200" i="1" dirty="0" smtClean="0"/>
              <a:t>неенергетичних корисних копалин </a:t>
            </a:r>
            <a:r>
              <a:rPr lang="uk-UA" sz="2200" dirty="0" smtClean="0"/>
              <a:t>— провінції Онтаріо, </a:t>
            </a:r>
            <a:r>
              <a:rPr lang="uk-UA" sz="2200" dirty="0" err="1" smtClean="0"/>
              <a:t>Квебек</a:t>
            </a:r>
            <a:r>
              <a:rPr lang="uk-UA" sz="2200" dirty="0" smtClean="0"/>
              <a:t>, Британська Колумбія.</a:t>
            </a:r>
            <a:endParaRPr lang="uk-UA" sz="2200" dirty="0"/>
          </a:p>
        </p:txBody>
      </p:sp>
      <p:pic>
        <p:nvPicPr>
          <p:cNvPr id="35842" name="Picture 2" descr="http://upload.wikimedia.org/wikipedia/commons/thumb/8/8c/Map_Canada_political_ru.png/700px-Map_Canada_political_r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928934"/>
            <a:ext cx="4674471" cy="36433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4071966" cy="551494"/>
          </a:xfrm>
        </p:spPr>
        <p:txBody>
          <a:bodyPr>
            <a:normAutofit/>
          </a:bodyPr>
          <a:lstStyle/>
          <a:p>
            <a:r>
              <a:rPr lang="uk-UA" sz="24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Паливна промисловість</a:t>
            </a:r>
            <a:endParaRPr lang="uk-UA" sz="24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/>
              <a:t>Нафтопереробка зосереджена у великих портах: Монреалі, Ванкувері, а також поблизу місць видобування сировини – в  </a:t>
            </a:r>
            <a:r>
              <a:rPr lang="uk-UA" sz="1600" dirty="0" err="1" smtClean="0"/>
              <a:t>Едмонтоні</a:t>
            </a:r>
            <a:r>
              <a:rPr lang="uk-UA" sz="1600" dirty="0" smtClean="0"/>
              <a:t>. </a:t>
            </a:r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ГЕС в електроенергетиці відіграють провідну роль; на них припадає 61% усієї виробленої електроенергії. </a:t>
            </a:r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ТЕС працюють біля великих міст і дають 22% електроенергії. </a:t>
            </a:r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АЕС забезпечують потреби в електроенергії центральних провінцій і виробляють 17% від її загальної кількості.</a:t>
            </a:r>
            <a:endParaRPr lang="uk-UA" sz="1600" dirty="0"/>
          </a:p>
        </p:txBody>
      </p:sp>
      <p:pic>
        <p:nvPicPr>
          <p:cNvPr id="36866" name="Picture 2" descr="http://1.bp.blogspot.com/_vHnBBU-Pv0s/SfrLNew3OaI/AAAAAAAAIxw/dIYPdNYGFLs/s400/PUMPJAC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643446"/>
            <a:ext cx="2000264" cy="16298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6868" name="Picture 4" descr="http://geografica.net.ua/zagal/statti/teor/geo_hemy_te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643446"/>
            <a:ext cx="2245194" cy="1571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6870" name="Picture 6" descr="http://chemodan.com.ua/images/canada/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643446"/>
            <a:ext cx="2334113" cy="1571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642918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Чорна металургія </a:t>
            </a:r>
            <a:r>
              <a:rPr lang="uk-UA" dirty="0" smtClean="0"/>
              <a:t>представлена підприємствами повного циклу, що працюють на власній сировині. Продукція цієї галузі повністю забезпечує власні потреби господарства. Основними її центрами є </a:t>
            </a:r>
            <a:r>
              <a:rPr lang="uk-UA" i="1" dirty="0" smtClean="0"/>
              <a:t>Гамільтон, </a:t>
            </a:r>
            <a:r>
              <a:rPr lang="uk-UA" i="1" dirty="0" err="1" smtClean="0"/>
              <a:t>Су-Сент-Марі</a:t>
            </a:r>
            <a:r>
              <a:rPr lang="uk-UA" i="1" dirty="0" smtClean="0"/>
              <a:t>, </a:t>
            </a:r>
            <a:r>
              <a:rPr lang="uk-UA" i="1" dirty="0" err="1" smtClean="0"/>
              <a:t>Сідні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571744"/>
            <a:ext cx="742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 галузей </a:t>
            </a:r>
            <a:r>
              <a:rPr lang="uk-UA" b="1" dirty="0" smtClean="0"/>
              <a:t>кольорової металургії</a:t>
            </a:r>
            <a:r>
              <a:rPr lang="uk-UA" dirty="0" smtClean="0"/>
              <a:t>, що використовують переважно власну сировину і власну дешеву енергію, розвинуто виробництво </a:t>
            </a:r>
            <a:r>
              <a:rPr lang="uk-UA" i="1" dirty="0" smtClean="0"/>
              <a:t>міді, свинцю, нікелю, титану, кобальту, платини, золота, срібла</a:t>
            </a:r>
            <a:r>
              <a:rPr lang="uk-UA" dirty="0" smtClean="0"/>
              <a:t>. Основні її центри - </a:t>
            </a:r>
            <a:r>
              <a:rPr lang="uk-UA" dirty="0" err="1" smtClean="0"/>
              <a:t>Садбері</a:t>
            </a:r>
            <a:r>
              <a:rPr lang="uk-UA" dirty="0" smtClean="0"/>
              <a:t>, </a:t>
            </a:r>
            <a:r>
              <a:rPr lang="uk-UA" dirty="0" err="1" smtClean="0"/>
              <a:t>Трейл</a:t>
            </a:r>
            <a:r>
              <a:rPr lang="uk-UA" dirty="0" smtClean="0"/>
              <a:t>, </a:t>
            </a:r>
            <a:r>
              <a:rPr lang="uk-UA" dirty="0" err="1" smtClean="0"/>
              <a:t>Томпсон</a:t>
            </a:r>
            <a:r>
              <a:rPr lang="uk-UA" dirty="0" smtClean="0"/>
              <a:t>, Монреаль, </a:t>
            </a:r>
            <a:r>
              <a:rPr lang="uk-UA" dirty="0" err="1" smtClean="0"/>
              <a:t>Норанда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8914" name="Picture 2" descr="http://i.lb.ua/046/03/5124887d5fe7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500570"/>
            <a:ext cx="2678925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8916" name="Picture 4" descr="http://pronedra.ru/uploads/a/prndr610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500570"/>
            <a:ext cx="2357454" cy="17680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183880" cy="33987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З галузей </a:t>
            </a:r>
            <a:r>
              <a:rPr lang="uk-UA" sz="2000" b="1" dirty="0" smtClean="0"/>
              <a:t>машинобудування</a:t>
            </a:r>
            <a:r>
              <a:rPr lang="uk-UA" sz="2000" dirty="0" smtClean="0"/>
              <a:t> переважають </a:t>
            </a:r>
            <a:r>
              <a:rPr lang="uk-UA" sz="2000" dirty="0" err="1" smtClean="0"/>
              <a:t>автомобіле-</a:t>
            </a:r>
            <a:r>
              <a:rPr lang="uk-UA" sz="2000" dirty="0" smtClean="0"/>
              <a:t>, </a:t>
            </a:r>
            <a:r>
              <a:rPr lang="uk-UA" sz="2000" dirty="0" err="1" smtClean="0"/>
              <a:t>судно-</a:t>
            </a:r>
            <a:r>
              <a:rPr lang="uk-UA" sz="2000" dirty="0" smtClean="0"/>
              <a:t>, </a:t>
            </a:r>
            <a:r>
              <a:rPr lang="uk-UA" sz="2000" dirty="0" err="1" smtClean="0"/>
              <a:t>літако-</a:t>
            </a:r>
            <a:r>
              <a:rPr lang="uk-UA" sz="2000" dirty="0" smtClean="0"/>
              <a:t>, </a:t>
            </a:r>
            <a:r>
              <a:rPr lang="uk-UA" sz="2000" dirty="0" err="1" smtClean="0"/>
              <a:t>локомотивобудування</a:t>
            </a:r>
            <a:r>
              <a:rPr lang="uk-UA" sz="2000" dirty="0" smtClean="0"/>
              <a:t>, виробництво сільськогосподарських машин тощо. 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Розвинуто також виробництво промислового устаткування, точного електромашинобудування.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 </a:t>
            </a:r>
            <a:endParaRPr lang="uk-UA" sz="2000" dirty="0"/>
          </a:p>
        </p:txBody>
      </p:sp>
      <p:pic>
        <p:nvPicPr>
          <p:cNvPr id="39938" name="Picture 2" descr="http://sfw.so/uploads/posts/2010-05/1274074610_bow_river_lk_louise-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2786082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9940" name="Picture 4" descr="производство автомобилей -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1" y="4429132"/>
            <a:ext cx="2571768" cy="20002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9942" name="Picture 6" descr="http://cameralabs.org/media/cameralabs/images/Tanya/Canada_/beautiful_canada_nature_and_landscape_wallpapers_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357562"/>
            <a:ext cx="3057479" cy="1928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3500" b="1" dirty="0" smtClean="0"/>
              <a:t>Центри машинобудування:</a:t>
            </a:r>
          </a:p>
          <a:p>
            <a:pPr>
              <a:buNone/>
            </a:pPr>
            <a:endParaRPr lang="uk-UA" dirty="0" smtClean="0"/>
          </a:p>
          <a:p>
            <a:r>
              <a:rPr lang="uk-UA" i="1" dirty="0" smtClean="0"/>
              <a:t>Автомобілебудування</a:t>
            </a:r>
            <a:r>
              <a:rPr lang="uk-UA" dirty="0" smtClean="0"/>
              <a:t>:  Ванкувер, Вінніпег, Торонто, </a:t>
            </a:r>
            <a:r>
              <a:rPr lang="uk-UA" dirty="0" err="1" smtClean="0"/>
              <a:t>Уінсор</a:t>
            </a:r>
            <a:r>
              <a:rPr lang="uk-UA" dirty="0" smtClean="0"/>
              <a:t>;</a:t>
            </a:r>
          </a:p>
          <a:p>
            <a:endParaRPr lang="uk-UA" dirty="0" smtClean="0"/>
          </a:p>
          <a:p>
            <a:r>
              <a:rPr lang="uk-UA" i="1" dirty="0" smtClean="0"/>
              <a:t>Суднобудування</a:t>
            </a:r>
            <a:r>
              <a:rPr lang="uk-UA" dirty="0" smtClean="0"/>
              <a:t>:Ванкувер, Вікторія, </a:t>
            </a:r>
            <a:r>
              <a:rPr lang="uk-UA" dirty="0" err="1" smtClean="0"/>
              <a:t>Галіфакс</a:t>
            </a:r>
            <a:r>
              <a:rPr lang="uk-UA" dirty="0" smtClean="0"/>
              <a:t>;</a:t>
            </a:r>
          </a:p>
          <a:p>
            <a:endParaRPr lang="uk-UA" dirty="0" smtClean="0"/>
          </a:p>
          <a:p>
            <a:r>
              <a:rPr lang="uk-UA" i="1" dirty="0" smtClean="0"/>
              <a:t>Літакобудування та космічна техніка</a:t>
            </a:r>
            <a:r>
              <a:rPr lang="uk-UA" dirty="0" smtClean="0"/>
              <a:t>: Монреаль;</a:t>
            </a:r>
          </a:p>
          <a:p>
            <a:endParaRPr lang="uk-UA" dirty="0" smtClean="0"/>
          </a:p>
          <a:p>
            <a:r>
              <a:rPr lang="uk-UA" i="1" dirty="0" smtClean="0"/>
              <a:t>Електротехніка</a:t>
            </a:r>
            <a:r>
              <a:rPr lang="uk-UA" dirty="0" smtClean="0"/>
              <a:t>: </a:t>
            </a:r>
            <a:r>
              <a:rPr lang="uk-UA" dirty="0" err="1" smtClean="0"/>
              <a:t>Калгарі</a:t>
            </a:r>
            <a:r>
              <a:rPr lang="uk-UA" dirty="0" smtClean="0"/>
              <a:t>, Торонто, Оттава;</a:t>
            </a:r>
          </a:p>
          <a:p>
            <a:endParaRPr lang="uk-UA" dirty="0" smtClean="0"/>
          </a:p>
          <a:p>
            <a:r>
              <a:rPr lang="uk-UA" i="1" dirty="0" smtClean="0"/>
              <a:t>Залізничне машинобудування</a:t>
            </a:r>
            <a:r>
              <a:rPr lang="uk-UA" dirty="0" smtClean="0"/>
              <a:t>: Монреаль</a:t>
            </a:r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00042"/>
            <a:ext cx="7286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Хімічна промисловість</a:t>
            </a:r>
            <a:r>
              <a:rPr lang="uk-UA" dirty="0" smtClean="0"/>
              <a:t>, що використовує власну сировину, охоплює виробництво пластмас, мінеральних добрив, хімічних волокон, за виробництвом яких Канада посідає 5-те місце в світі.</a:t>
            </a:r>
          </a:p>
          <a:p>
            <a:endParaRPr lang="uk-UA" dirty="0" smtClean="0"/>
          </a:p>
          <a:p>
            <a:r>
              <a:rPr lang="uk-UA" dirty="0" smtClean="0"/>
              <a:t> Основний район хімічної промисловості — південь провінції Онтаріо.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786190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Деревообробна та целюлозно-паперова галузі </a:t>
            </a:r>
            <a:r>
              <a:rPr lang="uk-UA" dirty="0" smtClean="0"/>
              <a:t>за обсягом експорту своєї продукції виводять Канаду на 1-ше місце в світі. Центри галузі зосереджено в провінціях Онтаріо, </a:t>
            </a:r>
            <a:r>
              <a:rPr lang="uk-UA" dirty="0" err="1" smtClean="0"/>
              <a:t>Квебек</a:t>
            </a:r>
            <a:r>
              <a:rPr lang="uk-UA" dirty="0" smtClean="0"/>
              <a:t>, Британська Колумбія.</a:t>
            </a:r>
            <a:endParaRPr lang="uk-UA" dirty="0"/>
          </a:p>
        </p:txBody>
      </p:sp>
      <p:pic>
        <p:nvPicPr>
          <p:cNvPr id="40962" name="Picture 2" descr="http://prozp.in.ua/Statbi/gaz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5" y="5000636"/>
            <a:ext cx="1643073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0964" name="Picture 4" descr="https://encrypted-tbn1.gstatic.com/images?q=tbn:ANd9GcS7IA7Lne56aPV8bFvvGAhqmHNrJW1QR4oXfaA7Ycag0BMBntxo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637"/>
            <a:ext cx="3449953" cy="1571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0966" name="Picture 6" descr="http://img.ura-inform.com/news/les%5b178094%5d(265x174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00637"/>
            <a:ext cx="2524125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0968" name="Picture 8" descr="http://works.tarefer.ru/94/100131/pics/image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357430"/>
            <a:ext cx="1857388" cy="1313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0970" name="Picture 10" descr="http://cz.all.biz/img/cz/catalog/591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2500306"/>
            <a:ext cx="1524010" cy="11430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0972" name="Picture 12" descr="http://ukrainemade.com/_product/23/22384/full-pictur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2214554"/>
            <a:ext cx="2357454" cy="15635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5786478" cy="62293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Сільське господарство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183880" cy="418795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У галузевій структурі переважає тваринництво: м</a:t>
            </a:r>
            <a:r>
              <a:rPr lang="en-US" sz="1800" dirty="0" smtClean="0"/>
              <a:t>’</a:t>
            </a:r>
            <a:r>
              <a:rPr lang="uk-UA" sz="1800" dirty="0" smtClean="0"/>
              <a:t>ясо-молочне скотарство, свинарство птахівництво поширені на півдні центральних провінцій.</a:t>
            </a:r>
          </a:p>
          <a:p>
            <a:endParaRPr lang="uk-UA" sz="1800" dirty="0" smtClean="0"/>
          </a:p>
          <a:p>
            <a:r>
              <a:rPr lang="uk-UA" sz="1800" dirty="0" smtClean="0"/>
              <a:t>Рибальство відіграє важливу роль у приатлантичних та західних провінціях. </a:t>
            </a:r>
          </a:p>
          <a:p>
            <a:endParaRPr lang="uk-UA" sz="1800" dirty="0" smtClean="0"/>
          </a:p>
          <a:p>
            <a:r>
              <a:rPr lang="uk-UA" sz="1800" dirty="0" smtClean="0"/>
              <a:t>Зернова галузь є однією із найбільш прогресуючих. За експортом пшениці та ячменю Канада посідає одне з перших місць у світі. Вирощують також овес, льон, рапс, тютюн.</a:t>
            </a:r>
            <a:endParaRPr lang="uk-UA" sz="1800" dirty="0"/>
          </a:p>
        </p:txBody>
      </p:sp>
      <p:pic>
        <p:nvPicPr>
          <p:cNvPr id="41986" name="Picture 2" descr="http://media.guelphmercury.com/images/73/6f/2008e3ed42708af8d158eb12296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357694"/>
            <a:ext cx="2857520" cy="20649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1988" name="Picture 4" descr="https://encrypted-tbn1.gstatic.com/images?q=tbn:ANd9GcSe4DtTAj_8BY4vX1wpmixrH3kn1aMLAQHhp3YnTSB2cfMYiwvkC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500570"/>
            <a:ext cx="2339866" cy="1857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1990" name="Picture 6" descr="http://miragro.com/sites/default/files/jivotnovodstvo/krs/golshtinskaya-poroda-kor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8596" y="4429132"/>
            <a:ext cx="2677746" cy="1928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000108"/>
            <a:ext cx="77867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У Канаді розвинуто всі види транспорту. </a:t>
            </a:r>
            <a:r>
              <a:rPr lang="uk-UA" dirty="0" err="1" smtClean="0"/>
              <a:t>Найгустіша</a:t>
            </a:r>
            <a:r>
              <a:rPr lang="uk-UA" dirty="0" smtClean="0"/>
              <a:t> транспортна мережа - поблизу кордону із США(південь Канади). 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У перевезеннях пасажирів головну роль відіграє автотранспорт. Через усю країну побудовано швидкісні автостради. 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Дві </a:t>
            </a:r>
            <a:r>
              <a:rPr lang="uk-UA" dirty="0" err="1" smtClean="0"/>
              <a:t>трансканадські</a:t>
            </a:r>
            <a:r>
              <a:rPr lang="uk-UA" dirty="0" smtClean="0"/>
              <a:t> залізниці утворюють розгалужену мережу по всій країні.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Розвинутий і трубопровідний транспорт. </a:t>
            </a:r>
            <a:r>
              <a:rPr lang="uk-UA" dirty="0" err="1" smtClean="0"/>
              <a:t>Нафто-</a:t>
            </a:r>
            <a:r>
              <a:rPr lang="uk-UA" dirty="0" smtClean="0"/>
              <a:t> і газопроводи простягаються до США. 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У міжнародній перевезеннях велике значення має морський та повітряний транспорт. Найбільшими морськими портами є Ванкувер, порти Монреаля та </a:t>
            </a:r>
            <a:r>
              <a:rPr lang="uk-UA" dirty="0" err="1" smtClean="0"/>
              <a:t>Галіфакса</a:t>
            </a:r>
            <a:r>
              <a:rPr lang="uk-UA" dirty="0" smtClean="0"/>
              <a:t>. Найбільший аеропорт країни – Монреаль.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85728"/>
            <a:ext cx="2650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Тип країни – високорозвинена держава, країна </a:t>
            </a:r>
            <a:r>
              <a:rPr lang="uk-UA" dirty="0" err="1" smtClean="0"/>
              <a:t>“Великої</a:t>
            </a:r>
            <a:r>
              <a:rPr lang="uk-UA" dirty="0" smtClean="0"/>
              <a:t> </a:t>
            </a:r>
            <a:r>
              <a:rPr lang="uk-UA" dirty="0" err="1" smtClean="0"/>
              <a:t>сімки”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ВВП на душу населення – </a:t>
            </a:r>
            <a:r>
              <a:rPr lang="en-US" dirty="0" smtClean="0"/>
              <a:t>$</a:t>
            </a:r>
            <a:r>
              <a:rPr lang="uk-UA" dirty="0" smtClean="0"/>
              <a:t>47 066</a:t>
            </a:r>
          </a:p>
          <a:p>
            <a:endParaRPr lang="en-US" dirty="0" smtClean="0"/>
          </a:p>
          <a:p>
            <a:r>
              <a:rPr lang="ru-RU" dirty="0" err="1" smtClean="0"/>
              <a:t>Державний</a:t>
            </a:r>
            <a:r>
              <a:rPr lang="ru-RU" dirty="0" smtClean="0"/>
              <a:t> </a:t>
            </a:r>
            <a:r>
              <a:rPr lang="ru-RU" dirty="0" err="1" smtClean="0"/>
              <a:t>устрій</a:t>
            </a:r>
            <a:r>
              <a:rPr lang="ru-RU" dirty="0" smtClean="0"/>
              <a:t> – </a:t>
            </a:r>
            <a:r>
              <a:rPr lang="ru-RU" dirty="0" err="1" smtClean="0"/>
              <a:t>країна</a:t>
            </a:r>
            <a:r>
              <a:rPr lang="ru-RU" dirty="0" smtClean="0"/>
              <a:t> у </a:t>
            </a:r>
            <a:r>
              <a:rPr lang="ru-RU" dirty="0" err="1" smtClean="0"/>
              <a:t>складі</a:t>
            </a:r>
            <a:r>
              <a:rPr lang="ru-RU" dirty="0" smtClean="0"/>
              <a:t>    </a:t>
            </a:r>
            <a:r>
              <a:rPr lang="ru-RU" dirty="0" err="1" smtClean="0"/>
              <a:t>Співдружності</a:t>
            </a:r>
            <a:r>
              <a:rPr lang="ru-RU" dirty="0" smtClean="0"/>
              <a:t>, </a:t>
            </a:r>
            <a:r>
              <a:rPr lang="ru-RU" dirty="0" err="1" smtClean="0"/>
              <a:t>федеративна</a:t>
            </a:r>
            <a:r>
              <a:rPr lang="ru-RU" dirty="0" smtClean="0"/>
              <a:t> держава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Член </a:t>
            </a:r>
            <a:r>
              <a:rPr lang="ru-RU" dirty="0" err="1" smtClean="0"/>
              <a:t>міжнародних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 – ООН, НАТО, ОАД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67721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Міжнародні економічні </a:t>
            </a:r>
            <a:r>
              <a:rPr lang="uk-UA" dirty="0" err="1" smtClean="0">
                <a:solidFill>
                  <a:srgbClr val="FF0000"/>
                </a:solidFill>
              </a:rPr>
              <a:t>зв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err="1" smtClean="0">
                <a:solidFill>
                  <a:srgbClr val="FF0000"/>
                </a:solidFill>
              </a:rPr>
              <a:t>язки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://neftegaz.ru/images/kanada%20i%20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214422"/>
            <a:ext cx="2455681" cy="17859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1285860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Основними торгівельними партнерами країни є США, на які припадає понад 70% товарообігу.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071678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Зростають економічні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язки</a:t>
            </a:r>
            <a:r>
              <a:rPr lang="uk-UA" dirty="0" smtClean="0"/>
              <a:t> країни з Японію та Мексикою.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071810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Канада експортує майже 30% ВНП. </a:t>
            </a:r>
          </a:p>
          <a:p>
            <a:r>
              <a:rPr lang="uk-UA" dirty="0" smtClean="0"/>
              <a:t>Серед товарів експорту — сировина (свинець, цинк, нікель), прокат кольорових металів, автомобілі, інша продукція машинобудівної, деревообробної </a:t>
            </a:r>
            <a:r>
              <a:rPr lang="uk-UA" dirty="0" err="1" smtClean="0"/>
              <a:t>промисловостей</a:t>
            </a:r>
            <a:r>
              <a:rPr lang="uk-UA" dirty="0" smtClean="0"/>
              <a:t> та сільського господарства. Велика частка електроенергії експортується в мережу США.</a:t>
            </a:r>
            <a:endParaRPr lang="uk-UA" dirty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358114" cy="62293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Кана</a:t>
            </a:r>
            <a:r>
              <a:rPr lang="uk-UA" sz="2600" dirty="0" err="1" smtClean="0">
                <a:solidFill>
                  <a:srgbClr val="FF0000"/>
                </a:solidFill>
              </a:rPr>
              <a:t>дці</a:t>
            </a:r>
            <a:r>
              <a:rPr lang="uk-UA" sz="2600" dirty="0" smtClean="0">
                <a:solidFill>
                  <a:srgbClr val="FF0000"/>
                </a:solidFill>
              </a:rPr>
              <a:t> українського походження</a:t>
            </a:r>
            <a:endParaRPr lang="uk-UA" sz="2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ncrypted-tbn0.gstatic.com/images?q=tbn:ANd9GcQvf6drTkfpt0cw7zusRkY-5cwYEty9BXDVwSYGt3ZWy0dDfa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857232"/>
            <a:ext cx="3071834" cy="1928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928670"/>
            <a:ext cx="4714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Україноканадці</a:t>
            </a:r>
            <a:r>
              <a:rPr lang="ru-RU" sz="1600" dirty="0" smtClean="0"/>
              <a:t>, за </a:t>
            </a:r>
            <a:r>
              <a:rPr lang="ru-RU" sz="1600" dirty="0" err="1" smtClean="0"/>
              <a:t>офіційними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даними</a:t>
            </a:r>
            <a:r>
              <a:rPr lang="ru-RU" sz="1600" dirty="0" smtClean="0"/>
              <a:t> — 9-а за </a:t>
            </a:r>
            <a:r>
              <a:rPr lang="ru-RU" sz="1600" dirty="0" err="1" smtClean="0"/>
              <a:t>чисельністю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мовно-етнічна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група</a:t>
            </a:r>
            <a:r>
              <a:rPr lang="ru-RU" sz="1600" dirty="0" smtClean="0"/>
              <a:t> </a:t>
            </a:r>
            <a:r>
              <a:rPr lang="ru-RU" sz="1600" dirty="0" err="1" smtClean="0"/>
              <a:t>Канади</a:t>
            </a:r>
            <a:r>
              <a:rPr lang="ru-RU" sz="1600" dirty="0" smtClean="0"/>
              <a:t>, </a:t>
            </a:r>
            <a:r>
              <a:rPr lang="ru-RU" sz="1600" dirty="0" err="1" smtClean="0"/>
              <a:t>їх</a:t>
            </a:r>
            <a:r>
              <a:rPr lang="ru-RU" sz="1600" dirty="0" smtClean="0"/>
              <a:t> у </a:t>
            </a:r>
            <a:r>
              <a:rPr lang="ru-RU" sz="1600" dirty="0" err="1" smtClean="0"/>
              <a:t>країні</a:t>
            </a:r>
            <a:r>
              <a:rPr lang="ru-RU" sz="1600" dirty="0" smtClean="0"/>
              <a:t> — 1 209 085 (станом на 2011рік)</a:t>
            </a:r>
            <a:endParaRPr lang="uk-UA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000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 smtClean="0"/>
              <a:t>Україноканадці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найбільшою</a:t>
            </a:r>
            <a:r>
              <a:rPr lang="ru-RU" sz="1600" dirty="0" smtClean="0"/>
              <a:t> </a:t>
            </a:r>
            <a:r>
              <a:rPr lang="ru-RU" sz="1600" dirty="0" err="1" smtClean="0"/>
              <a:t>слов'янською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діаспорою</a:t>
            </a:r>
            <a:r>
              <a:rPr lang="ru-RU" sz="1600" dirty="0" smtClean="0"/>
              <a:t> на </a:t>
            </a:r>
            <a:r>
              <a:rPr lang="ru-RU" sz="1600" dirty="0" err="1" smtClean="0"/>
              <a:t>території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Канади</a:t>
            </a:r>
            <a:r>
              <a:rPr lang="ru-RU" sz="1600" dirty="0" smtClean="0"/>
              <a:t>.</a:t>
            </a:r>
            <a:endParaRPr lang="uk-UA" sz="1600" dirty="0"/>
          </a:p>
        </p:txBody>
      </p:sp>
      <p:pic>
        <p:nvPicPr>
          <p:cNvPr id="1028" name="Picture 4" descr="http://donbass.ua/multimedia/images/news/original/2010/10/08/kan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928933"/>
            <a:ext cx="2214577" cy="15963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0" name="Picture 6" descr="http://www.novostimira.com.ua/userfiles/image/AlexeySvidrov/2012/March/28_03_2012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7184" y="4714885"/>
            <a:ext cx="2338220" cy="1643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1" name="Picture 7" descr="C:\Users\User\Downloads\jj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928934"/>
            <a:ext cx="6072198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2"/>
            <a:ext cx="8183880" cy="642942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У політиці: 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8"/>
            <a:ext cx="8501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До етнічних українців, які досягли успіху на політичній сцені Канади, можна віднести Вільяма</a:t>
            </a:r>
            <a:r>
              <a:rPr lang="uk-UA" dirty="0" smtClean="0">
                <a:hlinkClick r:id="rId2" tooltip="Гавриляк Вільям"/>
              </a:rPr>
              <a:t> </a:t>
            </a:r>
            <a:r>
              <a:rPr lang="uk-UA" dirty="0" err="1" smtClean="0"/>
              <a:t>Гавриляка</a:t>
            </a:r>
            <a:r>
              <a:rPr lang="uk-UA" dirty="0" smtClean="0"/>
              <a:t>, який тричі був обраний мером міста </a:t>
            </a:r>
            <a:r>
              <a:rPr lang="uk-UA" dirty="0" err="1" smtClean="0"/>
              <a:t>Едмонтон</a:t>
            </a:r>
            <a:r>
              <a:rPr lang="uk-UA" dirty="0" smtClean="0"/>
              <a:t>, чинного прем'єр-міністра </a:t>
            </a:r>
            <a:r>
              <a:rPr lang="uk-UA" dirty="0" err="1" smtClean="0"/>
              <a:t>Альберти</a:t>
            </a:r>
            <a:r>
              <a:rPr lang="uk-UA" dirty="0" smtClean="0"/>
              <a:t> Едварда Стельмаха, депутата Національної Асамблеї (парламенту) Канади Бориса </a:t>
            </a:r>
            <a:r>
              <a:rPr lang="uk-UA" dirty="0" err="1" smtClean="0"/>
              <a:t>Вжесневського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uk-UA" dirty="0" smtClean="0"/>
              <a:t>Але найбільших успіхів серед українців Канади на політичній арені досяг Роман </a:t>
            </a:r>
            <a:r>
              <a:rPr lang="uk-UA" dirty="0" err="1" smtClean="0"/>
              <a:t>Гнатишин</a:t>
            </a:r>
            <a:r>
              <a:rPr lang="uk-UA" dirty="0" smtClean="0"/>
              <a:t>, який у 1990–1995 роках займав посаду генерал-губернатора Канади.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000768"/>
            <a:ext cx="335758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/>
              <a:t>Прем'єр</a:t>
            </a:r>
            <a:r>
              <a:rPr lang="ru-RU" sz="1000" dirty="0" smtClean="0"/>
              <a:t> Альберти </a:t>
            </a:r>
            <a:r>
              <a:rPr lang="ru-RU" sz="1000" b="1" dirty="0" err="1" smtClean="0"/>
              <a:t>Едвард</a:t>
            </a:r>
            <a:r>
              <a:rPr lang="ru-RU" sz="1000" b="1" dirty="0" smtClean="0"/>
              <a:t> Стельмах </a:t>
            </a:r>
            <a:r>
              <a:rPr lang="ru-RU" sz="1000" dirty="0" err="1" smtClean="0"/>
              <a:t>і</a:t>
            </a:r>
            <a:r>
              <a:rPr lang="ru-RU" sz="1000" dirty="0" smtClean="0"/>
              <a:t> депутат парламенту Альберти </a:t>
            </a:r>
            <a:r>
              <a:rPr lang="ru-RU" sz="1000" b="1" dirty="0" err="1" smtClean="0"/>
              <a:t>Євген</a:t>
            </a:r>
            <a:r>
              <a:rPr lang="ru-RU" sz="1000" b="1" dirty="0" smtClean="0"/>
              <a:t> </a:t>
            </a:r>
            <a:r>
              <a:rPr lang="ru-RU" sz="1000" b="1" dirty="0" err="1" smtClean="0"/>
              <a:t>Звоздецький</a:t>
            </a:r>
            <a:endParaRPr lang="uk-UA" sz="1000" b="1" dirty="0"/>
          </a:p>
        </p:txBody>
      </p:sp>
      <p:pic>
        <p:nvPicPr>
          <p:cNvPr id="46082" name="Picture 2" descr="Файл:Stelmach Zwozde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2411033" cy="1928826"/>
          </a:xfrm>
          <a:prstGeom prst="rect">
            <a:avLst/>
          </a:prstGeom>
          <a:noFill/>
        </p:spPr>
      </p:pic>
      <p:pic>
        <p:nvPicPr>
          <p:cNvPr id="46084" name="Picture 4" descr="Файл:GG-Ray Hnatyshy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000372"/>
            <a:ext cx="2500331" cy="32147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43636" y="6143644"/>
            <a:ext cx="2517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050" b="1" dirty="0" err="1" smtClean="0"/>
              <a:t>Гнатишин</a:t>
            </a:r>
            <a:r>
              <a:rPr lang="uk-UA" sz="1050" b="1" dirty="0" smtClean="0"/>
              <a:t> Роман</a:t>
            </a:r>
          </a:p>
          <a:p>
            <a:pPr algn="ctr"/>
            <a:r>
              <a:rPr lang="uk-UA" sz="1050" dirty="0" smtClean="0"/>
              <a:t>24-й генерал-губернатор Канади</a:t>
            </a:r>
            <a:endParaRPr lang="uk-UA" sz="1050" dirty="0"/>
          </a:p>
        </p:txBody>
      </p:sp>
      <p:pic>
        <p:nvPicPr>
          <p:cNvPr id="46086" name="Picture 6" descr="http://upload.wikimedia.org/wikipedia/en/thumb/1/1a/WHawrelak.jpg/220px-WHawrela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857628"/>
            <a:ext cx="1643074" cy="20613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786182" y="5929330"/>
            <a:ext cx="214314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b="1" dirty="0" err="1" smtClean="0"/>
              <a:t>Гавриляк</a:t>
            </a:r>
            <a:r>
              <a:rPr lang="uk-UA" sz="1100" b="1" dirty="0" smtClean="0"/>
              <a:t> Вільям</a:t>
            </a:r>
          </a:p>
          <a:p>
            <a:r>
              <a:rPr lang="ru-RU" sz="1000" dirty="0" smtClean="0"/>
              <a:t>Перший мер </a:t>
            </a:r>
            <a:r>
              <a:rPr lang="ru-RU" sz="1000" dirty="0" err="1" smtClean="0"/>
              <a:t>міста</a:t>
            </a:r>
            <a:r>
              <a:rPr lang="ru-RU" sz="1000" dirty="0" smtClean="0"/>
              <a:t> </a:t>
            </a:r>
            <a:r>
              <a:rPr lang="ru-RU" sz="1000" dirty="0" err="1" smtClean="0"/>
              <a:t>Едмонтон</a:t>
            </a:r>
            <a:r>
              <a:rPr lang="ru-RU" sz="1000" dirty="0" smtClean="0"/>
              <a:t> (</a:t>
            </a:r>
            <a:r>
              <a:rPr lang="ru-RU" sz="1000" dirty="0" err="1" smtClean="0"/>
              <a:t>провінція</a:t>
            </a:r>
            <a:r>
              <a:rPr lang="ru-RU" sz="1000" dirty="0" smtClean="0"/>
              <a:t> Альберта)</a:t>
            </a:r>
            <a:endParaRPr lang="uk-UA" sz="1000" dirty="0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2068816" cy="605776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effectLst/>
              </a:rPr>
              <a:t>У спорті:</a:t>
            </a:r>
            <a:endParaRPr lang="uk-UA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400" dirty="0" smtClean="0"/>
              <a:t>    </a:t>
            </a:r>
            <a:r>
              <a:rPr lang="uk-UA" sz="1600" dirty="0" smtClean="0"/>
              <a:t>Легендарна трійка «</a:t>
            </a:r>
            <a:r>
              <a:rPr lang="en-US" sz="1600" dirty="0" err="1" smtClean="0"/>
              <a:t>Uke</a:t>
            </a:r>
            <a:r>
              <a:rPr lang="en-US" sz="1600" dirty="0" smtClean="0"/>
              <a:t>-line» — </a:t>
            </a:r>
            <a:r>
              <a:rPr lang="uk-UA" sz="1600" b="1" dirty="0" smtClean="0"/>
              <a:t>Вік </a:t>
            </a:r>
            <a:r>
              <a:rPr lang="uk-UA" sz="1600" b="1" dirty="0" err="1" smtClean="0"/>
              <a:t>Стасюк</a:t>
            </a:r>
            <a:r>
              <a:rPr lang="uk-UA" sz="1600" b="1" dirty="0" smtClean="0"/>
              <a:t>, Бронко Хорват і </a:t>
            </a:r>
            <a:r>
              <a:rPr lang="uk-UA" sz="1600" b="1" dirty="0" err="1" smtClean="0"/>
              <a:t>Джонні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Буцик</a:t>
            </a:r>
            <a:r>
              <a:rPr lang="uk-UA" sz="1600" dirty="0" err="1" smtClean="0"/>
              <a:t>—</a:t>
            </a:r>
            <a:r>
              <a:rPr lang="uk-UA" sz="1600" dirty="0" smtClean="0"/>
              <a:t> </a:t>
            </a:r>
            <a:r>
              <a:rPr lang="uk-UA" sz="1600" dirty="0" smtClean="0"/>
              <a:t>від 1956 до 1960 року захищала </a:t>
            </a:r>
            <a:r>
              <a:rPr lang="uk-UA" sz="1600" dirty="0" smtClean="0"/>
              <a:t>кольори вже американської </a:t>
            </a:r>
            <a:r>
              <a:rPr lang="uk-UA" sz="1600" dirty="0" smtClean="0"/>
              <a:t>хокейної команди Національної хокейної ліги(НХЛ) Бостон </a:t>
            </a:r>
            <a:r>
              <a:rPr lang="uk-UA" sz="1600" dirty="0" err="1" smtClean="0"/>
              <a:t>Брюїс</a:t>
            </a:r>
            <a:r>
              <a:rPr lang="uk-UA" sz="1600" dirty="0" smtClean="0"/>
              <a:t>. </a:t>
            </a:r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    У команді </a:t>
            </a:r>
            <a:r>
              <a:rPr lang="uk-UA" sz="1600" dirty="0" err="1" smtClean="0"/>
              <a:t>“Торонто</a:t>
            </a:r>
            <a:r>
              <a:rPr lang="uk-UA" sz="1600" dirty="0" smtClean="0"/>
              <a:t> </a:t>
            </a:r>
            <a:r>
              <a:rPr lang="uk-UA" sz="1600" dirty="0" err="1" smtClean="0"/>
              <a:t>Мейпл</a:t>
            </a:r>
            <a:r>
              <a:rPr lang="uk-UA" sz="1600" dirty="0" smtClean="0"/>
              <a:t> </a:t>
            </a:r>
            <a:r>
              <a:rPr lang="uk-UA" sz="1600" dirty="0" err="1" smtClean="0"/>
              <a:t>Ліфс”</a:t>
            </a:r>
            <a:r>
              <a:rPr lang="uk-UA" sz="1600" dirty="0" smtClean="0"/>
              <a:t> сьогодні грає уродженець Києва Олексій </a:t>
            </a:r>
            <a:r>
              <a:rPr lang="uk-UA" sz="1600" dirty="0" err="1" smtClean="0"/>
              <a:t>Понікаровський</a:t>
            </a:r>
            <a:r>
              <a:rPr lang="uk-UA" sz="1600" dirty="0" smtClean="0"/>
              <a:t>. </a:t>
            </a:r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     Багаторазовим учасником збірної Канади з регбі є </a:t>
            </a:r>
            <a:r>
              <a:rPr lang="uk-UA" sz="1600" dirty="0" err="1" smtClean="0"/>
              <a:t>Кевін</a:t>
            </a:r>
            <a:r>
              <a:rPr lang="uk-UA" sz="1600" dirty="0" smtClean="0"/>
              <a:t> Ткачук , котрий серед небагатьох </a:t>
            </a:r>
            <a:r>
              <a:rPr lang="uk-UA" sz="1600" dirty="0" err="1" smtClean="0"/>
              <a:t>північноамериканців</a:t>
            </a:r>
            <a:r>
              <a:rPr lang="uk-UA" sz="1600" dirty="0" smtClean="0"/>
              <a:t> був удостоєний честі зіграти за </a:t>
            </a:r>
            <a:r>
              <a:rPr lang="uk-UA" sz="1600" i="1" dirty="0" smtClean="0"/>
              <a:t>Варварів</a:t>
            </a:r>
            <a:r>
              <a:rPr lang="uk-UA" sz="1600" dirty="0" smtClean="0"/>
              <a:t> (</a:t>
            </a:r>
            <a:r>
              <a:rPr lang="uk-UA" sz="1600" dirty="0" err="1" smtClean="0"/>
              <a:t>Barbarians</a:t>
            </a:r>
            <a:r>
              <a:rPr lang="uk-UA" sz="1600" dirty="0" smtClean="0"/>
              <a:t>) — команду-легенду — збірну кращих гравців світу.</a:t>
            </a:r>
          </a:p>
          <a:p>
            <a:pPr>
              <a:buNone/>
            </a:pPr>
            <a:endParaRPr lang="uk-UA" sz="1600" dirty="0"/>
          </a:p>
        </p:txBody>
      </p:sp>
      <p:pic>
        <p:nvPicPr>
          <p:cNvPr id="47106" name="Picture 2" descr="http://fabulousflyers.ca/photo_gallery/img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2643206" cy="19915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Прямоугольник 4"/>
          <p:cNvSpPr/>
          <p:nvPr/>
        </p:nvSpPr>
        <p:spPr>
          <a:xfrm>
            <a:off x="1071538" y="6429396"/>
            <a:ext cx="9509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dirty="0" smtClean="0"/>
              <a:t>«</a:t>
            </a:r>
            <a:r>
              <a:rPr lang="en-US" sz="1100" dirty="0" err="1" smtClean="0"/>
              <a:t>Uke</a:t>
            </a:r>
            <a:r>
              <a:rPr lang="en-US" sz="1100" dirty="0" smtClean="0"/>
              <a:t>-line»</a:t>
            </a:r>
            <a:endParaRPr lang="uk-UA" sz="1100" dirty="0"/>
          </a:p>
        </p:txBody>
      </p:sp>
      <p:pic>
        <p:nvPicPr>
          <p:cNvPr id="47108" name="Picture 4" descr="http://image.tsn.ua/media/images2/original/Jul2010/246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7" y="4500570"/>
            <a:ext cx="2857520" cy="1928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Прямоугольник 6"/>
          <p:cNvSpPr/>
          <p:nvPr/>
        </p:nvSpPr>
        <p:spPr>
          <a:xfrm>
            <a:off x="3571868" y="6357958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050" dirty="0" smtClean="0"/>
              <a:t>Олексій </a:t>
            </a:r>
            <a:r>
              <a:rPr lang="uk-UA" sz="1050" dirty="0" err="1" smtClean="0"/>
              <a:t>Понікаровський</a:t>
            </a:r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47110" name="Picture 6" descr="http://i.telegraph.co.uk/multimedia/archive/01118/Kevin_Tkachuk_1118277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500570"/>
            <a:ext cx="2643206" cy="1928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Прямоугольник 8"/>
          <p:cNvSpPr/>
          <p:nvPr/>
        </p:nvSpPr>
        <p:spPr>
          <a:xfrm>
            <a:off x="6786578" y="6429396"/>
            <a:ext cx="11336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00" dirty="0" err="1" smtClean="0"/>
              <a:t>Кевін</a:t>
            </a:r>
            <a:r>
              <a:rPr lang="uk-UA" sz="1100" dirty="0" smtClean="0"/>
              <a:t> Ткачук</a:t>
            </a:r>
            <a:endParaRPr lang="uk-UA" sz="1100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2783196" cy="53433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У мистецтві: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600" dirty="0" smtClean="0"/>
              <a:t>  У </a:t>
            </a:r>
            <a:r>
              <a:rPr lang="uk-UA" sz="1600" dirty="0" err="1" smtClean="0"/>
              <a:t>канадськоукраїнських</a:t>
            </a:r>
            <a:r>
              <a:rPr lang="uk-UA" sz="1600" dirty="0" smtClean="0"/>
              <a:t> громадах та поза їх межами відвідування гуртків українського танцю популярне дозвілля, особливо для дітей. Є сучасні професійні ансамблі: «Шумка», «Русалка» та десятки самодіяльних колективів.</a:t>
            </a:r>
            <a:endParaRPr lang="uk-UA" sz="1600" dirty="0"/>
          </a:p>
        </p:txBody>
      </p:sp>
      <p:pic>
        <p:nvPicPr>
          <p:cNvPr id="48130" name="Picture 2" descr="Файл:UkrainianD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2952771" cy="2214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4643446"/>
            <a:ext cx="2571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/>
              <a:t>Українські</a:t>
            </a:r>
            <a:r>
              <a:rPr lang="ru-RU" sz="1000" dirty="0" smtClean="0"/>
              <a:t> </a:t>
            </a:r>
            <a:r>
              <a:rPr lang="ru-RU" sz="1000" dirty="0" err="1" smtClean="0"/>
              <a:t>танцюристи</a:t>
            </a:r>
            <a:r>
              <a:rPr lang="ru-RU" sz="1000" dirty="0" smtClean="0"/>
              <a:t> на </a:t>
            </a:r>
            <a:r>
              <a:rPr lang="ru-RU" sz="1000" dirty="0" err="1" smtClean="0"/>
              <a:t>фестивалі</a:t>
            </a:r>
            <a:r>
              <a:rPr lang="ru-RU" sz="1000" dirty="0" smtClean="0"/>
              <a:t> у </a:t>
            </a:r>
            <a:r>
              <a:rPr lang="ru-RU" sz="1000" dirty="0" err="1" smtClean="0"/>
              <a:t>Британській</a:t>
            </a:r>
            <a:r>
              <a:rPr lang="ru-RU" sz="1000" dirty="0" smtClean="0"/>
              <a:t> </a:t>
            </a:r>
            <a:r>
              <a:rPr lang="ru-RU" sz="1000" dirty="0" err="1" smtClean="0"/>
              <a:t>Колумбії</a:t>
            </a:r>
            <a:endParaRPr lang="uk-UA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221455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 smtClean="0"/>
              <a:t>Мистецтво розписування писанок, які в Канаді називають «українські великодні яєчка» (англ.</a:t>
            </a:r>
            <a:r>
              <a:rPr lang="en-US" sz="1600" i="1" dirty="0" smtClean="0"/>
              <a:t>Ukrainian </a:t>
            </a:r>
            <a:r>
              <a:rPr lang="en-US" sz="1600" i="1" dirty="0" err="1" smtClean="0"/>
              <a:t>easter</a:t>
            </a:r>
            <a:r>
              <a:rPr lang="en-US" sz="1600" i="1" dirty="0" smtClean="0"/>
              <a:t> eggs</a:t>
            </a:r>
            <a:r>
              <a:rPr lang="en-US" sz="1600" dirty="0" smtClean="0"/>
              <a:t>)</a:t>
            </a:r>
            <a:r>
              <a:rPr lang="uk-UA" sz="1600" dirty="0" smtClean="0"/>
              <a:t>, стає щораз популярнішим серед загалу в Канаді. Найбільша у світі писанка знаходиться у місті </a:t>
            </a:r>
            <a:r>
              <a:rPr lang="uk-UA" sz="1600" dirty="0" err="1" smtClean="0"/>
              <a:t>Вегревіль</a:t>
            </a:r>
            <a:r>
              <a:rPr lang="uk-UA" sz="1600" dirty="0" smtClean="0"/>
              <a:t>, Альберта.</a:t>
            </a:r>
            <a:r>
              <a:rPr lang="uk-UA" dirty="0" smtClean="0"/>
              <a:t> </a:t>
            </a:r>
            <a:endParaRPr lang="uk-UA" dirty="0"/>
          </a:p>
        </p:txBody>
      </p:sp>
      <p:pic>
        <p:nvPicPr>
          <p:cNvPr id="48132" name="Picture 4" descr="http://travel-in-time.org/wp-content/uploads/2012/04/Vegreville_pysanka_Augu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3786214" cy="2536764"/>
          </a:xfrm>
          <a:prstGeom prst="rect">
            <a:avLst/>
          </a:prstGeom>
          <a:noFill/>
        </p:spPr>
      </p:pic>
      <p:pic>
        <p:nvPicPr>
          <p:cNvPr id="8" name="Picture 2" descr="Файл:UkrainianD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2952771" cy="22145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4" descr="http://travel-in-time.org/wp-content/uploads/2012/04/Vegreville_pysanka_Augu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71942"/>
            <a:ext cx="3786214" cy="2536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143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Офіційна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 – </a:t>
            </a:r>
            <a:r>
              <a:rPr lang="ru-RU" sz="2000" dirty="0" err="1" smtClean="0"/>
              <a:t>англійська</a:t>
            </a:r>
            <a:r>
              <a:rPr lang="ru-RU" sz="2000" dirty="0" smtClean="0"/>
              <a:t>, </a:t>
            </a:r>
            <a:r>
              <a:rPr lang="ru-RU" sz="2000" dirty="0" err="1" smtClean="0"/>
              <a:t>французька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Релігія</a:t>
            </a:r>
            <a:r>
              <a:rPr lang="ru-RU" sz="2000" dirty="0" smtClean="0"/>
              <a:t> – </a:t>
            </a:r>
            <a:r>
              <a:rPr lang="ru-RU" sz="2000" dirty="0" err="1" smtClean="0"/>
              <a:t>християнство</a:t>
            </a:r>
            <a:r>
              <a:rPr lang="ru-RU" sz="2000" dirty="0" smtClean="0"/>
              <a:t> (протестантизм, </a:t>
            </a:r>
            <a:r>
              <a:rPr lang="ru-RU" sz="2000" dirty="0" err="1" smtClean="0"/>
              <a:t>католицтво</a:t>
            </a:r>
            <a:r>
              <a:rPr lang="ru-RU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Валюта – </a:t>
            </a:r>
            <a:r>
              <a:rPr lang="ru-RU" sz="2000" dirty="0" err="1" smtClean="0"/>
              <a:t>канадський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долар</a:t>
            </a:r>
            <a:endParaRPr lang="uk-UA" sz="2000" dirty="0" smtClean="0"/>
          </a:p>
        </p:txBody>
      </p:sp>
      <p:pic>
        <p:nvPicPr>
          <p:cNvPr id="14342" name="Picture 6" descr="http://upload.wikimedia.org/wikipedia/ru/5/58/%D0%9A%D0%B0%D0%BD%D0%B0%D0%B4%D1%81%D0%BA%D0%B8%D0%B9_%D0%B4%D0%BE%D0%BB%D0%BB%D0%B0%D1%80_%D0%93%D0%B5%D0%BE%D1%80%D0%B3%D0%B0_%D0%9F%D1%8F%D1%82%D0%BE%D0%B3%D0%BE_1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643314"/>
            <a:ext cx="2643174" cy="13215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9" name="Прямоугольник 8"/>
          <p:cNvSpPr/>
          <p:nvPr/>
        </p:nvSpPr>
        <p:spPr>
          <a:xfrm>
            <a:off x="1285852" y="6072206"/>
            <a:ext cx="1410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/>
              <a:t>Christ Church</a:t>
            </a:r>
          </a:p>
          <a:p>
            <a:pPr algn="ctr"/>
            <a:r>
              <a:rPr lang="en-US" sz="1100" dirty="0" smtClean="0"/>
              <a:t>MONTREAL, CANADA</a:t>
            </a:r>
            <a:endParaRPr lang="en-US" sz="1100" dirty="0"/>
          </a:p>
        </p:txBody>
      </p:sp>
      <p:pic>
        <p:nvPicPr>
          <p:cNvPr id="14344" name="Picture 8" descr="http://farm6.staticflickr.com/5146/5620718963_5bb5f98bcc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429000"/>
            <a:ext cx="1982405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4338" name="Picture 2" descr="Файл:Canadian bill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28604"/>
            <a:ext cx="2643207" cy="60072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k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733198" cy="46434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1000100" y="571480"/>
            <a:ext cx="663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Склад </a:t>
            </a:r>
            <a:r>
              <a:rPr lang="ru-RU" sz="2800" dirty="0" err="1" smtClean="0"/>
              <a:t>території</a:t>
            </a:r>
            <a:r>
              <a:rPr lang="ru-RU" sz="2800" dirty="0" smtClean="0"/>
              <a:t> – 10 </a:t>
            </a:r>
            <a:r>
              <a:rPr lang="ru-RU" sz="2800" dirty="0" err="1" smtClean="0"/>
              <a:t>провінцій</a:t>
            </a:r>
            <a:r>
              <a:rPr lang="ru-RU" sz="2800" dirty="0" smtClean="0"/>
              <a:t>, 3 </a:t>
            </a:r>
            <a:r>
              <a:rPr lang="ru-RU" sz="2800" dirty="0" err="1" smtClean="0"/>
              <a:t>території</a:t>
            </a:r>
            <a:endParaRPr lang="ru-RU" sz="2800" dirty="0" smtClean="0"/>
          </a:p>
        </p:txBody>
      </p:sp>
      <p:pic>
        <p:nvPicPr>
          <p:cNvPr id="6" name="Picture 2" descr="http://quebec-canada.ru/images/karta_kanady_high_res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357298"/>
            <a:ext cx="5000660" cy="38130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72428" cy="6429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Економіко-географічне положення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Канада – високорозвинена держава Північної Америки, велика переселенська країна.</a:t>
            </a:r>
            <a:endParaRPr lang="uk-UA" sz="2400" dirty="0"/>
          </a:p>
        </p:txBody>
      </p:sp>
      <p:pic>
        <p:nvPicPr>
          <p:cNvPr id="20482" name="Picture 2" descr="http://upload.wikimedia.org/wikipedia/commons/thumb/c/c7/Canada_(orthographic_projection).svg/300px-Canada_(orthographic_projection)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2857500" cy="285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2357430"/>
            <a:ext cx="4857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dirty="0" smtClean="0"/>
              <a:t>По суходолу межує з США – головним економічним і політичним партнером. Державний кордон між двома країнами є умовний. </a:t>
            </a:r>
            <a:endParaRPr lang="uk-UA" sz="2400" dirty="0"/>
          </a:p>
        </p:txBody>
      </p:sp>
      <p:pic>
        <p:nvPicPr>
          <p:cNvPr id="20488" name="Picture 8" descr="http://neftegaz.ru/images/kanada%20i%20u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500570"/>
            <a:ext cx="2946818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785794"/>
            <a:ext cx="6643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Канада має вихід до трьох океанів: Атлантичного, Тихого, </a:t>
            </a:r>
            <a:r>
              <a:rPr lang="uk-UA" sz="2400" dirty="0" err="1" smtClean="0"/>
              <a:t>Північно-</a:t>
            </a:r>
            <a:r>
              <a:rPr lang="uk-UA" sz="2400" dirty="0" smtClean="0"/>
              <a:t> Льодовитого океанів, але через складні природні умови 90% берегів не використовуються в господарстві. </a:t>
            </a:r>
          </a:p>
        </p:txBody>
      </p:sp>
      <p:pic>
        <p:nvPicPr>
          <p:cNvPr id="6" name="Picture 6" descr="http://trezvenniki.com/uploads/images/00/00/01/2010/11/14/1feb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810"/>
            <a:ext cx="3658960" cy="2500330"/>
          </a:xfrm>
          <a:prstGeom prst="rect">
            <a:avLst/>
          </a:prstGeom>
          <a:noFill/>
        </p:spPr>
      </p:pic>
      <p:pic>
        <p:nvPicPr>
          <p:cNvPr id="34818" name="Picture 2" descr="http://www.sakhalin.ru/boomerang/salmon/baza/images/6/6_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10"/>
            <a:ext cx="3786214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6229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Історія формування території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  Перші колонії європейців на території сучасної Канади з</a:t>
            </a:r>
            <a:r>
              <a:rPr lang="en-US" sz="1800" dirty="0" smtClean="0"/>
              <a:t>’</a:t>
            </a:r>
            <a:r>
              <a:rPr lang="uk-UA" sz="1800" dirty="0" smtClean="0"/>
              <a:t>явилися тут в Х ст., коли вікінги висадилися на берегах острова Ньюфаундленд та півострова Нова Шотландія. </a:t>
            </a:r>
            <a:endParaRPr lang="uk-UA" sz="1800" dirty="0"/>
          </a:p>
        </p:txBody>
      </p:sp>
      <p:pic>
        <p:nvPicPr>
          <p:cNvPr id="33794" name="Picture 2" descr="http://www.canadaway.ru/data/files/15/1277644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2286014" cy="17145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2143116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Нова хвиля європейської колонізації розпочалася з 15 ст., коли англійські мореплавці досягли Ньюфаундленда. З часом тут виникли поселення англійських, французьких, іспанських та португальських моряків.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41433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Заселення та дослідження Канади почалися із середини 16 ст., коли французи заснували свої колонії вздовж річки Святого Лаврентія, а на північ та захід від неї виникли англійські володіння. </a:t>
            </a:r>
            <a:endParaRPr lang="uk-UA" dirty="0"/>
          </a:p>
        </p:txBody>
      </p:sp>
      <p:pic>
        <p:nvPicPr>
          <p:cNvPr id="33798" name="Picture 6" descr="http://poglyad.com/Content/stories/6446/%D1%81%D0%B0%D0%B4%20%D0%B1%D0%BE%D0%B3%D1%96%D0%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3590601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 smtClean="0"/>
              <a:t>   У 17-18 ст. територія Канади стала ареною запеклої боротьби між Великою Британією та Францією.</a:t>
            </a:r>
            <a:endParaRPr lang="uk-UA" sz="1800" dirty="0"/>
          </a:p>
        </p:txBody>
      </p:sp>
      <p:pic>
        <p:nvPicPr>
          <p:cNvPr id="35842" name="Picture 2" descr="http://m2.vgorode.ru/1548683/4494261/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572032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57752" y="1500174"/>
            <a:ext cx="4143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1763 році після тривалої війни Франція втратила володіння і Канада стала британською колонією.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2714620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У 1867 році Канада дістала статус домініону(</a:t>
            </a:r>
            <a:r>
              <a:rPr lang="ru-RU" dirty="0" err="1" smtClean="0"/>
              <a:t>вищу</a:t>
            </a:r>
            <a:r>
              <a:rPr lang="ru-RU" dirty="0" smtClean="0"/>
              <a:t> </a:t>
            </a:r>
            <a:r>
              <a:rPr lang="ru-RU" dirty="0" err="1" smtClean="0"/>
              <a:t>ступінь</a:t>
            </a:r>
            <a:r>
              <a:rPr lang="ru-RU" dirty="0" smtClean="0"/>
              <a:t> </a:t>
            </a:r>
            <a:r>
              <a:rPr lang="ru-RU" dirty="0" err="1" smtClean="0"/>
              <a:t>автономії</a:t>
            </a:r>
            <a:r>
              <a:rPr lang="ru-RU" dirty="0" smtClean="0"/>
              <a:t>, яку могла </a:t>
            </a:r>
            <a:r>
              <a:rPr lang="ru-RU" dirty="0" err="1" smtClean="0"/>
              <a:t>досягти</a:t>
            </a:r>
            <a:r>
              <a:rPr lang="ru-RU" dirty="0" smtClean="0"/>
              <a:t> </a:t>
            </a:r>
            <a:r>
              <a:rPr lang="ru-RU" dirty="0" err="1" smtClean="0"/>
              <a:t>британська</a:t>
            </a:r>
            <a:r>
              <a:rPr lang="ru-RU" dirty="0" smtClean="0"/>
              <a:t> </a:t>
            </a:r>
            <a:r>
              <a:rPr lang="ru-RU" dirty="0" err="1" smtClean="0"/>
              <a:t>заморська</a:t>
            </a:r>
            <a:r>
              <a:rPr lang="ru-RU" dirty="0" smtClean="0"/>
              <a:t> </a:t>
            </a:r>
            <a:r>
              <a:rPr lang="ru-RU" dirty="0" err="1" smtClean="0"/>
              <a:t>територія</a:t>
            </a:r>
            <a:r>
              <a:rPr lang="ru-RU" dirty="0" smtClean="0"/>
              <a:t>)</a:t>
            </a:r>
            <a:r>
              <a:rPr lang="uk-UA" dirty="0" smtClean="0"/>
              <a:t>. 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5005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незалежність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визнана</a:t>
            </a:r>
            <a:r>
              <a:rPr lang="ru-RU" dirty="0" smtClean="0"/>
              <a:t> в 1931 </a:t>
            </a:r>
            <a:r>
              <a:rPr lang="ru-RU" dirty="0" err="1" smtClean="0"/>
              <a:t>році</a:t>
            </a:r>
            <a:r>
              <a:rPr lang="ru-RU" dirty="0" smtClean="0"/>
              <a:t>. В </a:t>
            </a:r>
            <a:r>
              <a:rPr lang="ru-RU" dirty="0" err="1" smtClean="0"/>
              <a:t>сучасних</a:t>
            </a:r>
            <a:r>
              <a:rPr lang="ru-RU" dirty="0" smtClean="0"/>
              <a:t> межах Канада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1949 року.</a:t>
            </a:r>
            <a:endParaRPr lang="uk-UA" dirty="0"/>
          </a:p>
        </p:txBody>
      </p:sp>
      <p:pic>
        <p:nvPicPr>
          <p:cNvPr id="35844" name="Picture 4" descr="http://2.bp.blogspot.com/_IwSER7mDjNM/S0oV4DJNYAI/AAAAAAAAB0E/sWSQHBlQApY/s320/%D0%B3%D0%B2%D0%B2%D0%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14818"/>
            <a:ext cx="4034143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486</TotalTime>
  <Words>1311</Words>
  <PresentationFormat>Экран (4:3)</PresentationFormat>
  <Paragraphs>178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КАНАДА</vt:lpstr>
      <vt:lpstr>Слайд 2</vt:lpstr>
      <vt:lpstr>Слайд 3</vt:lpstr>
      <vt:lpstr>Слайд 4</vt:lpstr>
      <vt:lpstr>Слайд 5</vt:lpstr>
      <vt:lpstr>Економіко-географічне положення</vt:lpstr>
      <vt:lpstr>Слайд 7</vt:lpstr>
      <vt:lpstr>Історія формування території</vt:lpstr>
      <vt:lpstr>Слайд 9</vt:lpstr>
      <vt:lpstr>Природні умови</vt:lpstr>
      <vt:lpstr>Природні ресурси</vt:lpstr>
      <vt:lpstr>Слайд 12</vt:lpstr>
      <vt:lpstr>Слайд 13</vt:lpstr>
      <vt:lpstr>Слайд 14</vt:lpstr>
      <vt:lpstr>Слайд 15</vt:lpstr>
      <vt:lpstr>Населення</vt:lpstr>
      <vt:lpstr>Слайд 17</vt:lpstr>
      <vt:lpstr>Слайд 18</vt:lpstr>
      <vt:lpstr>Слайд 19</vt:lpstr>
      <vt:lpstr>Господарство</vt:lpstr>
      <vt:lpstr>Слайд 21</vt:lpstr>
      <vt:lpstr>Слайд 22</vt:lpstr>
      <vt:lpstr>Паливна промисловість</vt:lpstr>
      <vt:lpstr>Слайд 24</vt:lpstr>
      <vt:lpstr>Слайд 25</vt:lpstr>
      <vt:lpstr>Слайд 26</vt:lpstr>
      <vt:lpstr>Слайд 27</vt:lpstr>
      <vt:lpstr>Сільське господарство</vt:lpstr>
      <vt:lpstr>Слайд 29</vt:lpstr>
      <vt:lpstr>Міжнародні економічні зв’язки</vt:lpstr>
      <vt:lpstr>Канадці українського походження</vt:lpstr>
      <vt:lpstr>Слайд 32</vt:lpstr>
      <vt:lpstr>У спорті:</vt:lpstr>
      <vt:lpstr>У мистецтві: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КАНАДА</dc:title>
  <dc:creator>Inna</dc:creator>
  <cp:lastModifiedBy>User</cp:lastModifiedBy>
  <cp:revision>80</cp:revision>
  <dcterms:created xsi:type="dcterms:W3CDTF">2013-03-30T19:51:21Z</dcterms:created>
  <dcterms:modified xsi:type="dcterms:W3CDTF">2013-04-14T18:35:21Z</dcterms:modified>
</cp:coreProperties>
</file>