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7" r:id="rId4"/>
    <p:sldId id="257" r:id="rId5"/>
    <p:sldId id="258" r:id="rId6"/>
    <p:sldId id="261" r:id="rId7"/>
    <p:sldId id="271" r:id="rId8"/>
    <p:sldId id="268" r:id="rId9"/>
    <p:sldId id="262" r:id="rId10"/>
    <p:sldId id="263" r:id="rId11"/>
    <p:sldId id="286" r:id="rId12"/>
    <p:sldId id="264" r:id="rId13"/>
    <p:sldId id="265" r:id="rId14"/>
    <p:sldId id="259" r:id="rId15"/>
    <p:sldId id="284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80" r:id="rId25"/>
    <p:sldId id="285" r:id="rId26"/>
    <p:sldId id="278" r:id="rId27"/>
    <p:sldId id="279" r:id="rId28"/>
    <p:sldId id="281" r:id="rId29"/>
    <p:sldId id="282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598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279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31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25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56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223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0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06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18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586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402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FC23F-2F6A-48B1-BC2C-2727123E7FCC}" type="datetimeFigureOut">
              <a:rPr lang="uk-UA" smtClean="0"/>
              <a:t>03.12.2014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73DEE-8838-48E8-91C8-CC2C32AF77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99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D%D0%BE%D1%80%D0%B2%D0%B5%D0%B3%D1%96%D1%8F" TargetMode="External"/><Relationship Id="rId3" Type="http://schemas.openxmlformats.org/officeDocument/2006/relationships/hyperlink" Target="http://uk.wikipedia.org/wiki/%D0%A0%D0%BE%D1%81%D1%96%D1%8F" TargetMode="External"/><Relationship Id="rId7" Type="http://schemas.openxmlformats.org/officeDocument/2006/relationships/hyperlink" Target="http://uk.wikipedia.org/wiki/%D0%9A%D0%B8%D1%82%D0%B0%D0%B9" TargetMode="External"/><Relationship Id="rId2" Type="http://schemas.openxmlformats.org/officeDocument/2006/relationships/hyperlink" Target="http://uk.wikipedia.org/wiki/%D0%A1%D0%B0%D1%83%D0%B4%D1%96%D0%B2%D1%81%D1%8C%D0%BA%D0%B0_%D0%90%D1%80%D0%B0%D0%B2%D1%96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9C%D0%B5%D0%BA%D1%81%D0%B8%D0%BA%D0%B0" TargetMode="External"/><Relationship Id="rId11" Type="http://schemas.openxmlformats.org/officeDocument/2006/relationships/hyperlink" Target="http://uk.wikipedia.org/wiki/%D0%9E%D0%B1'%D1%94%D0%B4%D0%BD%D0%B0%D0%BD%D1%96_%D0%90%D1%80%D0%B0%D0%B1%D1%81%D1%8C%D0%BA%D1%96_%D0%95%D0%BC%D1%96%D1%80%D0%B0%D1%82%D0%B8" TargetMode="External"/><Relationship Id="rId5" Type="http://schemas.openxmlformats.org/officeDocument/2006/relationships/hyperlink" Target="http://uk.wikipedia.org/wiki/%D0%86%D1%80%D0%B0%D0%BD" TargetMode="External"/><Relationship Id="rId10" Type="http://schemas.openxmlformats.org/officeDocument/2006/relationships/hyperlink" Target="http://uk.wikipedia.org/wiki/%D0%9A%D0%B0%D0%BD%D0%B0%D0%B4%D0%B0" TargetMode="External"/><Relationship Id="rId4" Type="http://schemas.openxmlformats.org/officeDocument/2006/relationships/hyperlink" Target="http://uk.wikipedia.org/wiki/%D0%A1%D0%A8%D0%90" TargetMode="External"/><Relationship Id="rId9" Type="http://schemas.openxmlformats.org/officeDocument/2006/relationships/hyperlink" Target="http://uk.wikipedia.org/wiki/%D0%92%D0%B5%D0%BD%D0%B5%D1%81%D1%83%D0%B5%D0%BB%D0%B0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378" y="181170"/>
            <a:ext cx="112594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« </a:t>
            </a:r>
            <a:r>
              <a:rPr lang="ru-RU" sz="5400" i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Нафта</a:t>
            </a:r>
            <a:r>
              <a:rPr lang="ru-RU" sz="5400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 – не </a:t>
            </a:r>
            <a:r>
              <a:rPr lang="ru-RU" sz="5400" i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паливо</a:t>
            </a:r>
            <a:r>
              <a:rPr lang="ru-RU" sz="5400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 , </a:t>
            </a:r>
            <a:r>
              <a:rPr lang="ru-RU" sz="5400" i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опалювати</a:t>
            </a:r>
            <a:r>
              <a:rPr lang="ru-RU" sz="5400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ru-RU" sz="5400" i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можна</a:t>
            </a:r>
            <a:r>
              <a:rPr lang="ru-RU" sz="5400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 й </a:t>
            </a:r>
            <a:r>
              <a:rPr lang="ru-RU" sz="5400" i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асигнаціями</a:t>
            </a:r>
            <a:r>
              <a:rPr lang="ru-RU" sz="5400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.» Д. І. </a:t>
            </a:r>
            <a:r>
              <a:rPr lang="ru-RU" sz="5400" i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</a:rPr>
              <a:t>Менделєєв</a:t>
            </a:r>
            <a:endParaRPr lang="ru-RU" sz="5400" i="1" dirty="0">
              <a:ln w="22225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1026" name="Picture 2" descr="http://svit24.net/images/stories/articles/World/07-2011/naf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4" y="305309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osrf.ru/images/444/5/12/45678/383408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79" y="3037602"/>
            <a:ext cx="4460164" cy="28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3731211388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7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898" y="214026"/>
            <a:ext cx="1153235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Нафта, природний горючий газ та їх похідні мають найвищу серед всіх типів палива теплоту згоряння. </a:t>
            </a:r>
          </a:p>
          <a:p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Теплота згоряння нафти – 41 </a:t>
            </a:r>
            <a:r>
              <a:rPr lang="uk-UA" sz="40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МДж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/кг – в 1,3 більша теплоти згоряння кращих сортів кам'яного вугілля – 31 </a:t>
            </a:r>
            <a:r>
              <a:rPr lang="uk-UA" sz="40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МДж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/кг; теплота згоряння бензину – 42 </a:t>
            </a:r>
            <a:r>
              <a:rPr lang="uk-UA" sz="40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МДж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/кг; дизельного палива – 42,7 </a:t>
            </a:r>
            <a:r>
              <a:rPr lang="uk-UA" sz="40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МДж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/кг, етану, пропану і бутану – відповідно 64,5;</a:t>
            </a:r>
          </a:p>
          <a:p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93,4 і 124, а природного газу – 35,6 </a:t>
            </a:r>
            <a:r>
              <a:rPr lang="uk-UA" sz="40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МДж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/м3</a:t>
            </a:r>
            <a:endParaRPr lang="uk-UA" sz="4000" i="0" dirty="0">
              <a:ln w="22225">
                <a:solidFill>
                  <a:schemeClr val="tx1"/>
                </a:solidFill>
                <a:prstDash val="solid"/>
              </a:ln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2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900igr.net/datai/ekonomika/Nafta/0035-052-Ekologchn-problemi-vikoristannja-naftoprodukt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38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vkurse.ua/i/2011-05/azerbaydzhanskaya-ne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0" y="1"/>
            <a:ext cx="10990407" cy="68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0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913" y="268618"/>
            <a:ext cx="1176437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i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Колір, флуоресценція і люмінесценція</a:t>
            </a:r>
            <a:r>
              <a:rPr lang="uk-UA" sz="40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. </a:t>
            </a:r>
          </a:p>
          <a:p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Колір нафт залежно від їх хімічного складу може бути різним. Чим більше в нафті смол і особливо асфальтенів, тим забарвлення її за глибиною чи відтінком більш темне. Легкі нафти густиною 0,78–0,79 кг/дм3 мають жовте забарвлення, нафти середньої густини (0,79–0,82 кг/дм3) – бурштинового кольору і важкі – темно-коричневі та чорні.</a:t>
            </a:r>
            <a:endParaRPr lang="uk-UA" sz="4000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7023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09" y="303494"/>
            <a:ext cx="113822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Залежно від переважного вмісту вуглеводнів того чи іншого класу в нафтовій фракції з температурою кипіння 250—300 °С </a:t>
            </a:r>
            <a:r>
              <a:rPr lang="uk-UA" sz="320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розрізниють</a:t>
            </a:r>
            <a:r>
              <a:rPr lang="uk-UA" sz="3200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 такі основні види нафти: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uk-UA" sz="32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метанова нафта</a:t>
            </a:r>
            <a:r>
              <a:rPr lang="uk-UA" sz="3200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, яка складається переважно з нерозгалужених алканів;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uk-UA" sz="32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нафтенова нафта</a:t>
            </a:r>
            <a:r>
              <a:rPr lang="uk-UA" sz="3200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, яка складається в основному з циклічнім неароматичних вуглеводнів — </a:t>
            </a:r>
            <a:r>
              <a:rPr lang="uk-UA" sz="320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циклоалканів</a:t>
            </a:r>
            <a:r>
              <a:rPr lang="uk-UA" sz="3200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, або нафтенів;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uk-UA" sz="32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змішана нафта</a:t>
            </a:r>
            <a:r>
              <a:rPr lang="uk-UA" sz="3200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, яка включає суміш алканів, нафтенів і ароматичних вуглеводнів. </a:t>
            </a:r>
          </a:p>
          <a:p>
            <a:r>
              <a:rPr lang="uk-UA" sz="3200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Змішана нафта зустрічається найчастіше.</a:t>
            </a:r>
            <a:endParaRPr lang="uk-UA" sz="3200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787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900" y="293892"/>
            <a:ext cx="115596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i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Тверднення і плавлення, загусання і розм'якшення, випаровування, кипіння і перегонка</a:t>
            </a:r>
            <a:r>
              <a:rPr lang="uk-UA" sz="36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У нафт і нафтопродуктів, як у складних сумішей, немає якоїсь однієї точки тверднення чи точки плавлення. Для них характерна наявність лише температурних інтервалів як тверднення, так і плавлення. Тверднення і плавлення нафтопродуктів завжди супроводжуються проміжними стадіями – загусанням і розм'якшенням.</a:t>
            </a:r>
            <a:endParaRPr lang="uk-UA" sz="360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8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age.tsn.ua/media/images2/original/Dec2010/383373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-12911"/>
            <a:ext cx="9744891" cy="68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meteoprog.ua/pictures/uploaded/oil/20110112070622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1" y="-12911"/>
            <a:ext cx="10295392" cy="68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ukrinform.ua/files/news/ukr/images/659/871/middle_9ea9fd34b6756398fbde6cf56ca69a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49" y="10781"/>
            <a:ext cx="9079865" cy="681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4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479" y="999531"/>
            <a:ext cx="118189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Первинна переробка нафти полягає в її перегонці. Перегонку здійснюють на нафтопереробних заводах після відділення з нафти супутніх газів. У процесі перегонки нафти одержують світлі нафтопродукти: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•     бензин (</a:t>
            </a:r>
            <a:r>
              <a:rPr lang="en-US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кип — від 40 до 150-200 °С);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•     лігроїн (</a:t>
            </a:r>
            <a:r>
              <a:rPr lang="en-US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кип — 120-240 °С);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•     гас (</a:t>
            </a:r>
            <a:r>
              <a:rPr lang="en-US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кип - 150-300 °С);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•     </a:t>
            </a:r>
            <a:r>
              <a:rPr lang="uk-UA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газойль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— солярове масло (</a:t>
            </a:r>
            <a:r>
              <a:rPr lang="en-US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кип вища від 300 °С).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У залишку — в’язка чорна рідина — мазут.</a:t>
            </a:r>
            <a:endParaRPr lang="uk-UA" sz="3600" i="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4896" y="0"/>
            <a:ext cx="827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Переробка нафти</a:t>
            </a:r>
            <a:endParaRPr lang="uk-UA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3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0627" y="259013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Мазут піддають подальшій переробці. Його переганяють під зменшеним тиском (щоби попередити розкладання) і виділяють мастила: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•     веретенне;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•     машинне;</a:t>
            </a:r>
          </a:p>
          <a:p>
            <a:pPr algn="just"/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•     циліндрове та ін.</a:t>
            </a:r>
            <a:endParaRPr lang="uk-UA" sz="3600" i="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5093" y="4645210"/>
            <a:ext cx="106452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З мазуту деяких сортів нафти виділяють вазелін і парафін. Залишок мазуту після відгону називають нафтовим пеком, або гудроном.</a:t>
            </a:r>
            <a:endParaRPr lang="uk-UA" sz="360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ubject.com.ua/lesson/chemistry/11klas_1/11klas_1.files/image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2" y="0"/>
            <a:ext cx="8710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21101" y="1783237"/>
            <a:ext cx="28341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Схема </a:t>
            </a:r>
            <a:r>
              <a:rPr lang="ru-RU" sz="3200" b="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трубчастої</a:t>
            </a:r>
            <a:r>
              <a:rPr lang="ru-RU" sz="3200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установки для </a:t>
            </a:r>
            <a:r>
              <a:rPr lang="ru-RU" sz="3200" b="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безперервної</a:t>
            </a:r>
            <a:r>
              <a:rPr lang="ru-RU" sz="3200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перегонки </a:t>
            </a:r>
            <a:r>
              <a:rPr lang="ru-RU" sz="3200" b="0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нафти</a:t>
            </a:r>
            <a:endParaRPr lang="uk-UA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6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366" y="255982"/>
            <a:ext cx="1056336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Нафтопродукти та їх застосування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Продукти первинної перегонки нафти мають різне застосування.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Бензин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у великих кількостях використовують як авіаційне й автомобільне пальне. Він складається зазвичай з вуглеводнів, що містять у молекулах у середньому від п’яти до дев’яти атомів Карбону.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Лігроїн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є пальним для дизельних двигунів, а також розчинником у лакофарбовій промисловості. Велику кількість його переробляють на бензин.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Гас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застосовують як пальне для реактивних і тракторних двигунів, а також для побутових потреб. Він складається з вуглеводнів, що містять у молекулах у середньому від 9 до 16 атомів Карбону.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err="1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Газойль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— використовують як моторне пальне.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Мазут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крім переробки на мастила й бензин, використовують як котельне рідке пальне.</a:t>
            </a:r>
            <a:endParaRPr lang="uk-UA" sz="24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9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784" y="448061"/>
            <a:ext cx="116005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i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Нафта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також земляна олія, текучка або </a:t>
            </a:r>
            <a:r>
              <a:rPr lang="uk-UA" sz="4400" i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кип‘ячка</a:t>
            </a:r>
            <a:r>
              <a:rPr lang="uk-UA" sz="440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горюча </a:t>
            </a:r>
            <a:r>
              <a:rPr lang="uk-UA" sz="44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корисна копалина;</a:t>
            </a:r>
            <a:endParaRPr lang="uk-UA" sz="4400" i="0" dirty="0" smtClean="0">
              <a:ln w="22225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складна </a:t>
            </a:r>
            <a:r>
              <a:rPr lang="uk-UA" sz="44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суміш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44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вуглеводнів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різних класів з невеликою кількістю органічних кисневих, сірчистих і азотних </a:t>
            </a:r>
            <a:r>
              <a:rPr lang="uk-UA" sz="4400" i="0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сполук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густа оліїста </a:t>
            </a:r>
            <a:r>
              <a:rPr lang="uk-UA" sz="44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рідина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4400" dirty="0">
              <a:ln w="22225">
                <a:solidFill>
                  <a:schemeClr val="tx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9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490" y="427841"/>
            <a:ext cx="96216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Застосування продуктів переробки мазуту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Вазелін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використовують у медицині. Він складається із суміші рідких і твердих вуглеводнів.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Парафін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застосовують для одержання вищих карбонових кислот, для просочення деревини у виробництві сірників і олівців, для виготовлення свічок, гуталіну і т. д. Він складається із суміші твердих вуглеводнів.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Мастила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які виділяються під час перегонки мазуту, називають мінеральними (нафтовими) маслами, на відміну від синтетичних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масел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які одержують штучно (хоча всі масла є сумішами органічних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сполук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).</a:t>
            </a:r>
          </a:p>
          <a:p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•     </a:t>
            </a:r>
            <a:r>
              <a:rPr lang="uk-UA" sz="2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Гудрон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— нелетка темна маса, після часткового окиснення його застосовують для одержання асфальту.</a:t>
            </a:r>
            <a:endParaRPr lang="uk-UA" sz="24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1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uk/2/26/%D0%9F%D0%B5%D1%80%D0%B5%D1%80%D0%BE%D0%B1%D0%BA%D0%B0_%D0%BD%D0%B0%D1%84%D1%82%D0%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60" y="1"/>
            <a:ext cx="8276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0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139" y="293891"/>
            <a:ext cx="1075443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Нафта - найцінніша </a:t>
            </a:r>
            <a:r>
              <a:rPr lang="uk-UA" sz="36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природна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 копалина, що відкрила перед людиною дивовижні можливості "хімічного перевтілення". Всього похідних нафти налічується вже близько 3 тисяч. Нафта займає провідне місце в світовому паливно-енергетичному господарстві. Її частка в загальному споживанні енергоресурсів безперервно зростає. Нафта складає основу паливно-енергетичних балансів всіх </a:t>
            </a:r>
            <a:r>
              <a:rPr lang="uk-UA" sz="36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економічно</a:t>
            </a:r>
            <a:r>
              <a:rPr lang="en-US" sz="3600" dirty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розвинених </a:t>
            </a:r>
            <a:r>
              <a:rPr lang="uk-UA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країн. В даний час з нафти отримують тисячі продуктів.</a:t>
            </a:r>
            <a:endParaRPr lang="uk-UA" sz="360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.tsn.ua/media/images2/608xX/May2010/843e915806_223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2" y="-21928"/>
            <a:ext cx="10836775" cy="68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meteoprog.ua/thumbnails/newsweather/cropr_681x280/big_40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078"/>
            <a:ext cx="12192000" cy="50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olnemedia.net/obrazki/zatok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2" y="-21928"/>
            <a:ext cx="11156637" cy="68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6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427" y="228895"/>
            <a:ext cx="1180531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Нафта залишиться в найближчому майбутньому основою забезпечення </a:t>
            </a:r>
            <a:r>
              <a:rPr lang="uk-UA" sz="40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енергією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 народного господарства і сировиною </a:t>
            </a:r>
            <a:r>
              <a:rPr lang="uk-UA" sz="40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нафтогазохімічної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промисловості. Тут буде багато залежати від успіхів в області пошуків, розвідки та розробки нафтових родовищ. 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Але</a:t>
            </a:r>
            <a:r>
              <a:rPr lang="en-US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0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ресурси</a:t>
            </a: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 нафти в природі обмежені. Бурхливий нарощування протягом останніх десятиліть їх видобутку призвело до відносного виснаження найбільш великих і сприятливо розташованих родовищ.</a:t>
            </a:r>
            <a:endParaRPr lang="uk-UA" sz="400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6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vi.ua/image/data/news/2013/08/nafta-rozlyv_gurdi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" y="3128"/>
            <a:ext cx="10797154" cy="68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ntellect-ua.info/2012/Pix/53_INT_07_07/Nafto_piatno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" y="0"/>
            <a:ext cx="10797154" cy="69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age.zn.ua/media/images/original/Mar2013/560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928"/>
            <a:ext cx="12261202" cy="68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greenpeace.org/russia/Global/russia/image/2003/11/541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7" y="-40949"/>
            <a:ext cx="10654748" cy="68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media-library.rozumniki.ua/storage/LESSON_TEST/lesson7/galleries/fd43cf84cb54f6b88b98d695a558a6c8_image0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78" y="-47097"/>
            <a:ext cx="10427245" cy="69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3731211388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043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7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208" y="240523"/>
            <a:ext cx="115278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проблемі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раціонального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нафти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велике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значення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підвищення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коефіцієнта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корисного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Одне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основних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напрямків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тут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припускає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поглиблення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рівня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переробки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нафти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з метою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потреби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країни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світлих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нафтопродуктах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нафтохімічному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сировину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Іншим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ефективним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напрямком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є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зниження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питомої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6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витрати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палива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на </a:t>
            </a:r>
            <a:r>
              <a:rPr lang="ru-RU" sz="36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виробництво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теплової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електричної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енергії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повсюдне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зниження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питомої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витрати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електричної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теплової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енергії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всіх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ланках народного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господарства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360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0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thumb/3/33/Oil_Balance.png/350px-Oil_Bal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5" y="177423"/>
            <a:ext cx="10082687" cy="45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7316" y="5209612"/>
            <a:ext cx="4210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0" i="1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Експорт та імпорт нафти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335477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460367"/>
              </p:ext>
            </p:extLst>
          </p:nvPr>
        </p:nvGraphicFramePr>
        <p:xfrm>
          <a:off x="1628109" y="1405720"/>
          <a:ext cx="8935782" cy="5132852"/>
        </p:xfrm>
        <a:graphic>
          <a:graphicData uri="http://schemas.openxmlformats.org/drawingml/2006/table">
            <a:tbl>
              <a:tblPr/>
              <a:tblGrid>
                <a:gridCol w="2978594"/>
                <a:gridCol w="2978594"/>
                <a:gridCol w="2978594"/>
              </a:tblGrid>
              <a:tr h="730715">
                <a:tc gridSpan="3">
                  <a:txBody>
                    <a:bodyPr/>
                    <a:lstStyle/>
                    <a:p>
                      <a:r>
                        <a:rPr lang="uk-UA" sz="1500" dirty="0"/>
                        <a:t>Світовий видобуток нафти, 2003</a:t>
                      </a:r>
                    </a:p>
                  </a:txBody>
                  <a:tcPr marL="77702" marR="77702" marT="38851" marB="38851" anchor="ctr"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10810">
                <a:tc>
                  <a:txBody>
                    <a:bodyPr/>
                    <a:lstStyle/>
                    <a:p>
                      <a:pPr algn="ctr"/>
                      <a:r>
                        <a:rPr lang="uk-UA" sz="1500">
                          <a:effectLst/>
                        </a:rPr>
                        <a:t>Країна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>
                          <a:effectLst/>
                        </a:rPr>
                        <a:t>Видобуток, млн тонн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>
                          <a:effectLst/>
                        </a:rPr>
                        <a:t>Частка світового ринку (%)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 dirty="0">
                          <a:solidFill>
                            <a:srgbClr val="0B0080"/>
                          </a:solidFill>
                          <a:effectLst/>
                          <a:hlinkClick r:id="rId2" tooltip="Саудівська Аравія"/>
                        </a:rPr>
                        <a:t>Саудівська Аравія</a:t>
                      </a:r>
                      <a:endParaRPr lang="uk-UA" sz="1500" dirty="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470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12,7%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 dirty="0">
                          <a:solidFill>
                            <a:srgbClr val="0B0080"/>
                          </a:solidFill>
                          <a:effectLst/>
                          <a:hlinkClick r:id="rId3" tooltip="Росія"/>
                        </a:rPr>
                        <a:t>Росія</a:t>
                      </a:r>
                      <a:endParaRPr lang="uk-UA" sz="1500" dirty="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419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11,3%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>
                          <a:solidFill>
                            <a:srgbClr val="0B0080"/>
                          </a:solidFill>
                          <a:effectLst/>
                          <a:hlinkClick r:id="rId4" tooltip="США"/>
                        </a:rPr>
                        <a:t>США</a:t>
                      </a:r>
                      <a:endParaRPr lang="uk-UA" sz="150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348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9,4%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>
                          <a:solidFill>
                            <a:srgbClr val="0B0080"/>
                          </a:solidFill>
                          <a:effectLst/>
                          <a:hlinkClick r:id="rId5" tooltip="Іран"/>
                        </a:rPr>
                        <a:t>Іран</a:t>
                      </a:r>
                      <a:endParaRPr lang="uk-UA" sz="150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194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5,2%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>
                          <a:solidFill>
                            <a:srgbClr val="0B0080"/>
                          </a:solidFill>
                          <a:effectLst/>
                          <a:hlinkClick r:id="rId6" tooltip="Мексика"/>
                        </a:rPr>
                        <a:t>Мексика</a:t>
                      </a:r>
                      <a:endParaRPr lang="uk-UA" sz="150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189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5,1%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>
                          <a:solidFill>
                            <a:srgbClr val="0B0080"/>
                          </a:solidFill>
                          <a:effectLst/>
                          <a:hlinkClick r:id="rId7" tooltip="Китай"/>
                        </a:rPr>
                        <a:t>Китай</a:t>
                      </a:r>
                      <a:endParaRPr lang="uk-UA" sz="150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165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4,4%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>
                          <a:solidFill>
                            <a:srgbClr val="0B0080"/>
                          </a:solidFill>
                          <a:effectLst/>
                          <a:hlinkClick r:id="rId8" tooltip="Норвегія"/>
                        </a:rPr>
                        <a:t>Норвегія</a:t>
                      </a:r>
                      <a:endParaRPr lang="uk-UA" sz="150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151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4,1%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72417">
                <a:tc>
                  <a:txBody>
                    <a:bodyPr/>
                    <a:lstStyle/>
                    <a:p>
                      <a:r>
                        <a:rPr lang="uk-UA" sz="1500" u="none" strike="noStrike" dirty="0">
                          <a:solidFill>
                            <a:srgbClr val="0B0080"/>
                          </a:solidFill>
                          <a:effectLst/>
                          <a:hlinkClick r:id="rId9" tooltip="Венесуела"/>
                        </a:rPr>
                        <a:t>Венесуела</a:t>
                      </a:r>
                      <a:endParaRPr lang="uk-UA" sz="1500" dirty="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149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4%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 dirty="0">
                          <a:solidFill>
                            <a:srgbClr val="0B0080"/>
                          </a:solidFill>
                          <a:effectLst/>
                          <a:hlinkClick r:id="rId10" tooltip="Канада"/>
                        </a:rPr>
                        <a:t>Канада</a:t>
                      </a:r>
                      <a:endParaRPr lang="uk-UA" sz="1500" dirty="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138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3,7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 u="none" strike="noStrike">
                          <a:solidFill>
                            <a:srgbClr val="0B0080"/>
                          </a:solidFill>
                          <a:effectLst/>
                          <a:hlinkClick r:id="rId11" tooltip="Об'єднані Арабські Емірати"/>
                        </a:rPr>
                        <a:t>Об'єднані Арабські Емірати</a:t>
                      </a:r>
                      <a:endParaRPr lang="uk-UA" sz="1500">
                        <a:effectLst/>
                      </a:endParaRP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120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3,2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Загальна частка світового ринку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1370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36,9%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0810"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Світовий видобуток нафти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>
                          <a:effectLst/>
                        </a:rPr>
                        <a:t>3710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500" dirty="0">
                          <a:effectLst/>
                        </a:rPr>
                        <a:t>100%</a:t>
                      </a:r>
                    </a:p>
                  </a:txBody>
                  <a:tcPr marL="77702" marR="77702" marT="38851" marB="3885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05218" y="126579"/>
            <a:ext cx="10658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За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нинішніх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темпів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споживання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розвіданої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нафти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вистачить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приблизно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на 40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років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,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нерозвіданої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—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ще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на 10 — 50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років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. За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останні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35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років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споживання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нафти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зросло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з 20 до 30 млрд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барелів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на </a:t>
            </a:r>
            <a:r>
              <a:rPr lang="ru-RU" sz="2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рік</a:t>
            </a:r>
            <a:r>
              <a:rPr lang="ru-RU" sz="2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.</a:t>
            </a:r>
            <a:endParaRPr lang="uk-UA" sz="2400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9814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eimg.pravda.com/images/doc/7/e/7e51f-oil-on-w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0"/>
            <a:ext cx="11791666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05109" y="0"/>
            <a:ext cx="288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Підготувала</a:t>
            </a:r>
            <a:br>
              <a:rPr lang="uk-UA" sz="240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uk-UA" sz="240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учениця 11-Б класу</a:t>
            </a:r>
            <a:br>
              <a:rPr lang="uk-UA" sz="240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uk-UA" sz="2400" dirty="0" err="1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Рубіш</a:t>
            </a:r>
            <a:r>
              <a:rPr lang="uk-UA" sz="240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 Каміла</a:t>
            </a:r>
          </a:p>
        </p:txBody>
      </p:sp>
    </p:spTree>
    <p:extLst>
      <p:ext uri="{BB962C8B-B14F-4D97-AF65-F5344CB8AC3E}">
        <p14:creationId xmlns:p14="http://schemas.microsoft.com/office/powerpoint/2010/main" val="383015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489" y="199368"/>
            <a:ext cx="1076808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П</a:t>
            </a:r>
            <a:r>
              <a:rPr lang="uk-UA" sz="2400" i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</a:rPr>
              <a:t>оходження нафти.</a:t>
            </a:r>
            <a:r>
              <a:rPr lang="uk-UA" sz="24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4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Органічна теорія: дуже ймовірно, що нафта утворилася із залишків морських організмів і рослин, що осідали протягом мільйонів років на мор </a:t>
            </a:r>
            <a:r>
              <a:rPr lang="uk-UA" sz="2400" i="1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ське</a:t>
            </a:r>
            <a:r>
              <a:rPr lang="uk-UA" sz="24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 дно. Неорганічні речовини служили каталізаторами гниття, яке викликалося анаеробними бактеріями (тобто тими, що жили без доступу повітря). При тектонічних зрушеннях донні органічні шари опинилися в товщі Землі, де на них діяли тиск земної кори, теплота внутрішніх шарів Землі. Донні шари перетворювалися в такий спосіб на суміші вуглеводнів; рідка нафта накопичувалася у вигляді нафтоносних шарів над непроникними для неї гірськими породами.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4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Неорганічна теорія, автором якої є Д. І. Менделєєв: нафта могла утворитися з </a:t>
            </a:r>
            <a:r>
              <a:rPr lang="uk-UA" sz="2400" i="1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карбідів</a:t>
            </a:r>
            <a:r>
              <a:rPr lang="uk-UA" sz="24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 металів, що знаходяться в надрах Землі, і води, яка просочилася туди.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400" i="1" dirty="0" smtClean="0">
                <a:ln w="22225">
                  <a:solidFill>
                    <a:schemeClr val="tx1"/>
                  </a:solidFill>
                  <a:prstDash val="solid"/>
                </a:ln>
                <a:latin typeface="verdana" panose="020B0604030504040204" pitchFamily="34" charset="0"/>
              </a:rPr>
              <a:t>Запропонована також космічна теорія, за якою нафта могла утворитися з водню і вуглецю при формуванні нашої планети. </a:t>
            </a:r>
            <a:endParaRPr lang="uk-UA" sz="2400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6405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880" y="249409"/>
            <a:ext cx="65377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Нафта має характерний запах, легша за воду, у воді нерозчинна.</a:t>
            </a:r>
            <a:endParaRPr lang="uk-UA" sz="4000" dirty="0">
              <a:ln w="22225">
                <a:solidFill>
                  <a:schemeClr val="tx1"/>
                </a:solidFill>
                <a:prstDash val="solid"/>
              </a:ln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uk-UA" sz="40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Забарвлення в неї червоно-коричневе, буває жовто-зелене і чорне, іноді зустрічається безбарвна нафта.</a:t>
            </a:r>
            <a:endParaRPr lang="uk-UA" sz="4000" baseline="3000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</a:endParaRPr>
          </a:p>
        </p:txBody>
      </p:sp>
      <p:pic>
        <p:nvPicPr>
          <p:cNvPr id="2050" name="Picture 2" descr="http://image.tsn.ua/media/images2/original/Mar2012/383586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50" y="249409"/>
            <a:ext cx="4497204" cy="29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yak-prosto.com/images/b/2/sho-take-naf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61" y="3483462"/>
            <a:ext cx="4511693" cy="30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6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4358" y="385887"/>
            <a:ext cx="103677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ru-RU" sz="48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Елементний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склад, %: </a:t>
            </a:r>
            <a:r>
              <a:rPr lang="ru-RU" sz="48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вуглець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80-88, </a:t>
            </a:r>
            <a:r>
              <a:rPr lang="ru-RU" sz="48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водень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11-14,5, </a:t>
            </a:r>
            <a:r>
              <a:rPr lang="ru-RU" sz="48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сірка</a:t>
            </a:r>
            <a:r>
              <a:rPr lang="ru-RU" sz="4800" dirty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0,01-5, </a:t>
            </a:r>
            <a:r>
              <a:rPr lang="ru-RU" sz="48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кисень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0,05-0,7, </a:t>
            </a:r>
            <a:r>
              <a:rPr lang="ru-RU" sz="48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азот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0,01-0,6.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ru-RU" sz="48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Густина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— 760–990 кг/м³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Теплота </a:t>
            </a:r>
            <a:r>
              <a:rPr lang="ru-RU" sz="48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згоряння</a:t>
            </a:r>
            <a:r>
              <a:rPr lang="ru-RU" sz="48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— 43,7-46,2 МДж/кг.</a:t>
            </a:r>
            <a:endParaRPr lang="ru-RU" sz="4800" i="0" dirty="0">
              <a:ln w="22225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0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л. 8.3. Хімічний склад наф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" y="177421"/>
            <a:ext cx="12177439" cy="652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56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b/b8/Octane_molecule_3D_model.png/250px-Octane_molecule_3D_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36" y="382138"/>
            <a:ext cx="8406103" cy="33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9743" y="3840792"/>
            <a:ext cx="85434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0" u="none" strike="noStrike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Октан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— один з </a:t>
            </a:r>
            <a:r>
              <a:rPr lang="ru-RU" sz="3600" i="0" u="none" strike="noStrike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вуглеводнів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 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нафти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,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атоми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вуглецю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(карбону)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позначені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чорними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, а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водню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(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гідрогену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) — </a:t>
            </a:r>
            <a:r>
              <a:rPr lang="ru-RU" sz="36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білими</a:t>
            </a:r>
            <a:r>
              <a:rPr lang="ru-RU" sz="36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Arial" panose="020B0604020202020204" pitchFamily="34" charset="0"/>
              </a:rPr>
              <a:t> сферами</a:t>
            </a:r>
            <a:endParaRPr lang="uk-UA" sz="3600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0275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6978" y="479399"/>
            <a:ext cx="1087726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Вказані елементи утворюють різноманітні класи хімічних </a:t>
            </a:r>
            <a:r>
              <a:rPr lang="uk-UA" sz="4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сполук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, з яких і складаються нафти.</a:t>
            </a:r>
          </a:p>
          <a:p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Вуглеводні являють собою головний клас хімічних </a:t>
            </a:r>
            <a:r>
              <a:rPr lang="uk-UA" sz="4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сполук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 в нафтах. Виявлені вони у складі нафт у 1817 р. швейцарським природознавцем </a:t>
            </a:r>
          </a:p>
          <a:p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Н. </a:t>
            </a:r>
            <a:r>
              <a:rPr lang="uk-UA" sz="4400" i="0" dirty="0" err="1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Сосюром</a:t>
            </a:r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.</a:t>
            </a:r>
            <a:endParaRPr lang="uk-UA" sz="4400" i="0" dirty="0">
              <a:ln w="22225">
                <a:solidFill>
                  <a:schemeClr val="tx1"/>
                </a:solidFill>
                <a:prstDash val="solid"/>
              </a:ln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671" y="536012"/>
            <a:ext cx="110000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i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Теплові властивості</a:t>
            </a:r>
            <a:r>
              <a:rPr lang="uk-UA" sz="4400" i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. </a:t>
            </a:r>
          </a:p>
          <a:p>
            <a:r>
              <a:rPr lang="uk-UA" sz="4400" i="0" dirty="0" smtClean="0">
                <a:ln w="22225">
                  <a:solidFill>
                    <a:schemeClr val="tx1"/>
                  </a:solidFill>
                  <a:prstDash val="solid"/>
                </a:ln>
                <a:latin typeface="georgia" panose="02040502050405020303" pitchFamily="18" charset="0"/>
              </a:rPr>
              <a:t>Найголовнішою властивістю нафти і горючих газів, яка принесла їм світову славу виняткових енергоносіїв, є їх здатність виділяти при згорянні значну кількість теплоти. </a:t>
            </a:r>
            <a:endParaRPr lang="uk-UA" sz="4400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1321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683</Words>
  <Application>Microsoft Office PowerPoint</Application>
  <PresentationFormat>Широкоэкранный</PresentationFormat>
  <Paragraphs>103</Paragraphs>
  <Slides>29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georgia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16</cp:revision>
  <dcterms:created xsi:type="dcterms:W3CDTF">2014-12-03T17:03:06Z</dcterms:created>
  <dcterms:modified xsi:type="dcterms:W3CDTF">2014-12-03T18:46:42Z</dcterms:modified>
</cp:coreProperties>
</file>