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970E3-8340-473F-B667-D75CBB980B07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E8605-DD36-4CEA-8CC7-3A50518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accbud.ua/data/uploads/askania_nova_7.JPG"/>
          <p:cNvPicPr>
            <a:picLocks noChangeAspect="1" noChangeArrowheads="1"/>
          </p:cNvPicPr>
          <p:nvPr/>
        </p:nvPicPr>
        <p:blipFill>
          <a:blip r:embed="rId2" cstate="print"/>
          <a:srcRect b="7619"/>
          <a:stretch>
            <a:fillRect/>
          </a:stretch>
        </p:blipFill>
        <p:spPr bwMode="auto">
          <a:xfrm>
            <a:off x="0" y="0"/>
            <a:ext cx="913815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500042"/>
            <a:ext cx="6429356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Біосферний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заповідник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Асканія-Нова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імені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Ф.Е.Фальц-Фейна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5357826"/>
            <a:ext cx="271464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70" dirty="0" smtClean="0"/>
              <a:t>1 1-Б</a:t>
            </a:r>
            <a:br>
              <a:rPr lang="ru-RU" sz="2670" dirty="0" smtClean="0"/>
            </a:br>
            <a:r>
              <a:rPr lang="ru-RU" sz="2670" dirty="0" smtClean="0"/>
              <a:t>Петрова Дар</a:t>
            </a:r>
            <a:r>
              <a:rPr lang="uk-UA" sz="2670" smtClean="0"/>
              <a:t>і</a:t>
            </a:r>
            <a:r>
              <a:rPr lang="ru-RU" sz="2670" smtClean="0"/>
              <a:t>на</a:t>
            </a:r>
            <a:endParaRPr lang="ru-RU" sz="267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http://byaki.net/uploads/posts/2012-06/1340053098_00.jpg"/>
          <p:cNvPicPr>
            <a:picLocks noChangeAspect="1" noChangeArrowheads="1"/>
          </p:cNvPicPr>
          <p:nvPr/>
        </p:nvPicPr>
        <p:blipFill>
          <a:blip r:embed="rId2" cstate="print"/>
          <a:srcRect l="14798" r="16591"/>
          <a:stretch>
            <a:fillRect/>
          </a:stretch>
        </p:blipFill>
        <p:spPr bwMode="auto">
          <a:xfrm>
            <a:off x="2071670" y="3000372"/>
            <a:ext cx="3643338" cy="3857628"/>
          </a:xfrm>
          <a:prstGeom prst="rect">
            <a:avLst/>
          </a:prstGeom>
          <a:noFill/>
        </p:spPr>
      </p:pic>
      <p:pic>
        <p:nvPicPr>
          <p:cNvPr id="26636" name="Picture 12" descr="http://zooclub.ru/attach/fotogal/oboi/birds/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143248"/>
            <a:ext cx="3786182" cy="3714752"/>
          </a:xfrm>
          <a:prstGeom prst="rect">
            <a:avLst/>
          </a:prstGeom>
          <a:noFill/>
        </p:spPr>
      </p:pic>
      <p:pic>
        <p:nvPicPr>
          <p:cNvPr id="26634" name="Picture 10" descr="http://fs01.bokeh.com.ua/UserContent/FckEditorUserContent/kolxo3hik/a9f7cd2f-e537-4619-a522-3c9d57608237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0" y="3143247"/>
            <a:ext cx="2500298" cy="3714753"/>
          </a:xfrm>
          <a:prstGeom prst="rect">
            <a:avLst/>
          </a:prstGeom>
          <a:noFill/>
        </p:spPr>
      </p:pic>
      <p:pic>
        <p:nvPicPr>
          <p:cNvPr id="26626" name="Picture 2" descr="http://khersonregionguide.com/img/media/182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667261" cy="3143248"/>
          </a:xfrm>
          <a:prstGeom prst="rect">
            <a:avLst/>
          </a:prstGeom>
          <a:noFill/>
        </p:spPr>
      </p:pic>
      <p:pic>
        <p:nvPicPr>
          <p:cNvPr id="26630" name="Picture 6" descr="http://img-2005-05.photosight.ru/16/864290.jpg"/>
          <p:cNvPicPr>
            <a:picLocks noChangeAspect="1" noChangeArrowheads="1"/>
          </p:cNvPicPr>
          <p:nvPr/>
        </p:nvPicPr>
        <p:blipFill>
          <a:blip r:embed="rId6" cstate="print"/>
          <a:srcRect l="4500" t="6382" r="3999" b="4255"/>
          <a:stretch>
            <a:fillRect/>
          </a:stretch>
        </p:blipFill>
        <p:spPr bwMode="auto">
          <a:xfrm>
            <a:off x="4572000" y="0"/>
            <a:ext cx="4572000" cy="31479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571480"/>
            <a:ext cx="264320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/>
              <a:t>Цікавий</a:t>
            </a:r>
            <a:r>
              <a:rPr lang="ru-RU" sz="2800" dirty="0" smtClean="0"/>
              <a:t> факт: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57298"/>
            <a:ext cx="4572032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err="1" smtClean="0"/>
              <a:t>Величезна</a:t>
            </a:r>
            <a:r>
              <a:rPr lang="ru-RU" sz="2200" dirty="0" smtClean="0"/>
              <a:t> </a:t>
            </a:r>
            <a:r>
              <a:rPr lang="ru-RU" sz="2200" dirty="0" err="1" smtClean="0"/>
              <a:t>кількість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країн</a:t>
            </a:r>
            <a:r>
              <a:rPr lang="ru-RU" sz="2200" dirty="0" smtClean="0"/>
              <a:t> </a:t>
            </a:r>
            <a:r>
              <a:rPr lang="ru-RU" sz="2200" dirty="0" err="1" smtClean="0"/>
              <a:t>постійно</a:t>
            </a:r>
            <a:r>
              <a:rPr lang="ru-RU" sz="2200" dirty="0" smtClean="0"/>
              <a:t> </a:t>
            </a:r>
            <a:r>
              <a:rPr lang="ru-RU" sz="2200" dirty="0" err="1" smtClean="0"/>
              <a:t>намагаються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купити</a:t>
            </a:r>
            <a:r>
              <a:rPr lang="ru-RU" sz="2200" dirty="0" smtClean="0"/>
              <a:t> </a:t>
            </a:r>
            <a:r>
              <a:rPr lang="ru-RU" sz="2200" dirty="0" err="1" smtClean="0"/>
              <a:t>тварин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Асканії-Нови</a:t>
            </a:r>
            <a:r>
              <a:rPr lang="ru-RU" sz="2200" dirty="0" smtClean="0"/>
              <a:t>. </a:t>
            </a:r>
            <a:r>
              <a:rPr lang="ru-RU" sz="2200" dirty="0" err="1" smtClean="0"/>
              <a:t>Китайці</a:t>
            </a:r>
            <a:r>
              <a:rPr lang="ru-RU" sz="2200" dirty="0" smtClean="0"/>
              <a:t> </a:t>
            </a:r>
            <a:r>
              <a:rPr lang="ru-RU" sz="2200" dirty="0" err="1" smtClean="0"/>
              <a:t>шлють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запити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приводу </a:t>
            </a:r>
            <a:r>
              <a:rPr lang="ru-RU" sz="2200" i="1" dirty="0" smtClean="0"/>
              <a:t>болотного оленя</a:t>
            </a:r>
            <a:r>
              <a:rPr lang="ru-RU" sz="2200" dirty="0" smtClean="0"/>
              <a:t>, </a:t>
            </a:r>
            <a:r>
              <a:rPr lang="ru-RU" sz="2200" dirty="0" err="1" smtClean="0"/>
              <a:t>німці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французи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пристрасно</a:t>
            </a:r>
            <a:r>
              <a:rPr lang="ru-RU" sz="2200" dirty="0" smtClean="0"/>
              <a:t> </a:t>
            </a:r>
            <a:r>
              <a:rPr lang="ru-RU" sz="2200" dirty="0" err="1" smtClean="0"/>
              <a:t>мріють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роздобути</a:t>
            </a:r>
            <a:r>
              <a:rPr lang="ru-RU" sz="2200" dirty="0" smtClean="0"/>
              <a:t> </a:t>
            </a:r>
            <a:r>
              <a:rPr lang="ru-RU" sz="2200" i="1" dirty="0" smtClean="0"/>
              <a:t>оленя Давида</a:t>
            </a:r>
            <a:r>
              <a:rPr lang="ru-RU" sz="2200" dirty="0" smtClean="0"/>
              <a:t>. </a:t>
            </a:r>
            <a:r>
              <a:rPr lang="ru-RU" sz="2200" dirty="0" err="1" smtClean="0"/>
              <a:t>Однак</a:t>
            </a:r>
            <a:r>
              <a:rPr lang="ru-RU" sz="2200" dirty="0" smtClean="0"/>
              <a:t> </a:t>
            </a:r>
            <a:r>
              <a:rPr lang="ru-RU" sz="2200" dirty="0" err="1" smtClean="0"/>
              <a:t>найбільше</a:t>
            </a:r>
            <a:r>
              <a:rPr lang="ru-RU" sz="2200" dirty="0" smtClean="0"/>
              <a:t> </a:t>
            </a:r>
            <a:r>
              <a:rPr lang="ru-RU" sz="2200" dirty="0" err="1" smtClean="0"/>
              <a:t>страждає</a:t>
            </a:r>
            <a:r>
              <a:rPr lang="ru-RU" sz="2200" dirty="0" smtClean="0"/>
              <a:t> Узбекистан, </a:t>
            </a:r>
            <a:r>
              <a:rPr lang="ru-RU" sz="2200" dirty="0" err="1" smtClean="0"/>
              <a:t>якому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конче</a:t>
            </a:r>
            <a:r>
              <a:rPr lang="ru-RU" sz="2200" dirty="0" smtClean="0"/>
              <a:t> </a:t>
            </a:r>
            <a:r>
              <a:rPr lang="ru-RU" sz="2200" dirty="0" err="1" smtClean="0"/>
              <a:t>потрібен</a:t>
            </a:r>
            <a:r>
              <a:rPr lang="ru-RU" sz="2200" dirty="0" smtClean="0"/>
              <a:t> </a:t>
            </a:r>
            <a:r>
              <a:rPr lang="ru-RU" sz="2200" i="1" dirty="0" smtClean="0"/>
              <a:t>сайгак</a:t>
            </a:r>
            <a:r>
              <a:rPr lang="ru-RU" sz="2200" dirty="0" smtClean="0"/>
              <a:t>. Але в </a:t>
            </a:r>
            <a:r>
              <a:rPr lang="ru-RU" sz="2200" dirty="0" err="1" smtClean="0"/>
              <a:t>заповіднику</a:t>
            </a:r>
            <a:r>
              <a:rPr lang="ru-RU" sz="2200" dirty="0" smtClean="0"/>
              <a:t> </a:t>
            </a:r>
            <a:r>
              <a:rPr lang="ru-RU" sz="2200" dirty="0" err="1" smtClean="0"/>
              <a:t>існує</a:t>
            </a:r>
            <a:r>
              <a:rPr lang="ru-RU" sz="2200" dirty="0" smtClean="0"/>
              <a:t> </a:t>
            </a:r>
            <a:r>
              <a:rPr lang="ru-RU" sz="2200" dirty="0" err="1" smtClean="0"/>
              <a:t>суворе</a:t>
            </a:r>
            <a:r>
              <a:rPr lang="ru-RU" sz="2200" dirty="0" smtClean="0"/>
              <a:t> правило - </a:t>
            </a:r>
            <a:r>
              <a:rPr lang="ru-RU" sz="2200" dirty="0" err="1" smtClean="0"/>
              <a:t>купувати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можна</a:t>
            </a:r>
            <a:r>
              <a:rPr lang="ru-RU" sz="2200" dirty="0" smtClean="0"/>
              <a:t> </a:t>
            </a:r>
            <a:r>
              <a:rPr lang="ru-RU" sz="2200" dirty="0" err="1" smtClean="0"/>
              <a:t>тільки</a:t>
            </a:r>
            <a:r>
              <a:rPr lang="ru-RU" sz="2200" dirty="0" smtClean="0"/>
              <a:t> </a:t>
            </a:r>
            <a:r>
              <a:rPr lang="ru-RU" sz="2200" dirty="0" err="1" smtClean="0"/>
              <a:t>птахів</a:t>
            </a:r>
            <a:r>
              <a:rPr lang="ru-RU" sz="2200" dirty="0" smtClean="0"/>
              <a:t>. </a:t>
            </a:r>
            <a:r>
              <a:rPr lang="ru-RU" sz="2200" dirty="0" err="1" smtClean="0"/>
              <a:t>Особливим</a:t>
            </a:r>
            <a:r>
              <a:rPr lang="ru-RU" sz="2200" dirty="0" smtClean="0"/>
              <a:t> попитом </a:t>
            </a:r>
            <a:r>
              <a:rPr lang="ru-RU" sz="2200" dirty="0" err="1" smtClean="0"/>
              <a:t>користуються</a:t>
            </a:r>
            <a:r>
              <a:rPr lang="ru-RU" sz="2200" dirty="0" smtClean="0"/>
              <a:t> </a:t>
            </a:r>
            <a:r>
              <a:rPr lang="ru-RU" sz="2200" i="1" dirty="0" err="1" smtClean="0"/>
              <a:t>павичі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вінценосні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журавлі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27650" name="Picture 2" descr="http://animalworld.com.ua/images/2010/February/Bird/Pavo/Pav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642918"/>
            <a:ext cx="4000524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://zooclub.ru/attach/fotogal/oboi/birds/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4048100" cy="303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000108"/>
            <a:ext cx="400049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/>
              <a:t>Антилопа Канна – </a:t>
            </a:r>
            <a:r>
              <a:rPr lang="ru-RU" sz="2800" dirty="0" err="1" smtClean="0"/>
              <a:t>гордість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заповідника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8674" name="Picture 2" descr="http://www.raskraska.ru/geograf/askania/ascania_21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b="11213"/>
          <a:stretch>
            <a:fillRect/>
          </a:stretch>
        </p:blipFill>
        <p:spPr bwMode="auto">
          <a:xfrm>
            <a:off x="4500562" y="357166"/>
            <a:ext cx="419097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www.rusalkasafaris.com/UserFiles/ory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4140196" cy="27670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3857628"/>
            <a:ext cx="428628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Забавно,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пасти 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антилоп так само легко, як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домашніх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корів</a:t>
            </a:r>
            <a:r>
              <a:rPr lang="ru-RU" sz="2400" dirty="0" smtClean="0"/>
              <a:t>, а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плодючість</a:t>
            </a:r>
            <a:r>
              <a:rPr lang="ru-RU" sz="2400" dirty="0" smtClean="0"/>
              <a:t> практично </a:t>
            </a:r>
            <a:r>
              <a:rPr lang="ru-RU" sz="2400" dirty="0" err="1" smtClean="0"/>
              <a:t>така</a:t>
            </a:r>
            <a:r>
              <a:rPr lang="ru-RU" sz="2400" dirty="0" smtClean="0"/>
              <a:t> ж, як </a:t>
            </a:r>
            <a:r>
              <a:rPr lang="ru-RU" sz="2400" dirty="0" err="1" smtClean="0"/>
              <a:t>і</a:t>
            </a:r>
            <a:r>
              <a:rPr lang="ru-RU" sz="2400" dirty="0" smtClean="0"/>
              <a:t> у </a:t>
            </a:r>
            <a:r>
              <a:rPr lang="ru-RU" sz="2400" dirty="0" err="1" smtClean="0"/>
              <a:t>корівок</a:t>
            </a:r>
            <a:r>
              <a:rPr lang="ru-RU" sz="2400" dirty="0" smtClean="0"/>
              <a:t> </a:t>
            </a:r>
            <a:r>
              <a:rPr lang="ru-RU" sz="2400" dirty="0" smtClean="0">
                <a:sym typeface="Wingdings" pitchFamily="2" charset="2"/>
              </a:rPr>
              <a:t> 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715404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Біосферний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заповідник</a:t>
            </a:r>
            <a:r>
              <a:rPr lang="ru-RU" sz="2400" b="1" dirty="0" smtClean="0"/>
              <a:t> “</a:t>
            </a:r>
            <a:r>
              <a:rPr lang="ru-RU" sz="2400" b="1" dirty="0" err="1" smtClean="0"/>
              <a:t>Асканія-Нова</a:t>
            </a:r>
            <a:r>
              <a:rPr lang="ru-RU" sz="2400" b="1" dirty="0" smtClean="0"/>
              <a:t>” – центр </a:t>
            </a:r>
            <a:r>
              <a:rPr lang="ru-RU" sz="2400" b="1" dirty="0" err="1" smtClean="0"/>
              <a:t>екотуризму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еколого-освітньої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роботи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регіоні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328614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Асканійський</a:t>
            </a:r>
            <a:r>
              <a:rPr lang="ru-RU" sz="2400" dirty="0" smtClean="0"/>
              <a:t> зоопарк </a:t>
            </a:r>
            <a:r>
              <a:rPr lang="ru-RU" sz="2400" dirty="0" err="1" smtClean="0"/>
              <a:t>закладено</a:t>
            </a:r>
            <a:r>
              <a:rPr lang="ru-RU" sz="2400" dirty="0" smtClean="0"/>
              <a:t> в 70-х роках </a:t>
            </a:r>
            <a:r>
              <a:rPr lang="ru-RU" sz="2400" dirty="0" err="1" smtClean="0"/>
              <a:t>XIX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786322"/>
            <a:ext cx="45720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err="1" smtClean="0"/>
              <a:t>Колекція</a:t>
            </a:r>
            <a:r>
              <a:rPr lang="ru-RU" sz="2000" dirty="0" smtClean="0"/>
              <a:t> зоопарку “</a:t>
            </a:r>
            <a:r>
              <a:rPr lang="ru-RU" sz="2000" dirty="0" err="1" smtClean="0"/>
              <a:t>Асканія-Нова</a:t>
            </a:r>
            <a:r>
              <a:rPr lang="ru-RU" sz="2000" dirty="0" smtClean="0"/>
              <a:t>” представлена 34 видами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, 3 видами </a:t>
            </a:r>
            <a:r>
              <a:rPr lang="ru-RU" sz="2000" dirty="0" err="1" smtClean="0"/>
              <a:t>безкілевих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73 видами </a:t>
            </a:r>
            <a:r>
              <a:rPr lang="ru-RU" sz="2000" dirty="0" err="1" smtClean="0"/>
              <a:t>кілегрудих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птахів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утримуються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напіввільно</a:t>
            </a:r>
            <a:r>
              <a:rPr lang="ru-RU" sz="2000" dirty="0" smtClean="0"/>
              <a:t> великими </a:t>
            </a:r>
            <a:r>
              <a:rPr lang="ru-RU" sz="2000" dirty="0" err="1" smtClean="0"/>
              <a:t>групами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9698" name="Picture 2" descr="http://www.bolshevik.ks.ua/images/Askania4-perviy-noviy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357686" y="1357298"/>
            <a:ext cx="4414019" cy="3065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hnb.com.ua/artimages/askaniya-nova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14282" y="3286124"/>
            <a:ext cx="3929090" cy="31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28" y="214290"/>
            <a:ext cx="392909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dirty="0" smtClean="0"/>
              <a:t>Дендрологічний парк…</a:t>
            </a:r>
            <a:endParaRPr lang="ru-RU" sz="2800" dirty="0"/>
          </a:p>
        </p:txBody>
      </p:sp>
      <p:pic>
        <p:nvPicPr>
          <p:cNvPr id="30724" name="Picture 4" descr="http://dnepr.info/images/35825/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7158" y="3905249"/>
            <a:ext cx="4429156" cy="295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6" descr="http://2.bp.blogspot.com/-KEsTeJx9hX4/TcLsg8AW-NI/AAAAAAAAAZQ/yWHmcQmX3E8/s1600/9_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85720" y="714356"/>
            <a:ext cx="4500562" cy="2998500"/>
          </a:xfrm>
          <a:prstGeom prst="rect">
            <a:avLst/>
          </a:prstGeom>
          <a:noFill/>
        </p:spPr>
      </p:pic>
      <p:pic>
        <p:nvPicPr>
          <p:cNvPr id="30728" name="Picture 8" descr="http://photopark.com.ua/main.php?g2_view=core.DownloadItem&amp;g2_itemId=19028&amp;g2_serialNumber=2"/>
          <p:cNvPicPr>
            <a:picLocks noChangeAspect="1" noChangeArrowheads="1"/>
          </p:cNvPicPr>
          <p:nvPr/>
        </p:nvPicPr>
        <p:blipFill>
          <a:blip r:embed="rId4" cstate="print"/>
          <a:srcRect t="3922"/>
          <a:stretch>
            <a:fillRect/>
          </a:stretch>
        </p:blipFill>
        <p:spPr bwMode="auto">
          <a:xfrm>
            <a:off x="5072066" y="1428736"/>
            <a:ext cx="3643306" cy="46672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214290"/>
            <a:ext cx="557216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Історія створення... </a:t>
            </a:r>
            <a:endParaRPr lang="ru-RU" sz="36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143208" y="4000504"/>
            <a:ext cx="6000792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кінця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ХІХ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ст.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Фрідріх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Едуардович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Фальц-Фейн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в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економії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"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Асканія-Нова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" почав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створювати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захисні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ділянки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Перші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його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спроби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(1883, 1888 роки)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В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иявилися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невдалими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оскільки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відведені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під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заповідання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землі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потрапляли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у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смугу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доріг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Чумацького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шляху,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що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на той час проходили через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Асканію-Нова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5364" name="Picture 4" descr="http://upload.wikimedia.org/wikipedia/commons/thumb/5/53/Friedrich-Eduardowitsch-Falz-Fein.jpg/200px-Friedrich-Eduardowitsch-Falz-F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263459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928670"/>
            <a:ext cx="35719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У 1898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році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Ф.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Фальц-Фейн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закладає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нову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заповідну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ділянку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площею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520 десятин.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Саме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вона стала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праядром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нинішнього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біосферного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заповідника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. </a:t>
            </a:r>
          </a:p>
        </p:txBody>
      </p:sp>
      <p:pic>
        <p:nvPicPr>
          <p:cNvPr id="15366" name="Picture 6" descr="http://www.pryroda.gov.ua/ua/uploads/posts/2008-03/1204554848_askan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572000" y="21429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361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0430" y="142852"/>
            <a:ext cx="54292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Хронологія подій</a:t>
            </a:r>
            <a:r>
              <a:rPr lang="uk-UA" dirty="0" smtClean="0"/>
              <a:t>…</a:t>
            </a:r>
            <a:endParaRPr lang="ru-RU" dirty="0"/>
          </a:p>
        </p:txBody>
      </p:sp>
      <p:pic>
        <p:nvPicPr>
          <p:cNvPr id="17414" name="Picture 6" descr="http://nn-dom.ru/book01/tmp34FE-15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4357686" y="857232"/>
            <a:ext cx="4485563" cy="288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1142984"/>
            <a:ext cx="3571900" cy="46474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u="sng" dirty="0" smtClean="0"/>
              <a:t>1 </a:t>
            </a:r>
            <a:r>
              <a:rPr lang="ru-RU" sz="2400" i="1" u="sng" dirty="0" err="1" smtClean="0"/>
              <a:t>квітня</a:t>
            </a:r>
            <a:r>
              <a:rPr lang="ru-RU" sz="2400" i="1" u="sng" dirty="0" smtClean="0"/>
              <a:t> 1919 року </a:t>
            </a:r>
            <a:r>
              <a:rPr lang="ru-RU" sz="2000" dirty="0" smtClean="0"/>
              <a:t>- "</a:t>
            </a:r>
            <a:r>
              <a:rPr lang="ru-RU" sz="2000" dirty="0" err="1" smtClean="0"/>
              <a:t>Асканія-Нова</a:t>
            </a:r>
            <a:r>
              <a:rPr lang="ru-RU" sz="2000" dirty="0" smtClean="0"/>
              <a:t>"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проголошена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заповідним</a:t>
            </a:r>
            <a:r>
              <a:rPr lang="ru-RU" sz="2000" dirty="0" smtClean="0"/>
              <a:t> парком.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400" i="1" u="sng" dirty="0" err="1" smtClean="0"/>
              <a:t>лютий</a:t>
            </a:r>
            <a:r>
              <a:rPr lang="ru-RU" sz="2400" i="1" u="sng" dirty="0" smtClean="0"/>
              <a:t>  1921 року </a:t>
            </a:r>
            <a:r>
              <a:rPr lang="ru-RU" sz="2000" dirty="0" smtClean="0"/>
              <a:t>-  </a:t>
            </a:r>
            <a:r>
              <a:rPr lang="ru-RU" sz="2000" dirty="0" err="1" smtClean="0"/>
              <a:t>створюється</a:t>
            </a:r>
            <a:r>
              <a:rPr lang="ru-RU" sz="2000" dirty="0" smtClean="0"/>
              <a:t> перший </a:t>
            </a:r>
            <a:r>
              <a:rPr lang="ru-RU" sz="2000" dirty="0" err="1" smtClean="0"/>
              <a:t>державний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степовий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заповідник</a:t>
            </a:r>
            <a:r>
              <a:rPr lang="ru-RU" sz="2000" dirty="0" smtClean="0"/>
              <a:t> "</a:t>
            </a:r>
            <a:r>
              <a:rPr lang="ru-RU" sz="2000" dirty="0" err="1" smtClean="0"/>
              <a:t>Чаплі</a:t>
            </a:r>
            <a:r>
              <a:rPr lang="ru-RU" sz="2000" dirty="0" smtClean="0"/>
              <a:t>". </a:t>
            </a:r>
            <a:endParaRPr lang="uk-UA" sz="2000" dirty="0" smtClean="0"/>
          </a:p>
          <a:p>
            <a:endParaRPr lang="ru-RU" sz="2000" dirty="0" smtClean="0"/>
          </a:p>
          <a:p>
            <a:r>
              <a:rPr lang="ru-RU" sz="2400" i="1" u="sng" dirty="0" err="1" smtClean="0"/>
              <a:t>грудень</a:t>
            </a:r>
            <a:r>
              <a:rPr lang="ru-RU" sz="2400" i="1" u="sng" dirty="0" smtClean="0"/>
              <a:t>  1984 р</a:t>
            </a:r>
            <a:r>
              <a:rPr lang="ru-RU" sz="2800" i="1" dirty="0" smtClean="0"/>
              <a:t>.</a:t>
            </a:r>
            <a:r>
              <a:rPr lang="ru-RU" sz="2800" dirty="0" smtClean="0"/>
              <a:t>  </a:t>
            </a:r>
            <a:r>
              <a:rPr lang="ru-RU" sz="2000" dirty="0" smtClean="0"/>
              <a:t>- </a:t>
            </a:r>
            <a:r>
              <a:rPr lang="ru-RU" sz="2000" dirty="0" err="1" smtClean="0"/>
              <a:t>заповідник</a:t>
            </a:r>
            <a:r>
              <a:rPr lang="ru-RU" sz="2000" dirty="0" smtClean="0"/>
              <a:t> 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включений до </a:t>
            </a:r>
            <a:r>
              <a:rPr lang="ru-RU" sz="2000" dirty="0" err="1" smtClean="0"/>
              <a:t>міжнародної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мережі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біосферних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резерватів</a:t>
            </a:r>
            <a:r>
              <a:rPr lang="ru-RU" sz="2000" dirty="0" smtClean="0"/>
              <a:t> . </a:t>
            </a:r>
          </a:p>
        </p:txBody>
      </p:sp>
      <p:pic>
        <p:nvPicPr>
          <p:cNvPr id="17412" name="Picture 4" descr="http://bse.sci-lib.com/a_pictures/09/06/221349686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071934" y="4214818"/>
            <a:ext cx="478631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42862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Територія заповідника…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6"/>
            <a:ext cx="3857652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u="sng" dirty="0" err="1" smtClean="0"/>
              <a:t>заповідна</a:t>
            </a:r>
            <a:r>
              <a:rPr lang="ru-RU" sz="2400" u="sng" dirty="0" smtClean="0"/>
              <a:t> зона </a:t>
            </a:r>
            <a:r>
              <a:rPr lang="ru-RU" sz="2400" dirty="0" smtClean="0"/>
              <a:t>- 11054 га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/>
              <a:t> </a:t>
            </a:r>
            <a:r>
              <a:rPr lang="ru-RU" sz="2400" u="sng" dirty="0" err="1" smtClean="0"/>
              <a:t>буферна</a:t>
            </a:r>
            <a:r>
              <a:rPr lang="ru-RU" sz="2400" u="sng" dirty="0" smtClean="0"/>
              <a:t>  зона </a:t>
            </a:r>
            <a:r>
              <a:rPr lang="ru-RU" sz="2400" dirty="0" smtClean="0"/>
              <a:t>- 6895 га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/>
              <a:t> </a:t>
            </a:r>
            <a:r>
              <a:rPr lang="ru-RU" sz="2400" u="sng" dirty="0" err="1" smtClean="0"/>
              <a:t>зони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антропогенних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ландшафтів</a:t>
            </a:r>
            <a:r>
              <a:rPr lang="ru-RU" sz="2400" u="sng" dirty="0" smtClean="0"/>
              <a:t> </a:t>
            </a:r>
            <a:r>
              <a:rPr lang="ru-RU" sz="2400" dirty="0" smtClean="0"/>
              <a:t>– 15358 га.</a:t>
            </a:r>
          </a:p>
          <a:p>
            <a:pPr>
              <a:buFont typeface="Arial" pitchFamily="34" charset="0"/>
              <a:buChar char="•"/>
            </a:pPr>
            <a:endParaRPr lang="uk-UA" sz="2400" dirty="0" smtClean="0"/>
          </a:p>
          <a:p>
            <a:pPr>
              <a:buFont typeface="Arial" pitchFamily="34" charset="0"/>
              <a:buChar char="•"/>
            </a:pPr>
            <a:endParaRPr lang="ru-RU" sz="2400" b="1" dirty="0" smtClean="0"/>
          </a:p>
          <a:p>
            <a:r>
              <a:rPr lang="ru-RU" sz="2400" b="1" i="1" u="sng" dirty="0" smtClean="0">
                <a:solidFill>
                  <a:srgbClr val="00B050"/>
                </a:solidFill>
              </a:rPr>
              <a:t>     </a:t>
            </a:r>
            <a:r>
              <a:rPr lang="ru-RU" sz="2400" b="1" i="1" u="sng" dirty="0" err="1" smtClean="0">
                <a:solidFill>
                  <a:srgbClr val="00B050"/>
                </a:solidFill>
              </a:rPr>
              <a:t>Землекористування</a:t>
            </a:r>
            <a:r>
              <a:rPr lang="ru-RU" b="1" i="1" u="sng" dirty="0" smtClean="0">
                <a:solidFill>
                  <a:srgbClr val="00B050"/>
                </a:solidFill>
              </a:rPr>
              <a:t> 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цілинний</a:t>
            </a:r>
            <a:r>
              <a:rPr lang="ru-RU" sz="2400" dirty="0" smtClean="0"/>
              <a:t> степ </a:t>
            </a:r>
            <a:r>
              <a:rPr lang="ru-RU" sz="2400" dirty="0" err="1" smtClean="0"/>
              <a:t>і</a:t>
            </a:r>
            <a:r>
              <a:rPr lang="ru-RU" sz="2400" dirty="0" smtClean="0"/>
              <a:t> перелоги (11054,0 га),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дендрологічний</a:t>
            </a:r>
            <a:r>
              <a:rPr lang="ru-RU" sz="2400" dirty="0" smtClean="0"/>
              <a:t> парк (196,6 га)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зоопарк (61,6 га)</a:t>
            </a:r>
            <a:endParaRPr lang="ru-RU" sz="2400" dirty="0"/>
          </a:p>
        </p:txBody>
      </p:sp>
      <p:pic>
        <p:nvPicPr>
          <p:cNvPr id="18434" name="Picture 2" descr="http://www.autocentre.ua/ac/12/31/images/14/Ask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290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g.io.ua/img_aa/large/0114/70/01147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71612"/>
            <a:ext cx="353618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ap-hram.org/images/stories/zapovednik/p1010068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071810"/>
            <a:ext cx="3236226" cy="2433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8" descr="http://uafacts.com/wp-content/uploads/2012/04/askaniya-nova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947022"/>
            <a:ext cx="1943078" cy="2910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1439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Рослини, занесені у Червону</a:t>
            </a:r>
            <a:r>
              <a:rPr lang="uk-UA" sz="2400" dirty="0" smtClean="0"/>
              <a:t> </a:t>
            </a:r>
            <a:r>
              <a:rPr lang="uk-UA" sz="2800" dirty="0" smtClean="0"/>
              <a:t>книгу України…</a:t>
            </a:r>
            <a:endParaRPr lang="ru-RU" sz="2800" dirty="0"/>
          </a:p>
        </p:txBody>
      </p:sp>
      <p:pic>
        <p:nvPicPr>
          <p:cNvPr id="19458" name="Picture 2" descr="http://askania-nova-zapovidnik.gov.ua/articles/group/20/id/images/content/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85720" y="1643050"/>
            <a:ext cx="2786082" cy="185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1071546"/>
            <a:ext cx="28575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карагана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скіфська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857232"/>
            <a:ext cx="235745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dk1"/>
                </a:solidFill>
              </a:rPr>
              <a:t>зіркоплідник</a:t>
            </a:r>
            <a:r>
              <a:rPr lang="ru-RU" sz="2000" b="1" dirty="0" smtClean="0">
                <a:solidFill>
                  <a:schemeClr val="dk1"/>
                </a:solidFill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dk1"/>
                </a:solidFill>
              </a:rPr>
              <a:t>частуховидний</a:t>
            </a:r>
            <a:endParaRPr lang="ru-RU" sz="2000" b="1" dirty="0" smtClean="0">
              <a:solidFill>
                <a:schemeClr val="dk1"/>
              </a:solidFill>
            </a:endParaRPr>
          </a:p>
        </p:txBody>
      </p:sp>
      <p:pic>
        <p:nvPicPr>
          <p:cNvPr id="19460" name="Picture 4" descr="http://www.plantarium.ru/dat/plants/8/875/88875_577da89a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500430" y="1643050"/>
            <a:ext cx="266701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www.n-ataeva.ru/img/zelenoe/037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429388" y="1500174"/>
            <a:ext cx="228601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286512" y="928670"/>
            <a:ext cx="257871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ковили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українська</a:t>
            </a:r>
            <a:endParaRPr lang="ru-RU" sz="2400" dirty="0"/>
          </a:p>
        </p:txBody>
      </p:sp>
      <p:pic>
        <p:nvPicPr>
          <p:cNvPr id="19464" name="Picture 8" descr="http://naturelight.ru/photo/2011-01-20/37372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28596" y="4429132"/>
            <a:ext cx="287798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0034" y="3857628"/>
            <a:ext cx="278608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тюльпан </a:t>
            </a:r>
            <a:r>
              <a:rPr lang="ru-RU" sz="2400" dirty="0" err="1" smtClean="0"/>
              <a:t>Шренка</a:t>
            </a:r>
            <a:endParaRPr lang="ru-RU" sz="2400" dirty="0"/>
          </a:p>
        </p:txBody>
      </p:sp>
      <p:pic>
        <p:nvPicPr>
          <p:cNvPr id="19466" name="Picture 10" descr="http://stat11.privet.ru/lr/08302af8be5c733a78a89c22e9973a39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643306" y="4429132"/>
            <a:ext cx="2344214" cy="2160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571868" y="3857628"/>
            <a:ext cx="232121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волошка</a:t>
            </a:r>
            <a:r>
              <a:rPr lang="ru-RU" sz="2400" dirty="0" smtClean="0"/>
              <a:t> </a:t>
            </a:r>
            <a:r>
              <a:rPr lang="ru-RU" sz="2400" dirty="0" err="1" smtClean="0"/>
              <a:t>Талієва</a:t>
            </a:r>
            <a:endParaRPr lang="ru-RU" sz="2400" dirty="0"/>
          </a:p>
        </p:txBody>
      </p:sp>
      <p:pic>
        <p:nvPicPr>
          <p:cNvPr id="19468" name="Picture 12" descr="http://upload.wikimedia.org/wikipedia/commons/thumb/8/81/Fritillaria_meleagris_002.JPG/300px-Fritillaria_meleagris_002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6286512" y="4429132"/>
            <a:ext cx="2428904" cy="214312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357950" y="3929066"/>
            <a:ext cx="232044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рябчик </a:t>
            </a:r>
            <a:r>
              <a:rPr lang="ru-RU" sz="2400" dirty="0" err="1" smtClean="0"/>
              <a:t>шаховий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357166"/>
            <a:ext cx="400052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err="1" smtClean="0"/>
              <a:t>Цілинний</a:t>
            </a:r>
            <a:r>
              <a:rPr lang="ru-RU" sz="2400" i="1" dirty="0" smtClean="0"/>
              <a:t> степ „</a:t>
            </a:r>
            <a:r>
              <a:rPr lang="ru-RU" sz="2400" i="1" dirty="0" err="1" smtClean="0"/>
              <a:t>Асканія-Нова</a:t>
            </a:r>
            <a:r>
              <a:rPr lang="ru-RU" sz="2400" i="1" dirty="0" smtClean="0"/>
              <a:t>” – </a:t>
            </a:r>
            <a:r>
              <a:rPr lang="ru-RU" sz="2400" i="1" dirty="0" err="1" smtClean="0"/>
              <a:t>єдина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Європі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ділянка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типчаково-ковилового</a:t>
            </a:r>
            <a:r>
              <a:rPr lang="ru-RU" sz="2400" i="1" dirty="0" smtClean="0"/>
              <a:t> степу, </a:t>
            </a:r>
            <a:r>
              <a:rPr lang="ru-RU" sz="2400" i="1" dirty="0" err="1" smtClean="0"/>
              <a:t>якого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ніколи</a:t>
            </a:r>
            <a:r>
              <a:rPr lang="ru-RU" sz="2400" i="1" dirty="0" smtClean="0"/>
              <a:t> не </a:t>
            </a:r>
            <a:r>
              <a:rPr lang="ru-RU" sz="2400" i="1" dirty="0" err="1" smtClean="0"/>
              <a:t>торкався</a:t>
            </a:r>
            <a:r>
              <a:rPr lang="ru-RU" sz="2400" i="1" dirty="0" smtClean="0"/>
              <a:t> плуг, - </a:t>
            </a:r>
            <a:r>
              <a:rPr lang="ru-RU" sz="2400" i="1" dirty="0" err="1" smtClean="0"/>
              <a:t>має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велику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наукову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культурно-пізнавальну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практичну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цінність</a:t>
            </a:r>
            <a:r>
              <a:rPr lang="ru-RU" sz="2400" i="1" dirty="0" smtClean="0"/>
              <a:t>...</a:t>
            </a:r>
            <a:endParaRPr lang="ru-RU" sz="2400" i="1" dirty="0"/>
          </a:p>
        </p:txBody>
      </p:sp>
      <p:pic>
        <p:nvPicPr>
          <p:cNvPr id="20490" name="Picture 10" descr="http://ukrtour.net/images/stories/Askania/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572000" y="500042"/>
            <a:ext cx="4214810" cy="281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2" name="Picture 12" descr="http://www.genichesk1.com.ua/images/foto/g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071942"/>
            <a:ext cx="4733956" cy="247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4" name="Picture 14" descr="http://lifeglobe.net/media/entry/66/Tulpan_Shrenka_thumb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85720" y="3929066"/>
            <a:ext cx="3714776" cy="269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28604"/>
            <a:ext cx="8715436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u="sng" dirty="0" err="1" smtClean="0"/>
              <a:t>Тваринний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світ</a:t>
            </a:r>
            <a:r>
              <a:rPr lang="ru-RU" sz="2400" i="1" u="sng" dirty="0" smtClean="0"/>
              <a:t>  </a:t>
            </a:r>
            <a:r>
              <a:rPr lang="ru-RU" sz="2000" dirty="0" err="1" smtClean="0"/>
              <a:t>заповідного</a:t>
            </a:r>
            <a:r>
              <a:rPr lang="ru-RU" sz="2000" dirty="0" smtClean="0"/>
              <a:t> степу  </a:t>
            </a:r>
            <a:r>
              <a:rPr lang="ru-RU" sz="2000" dirty="0" err="1" smtClean="0"/>
              <a:t>зберіг</a:t>
            </a:r>
            <a:r>
              <a:rPr lang="ru-RU" sz="2000" dirty="0" smtClean="0"/>
              <a:t> свою </a:t>
            </a:r>
            <a:r>
              <a:rPr lang="ru-RU" sz="2000" dirty="0" err="1" smtClean="0"/>
              <a:t>аборигенну</a:t>
            </a:r>
            <a:r>
              <a:rPr lang="ru-RU" sz="2000" dirty="0" smtClean="0"/>
              <a:t> фауну, за </a:t>
            </a:r>
            <a:r>
              <a:rPr lang="ru-RU" sz="2000" dirty="0" err="1" smtClean="0"/>
              <a:t>винятком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крупних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птахів</a:t>
            </a:r>
            <a:r>
              <a:rPr lang="ru-RU" sz="2000" dirty="0" smtClean="0"/>
              <a:t>. Тут </a:t>
            </a:r>
            <a:r>
              <a:rPr lang="ru-RU" sz="2000" dirty="0" err="1" smtClean="0"/>
              <a:t>зустрічаються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типові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мешканці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степового</a:t>
            </a:r>
            <a:r>
              <a:rPr lang="ru-RU" sz="2000" dirty="0" smtClean="0"/>
              <a:t> ландшафту</a:t>
            </a:r>
            <a:r>
              <a:rPr lang="ru-RU" sz="2000" i="1" dirty="0" smtClean="0"/>
              <a:t>: </a:t>
            </a:r>
            <a:r>
              <a:rPr lang="ru-RU" sz="2000" i="1" dirty="0" err="1" smtClean="0"/>
              <a:t>малий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ховрашок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степовий</a:t>
            </a:r>
            <a:r>
              <a:rPr lang="ru-RU" sz="2000" i="1" dirty="0" smtClean="0"/>
              <a:t> байбак, тушканчик великий, </a:t>
            </a:r>
            <a:r>
              <a:rPr lang="ru-RU" sz="2000" i="1" dirty="0" err="1" smtClean="0"/>
              <a:t>заєць-русак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мишовидні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гризуни</a:t>
            </a:r>
            <a:r>
              <a:rPr lang="ru-RU" sz="2000" i="1" dirty="0" smtClean="0"/>
              <a:t>, а </a:t>
            </a:r>
            <a:r>
              <a:rPr lang="ru-RU" sz="2000" i="1" dirty="0" err="1" smtClean="0"/>
              <a:t>також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середні</a:t>
            </a:r>
            <a:r>
              <a:rPr lang="ru-RU" sz="2000" i="1" dirty="0" smtClean="0"/>
              <a:t> та </a:t>
            </a:r>
            <a:r>
              <a:rPr lang="ru-RU" sz="2000" i="1" dirty="0" err="1" smtClean="0"/>
              <a:t>дрібні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хижаки</a:t>
            </a:r>
            <a:r>
              <a:rPr lang="ru-RU" sz="2000" i="1" dirty="0" smtClean="0"/>
              <a:t>: </a:t>
            </a:r>
            <a:r>
              <a:rPr lang="ru-RU" sz="2000" i="1" dirty="0" err="1" smtClean="0"/>
              <a:t>звичайна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лисиця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степовий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тхір</a:t>
            </a:r>
            <a:r>
              <a:rPr lang="ru-RU" sz="2000" i="1" dirty="0" smtClean="0"/>
              <a:t>, ласка.</a:t>
            </a:r>
            <a:endParaRPr lang="ru-RU" sz="2000" i="1" dirty="0"/>
          </a:p>
        </p:txBody>
      </p:sp>
      <p:pic>
        <p:nvPicPr>
          <p:cNvPr id="22532" name="Picture 4" descr="http://www.naturephoto-cz.com/photos/mraz/%D0%A5%D0%BE%D0%B2%D1%80%D0%B0%D1%85-%D0%B7%D0%BE%D0%BB%D0%BE%D1%82%D0%B8%D1%81%D1%82%D0%B8%D0%B9-xxx09f617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5385" t="8654" r="5768" b="9614"/>
          <a:stretch>
            <a:fillRect/>
          </a:stretch>
        </p:blipFill>
        <p:spPr bwMode="auto">
          <a:xfrm>
            <a:off x="357157" y="2285992"/>
            <a:ext cx="3445833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http://3.bp.blogspot.com/-e3eiR6hhfB8/TwHWYlZiwzI/AAAAAAAAAXU/11tlgLweULQ/s1600/d0bfd180d0bed0bf-300x29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b="14141"/>
          <a:stretch>
            <a:fillRect/>
          </a:stretch>
        </p:blipFill>
        <p:spPr bwMode="auto">
          <a:xfrm>
            <a:off x="3000364" y="4000504"/>
            <a:ext cx="3000376" cy="255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proxvost.info/animals/europe/images/fox/fox_01_large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072066" y="2285992"/>
            <a:ext cx="364476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142852"/>
            <a:ext cx="52864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Великий </a:t>
            </a:r>
            <a:r>
              <a:rPr lang="ru-RU" sz="2800" dirty="0" err="1" smtClean="0"/>
              <a:t>Чапельський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928670"/>
            <a:ext cx="3571868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Великий </a:t>
            </a:r>
            <a:r>
              <a:rPr lang="ru-RU" sz="2000" dirty="0" err="1" smtClean="0"/>
              <a:t>Чапельський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(</a:t>
            </a:r>
            <a:r>
              <a:rPr lang="ru-RU" sz="2000" dirty="0" err="1" smtClean="0"/>
              <a:t>4х6</a:t>
            </a:r>
            <a:r>
              <a:rPr lang="ru-RU" sz="2000" dirty="0" smtClean="0"/>
              <a:t> км) - </a:t>
            </a:r>
            <a:r>
              <a:rPr lang="ru-RU" sz="2000" dirty="0" err="1" smtClean="0"/>
              <a:t>унікальна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депресія</a:t>
            </a:r>
            <a:r>
              <a:rPr lang="ru-RU" sz="2000" dirty="0" smtClean="0"/>
              <a:t>, для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характерно </a:t>
            </a:r>
            <a:r>
              <a:rPr lang="ru-RU" sz="2000" dirty="0" err="1" smtClean="0"/>
              <a:t>періодичне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заповнення</a:t>
            </a:r>
            <a:r>
              <a:rPr lang="ru-RU" sz="2000" dirty="0" smtClean="0"/>
              <a:t> талою водою. В </a:t>
            </a:r>
            <a:r>
              <a:rPr lang="ru-RU" sz="2000" dirty="0" err="1" smtClean="0"/>
              <a:t>найглибшій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гідрофіти</a:t>
            </a:r>
            <a:r>
              <a:rPr lang="ru-RU" sz="2000" dirty="0" smtClean="0"/>
              <a:t>, у тому </a:t>
            </a:r>
            <a:r>
              <a:rPr lang="ru-RU" sz="2000" dirty="0" err="1" smtClean="0"/>
              <a:t>числі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найрідкісніший</a:t>
            </a:r>
            <a:r>
              <a:rPr lang="ru-RU" sz="2000" dirty="0" smtClean="0"/>
              <a:t> вид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- </a:t>
            </a:r>
            <a:r>
              <a:rPr lang="ru-RU" sz="2000" dirty="0" err="1" smtClean="0"/>
              <a:t>зіркоплідник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частуховидний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4580" name="Picture 4" descr="http://askania-nova-zapovidnik.gov.ua/articles/group/20/id/images/content/7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286248" y="791509"/>
            <a:ext cx="4333872" cy="2773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4876" y="4000504"/>
            <a:ext cx="4143372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найвищий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насиченості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квіткових</a:t>
            </a:r>
            <a:r>
              <a:rPr lang="ru-RU" sz="2000" dirty="0" smtClean="0"/>
              <a:t> - 368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. Флора поду </a:t>
            </a:r>
            <a:r>
              <a:rPr lang="ru-RU" sz="2000" dirty="0" err="1" smtClean="0"/>
              <a:t>налічує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ендеміків</a:t>
            </a:r>
            <a:r>
              <a:rPr lang="ru-RU" sz="2000" dirty="0" smtClean="0"/>
              <a:t> - 53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них 7 </a:t>
            </a:r>
            <a:r>
              <a:rPr lang="ru-RU" sz="2000" dirty="0" err="1" smtClean="0"/>
              <a:t>зустрічаються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тут, а 8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занесені</a:t>
            </a:r>
            <a:r>
              <a:rPr lang="ru-RU" sz="2000" dirty="0" smtClean="0"/>
              <a:t> до “</a:t>
            </a:r>
            <a:r>
              <a:rPr lang="ru-RU" sz="2000" dirty="0" err="1" smtClean="0"/>
              <a:t>Червоної</a:t>
            </a:r>
            <a:r>
              <a:rPr lang="ru-RU" sz="2000" dirty="0" smtClean="0"/>
              <a:t> книги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”.</a:t>
            </a:r>
            <a:endParaRPr lang="ru-RU" sz="2000" dirty="0"/>
          </a:p>
        </p:txBody>
      </p:sp>
      <p:pic>
        <p:nvPicPr>
          <p:cNvPr id="24584" name="Picture 8" descr="http://ascania-nova.org/wp-content/uploads/blossoms-in-the-steppe-askania-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3857652" cy="274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ics.livejournal.com/oleg_leusenko/pic/003agft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48253" cy="3786190"/>
          </a:xfrm>
          <a:prstGeom prst="rect">
            <a:avLst/>
          </a:prstGeom>
          <a:noFill/>
        </p:spPr>
      </p:pic>
      <p:pic>
        <p:nvPicPr>
          <p:cNvPr id="25604" name="Picture 4" descr="http://mydim.ua/pub/images/1f56e80ba16974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714752"/>
          </a:xfrm>
          <a:prstGeom prst="rect">
            <a:avLst/>
          </a:prstGeom>
          <a:noFill/>
        </p:spPr>
      </p:pic>
      <p:pic>
        <p:nvPicPr>
          <p:cNvPr id="25606" name="Picture 6" descr="http://maksimum.ictv.ua/public/images/gallery/2012/04/06/2012040614245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0" y="3714752"/>
            <a:ext cx="4214810" cy="3143248"/>
          </a:xfrm>
          <a:prstGeom prst="rect">
            <a:avLst/>
          </a:prstGeom>
          <a:noFill/>
        </p:spPr>
      </p:pic>
      <p:pic>
        <p:nvPicPr>
          <p:cNvPr id="25608" name="Picture 8" descr="http://os1.i.ua/3/1/7301244_78cd8bf2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214810" y="3714752"/>
            <a:ext cx="4929190" cy="3196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199</TotalTime>
  <Words>467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Mega</dc:creator>
  <cp:lastModifiedBy>Darina</cp:lastModifiedBy>
  <cp:revision>22</cp:revision>
  <dcterms:created xsi:type="dcterms:W3CDTF">2013-03-05T14:31:36Z</dcterms:created>
  <dcterms:modified xsi:type="dcterms:W3CDTF">2014-05-20T06:31:57Z</dcterms:modified>
</cp:coreProperties>
</file>