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1" r:id="rId7"/>
    <p:sldId id="263" r:id="rId8"/>
    <p:sldId id="268" r:id="rId9"/>
    <p:sldId id="262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FD31-4AEE-4159-8BE0-C36F6F2EAE1D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0D6F-A159-44CD-A18E-2567D951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1198615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Проблеми створення Світового океану</a:t>
            </a:r>
            <a:endParaRPr lang="ru-RU" dirty="0"/>
          </a:p>
        </p:txBody>
      </p:sp>
      <p:pic>
        <p:nvPicPr>
          <p:cNvPr id="6" name="Рисунок 5" descr="океан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857364"/>
            <a:ext cx="3571900" cy="4132198"/>
          </a:xfrm>
          <a:prstGeom prst="rect">
            <a:avLst/>
          </a:prstGeom>
        </p:spPr>
      </p:pic>
    </p:spTree>
  </p:cSld>
  <p:clrMapOvr>
    <a:masterClrMapping/>
  </p:clrMapOvr>
  <p:transition advTm="2203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" t="4043"/>
          <a:stretch>
            <a:fillRect/>
          </a:stretch>
        </p:blipFill>
        <p:spPr>
          <a:xfrm>
            <a:off x="0" y="0"/>
            <a:ext cx="9138116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64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 err="1" smtClean="0"/>
              <a:t>даний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людство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використовує</a:t>
            </a:r>
            <a:r>
              <a:rPr lang="ru-RU" sz="1400" dirty="0" smtClean="0"/>
              <a:t> 3,8 тис. куб. км. води </a:t>
            </a:r>
            <a:r>
              <a:rPr lang="ru-RU" sz="1400" dirty="0" err="1" smtClean="0"/>
              <a:t>щорічно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споживання</a:t>
            </a:r>
            <a:r>
              <a:rPr lang="ru-RU" sz="1400" dirty="0" smtClean="0"/>
              <a:t> максимум до 12 тис. куб. км. При </a:t>
            </a:r>
            <a:r>
              <a:rPr lang="ru-RU" sz="1400" dirty="0" err="1" smtClean="0"/>
              <a:t>нинішніх</a:t>
            </a:r>
            <a:r>
              <a:rPr lang="ru-RU" sz="1400" dirty="0" smtClean="0"/>
              <a:t> темпах </a:t>
            </a:r>
            <a:r>
              <a:rPr lang="ru-RU" sz="1400" dirty="0" err="1" smtClean="0"/>
              <a:t>зростання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споживання</a:t>
            </a:r>
            <a:r>
              <a:rPr lang="ru-RU" sz="1400" dirty="0" smtClean="0"/>
              <a:t> води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вистачить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найближчі</a:t>
            </a:r>
            <a:r>
              <a:rPr lang="ru-RU" sz="1400" dirty="0" smtClean="0"/>
              <a:t> 25-30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. </a:t>
            </a:r>
            <a:r>
              <a:rPr lang="ru-RU" sz="1400" dirty="0" err="1" smtClean="0"/>
              <a:t>Викачування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грунтових</a:t>
            </a:r>
            <a:r>
              <a:rPr lang="ru-RU" sz="1400" dirty="0" smtClean="0"/>
              <a:t> вод </a:t>
            </a:r>
            <a:r>
              <a:rPr lang="ru-RU" sz="1400" dirty="0" err="1" smtClean="0"/>
              <a:t>призводить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осідання</a:t>
            </a:r>
            <a:r>
              <a:rPr lang="ru-RU" sz="1400" dirty="0" smtClean="0"/>
              <a:t> грунту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будинків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підземних</a:t>
            </a:r>
            <a:r>
              <a:rPr lang="ru-RU" sz="1400" dirty="0" smtClean="0"/>
              <a:t> вод на десятки </a:t>
            </a:r>
            <a:r>
              <a:rPr lang="ru-RU" sz="1400" dirty="0" err="1" smtClean="0"/>
              <a:t>метрів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У </a:t>
            </a:r>
            <a:r>
              <a:rPr lang="ru-RU" sz="1400" dirty="0" err="1"/>
              <a:t>зв'язку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зростаючим</a:t>
            </a:r>
            <a:r>
              <a:rPr lang="ru-RU" sz="1400" dirty="0"/>
              <a:t> </a:t>
            </a:r>
            <a:r>
              <a:rPr lang="ru-RU" sz="1400" dirty="0" err="1"/>
              <a:t>світовим</a:t>
            </a:r>
            <a:r>
              <a:rPr lang="ru-RU" sz="1400" dirty="0"/>
              <a:t> </a:t>
            </a:r>
            <a:r>
              <a:rPr lang="ru-RU" sz="1400" dirty="0" err="1"/>
              <a:t>населенням</a:t>
            </a:r>
            <a:r>
              <a:rPr lang="ru-RU" sz="1400" dirty="0"/>
              <a:t> </a:t>
            </a:r>
            <a:r>
              <a:rPr lang="ru-RU" sz="1400" dirty="0" err="1"/>
              <a:t>потрібна</a:t>
            </a:r>
            <a:r>
              <a:rPr lang="ru-RU" sz="1400" dirty="0"/>
              <a:t> </a:t>
            </a:r>
            <a:r>
              <a:rPr lang="ru-RU" sz="1400" dirty="0" err="1"/>
              <a:t>більша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енергії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послужило </a:t>
            </a:r>
            <a:r>
              <a:rPr lang="ru-RU" sz="1400" dirty="0" err="1"/>
              <a:t>поштовхом</a:t>
            </a:r>
            <a:r>
              <a:rPr lang="ru-RU" sz="1400" dirty="0"/>
              <a:t> для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Світового</a:t>
            </a:r>
            <a:r>
              <a:rPr lang="ru-RU" sz="1400" dirty="0"/>
              <a:t> океану в </a:t>
            </a:r>
            <a:r>
              <a:rPr lang="ru-RU" sz="1400" dirty="0" err="1"/>
              <a:t>якості</a:t>
            </a:r>
            <a:r>
              <a:rPr lang="ru-RU" sz="1400" dirty="0"/>
              <a:t> </a:t>
            </a:r>
            <a:r>
              <a:rPr lang="ru-RU" sz="1400" dirty="0" err="1"/>
              <a:t>джерела</a:t>
            </a:r>
            <a:r>
              <a:rPr lang="ru-RU" sz="1400" dirty="0"/>
              <a:t> </a:t>
            </a:r>
            <a:r>
              <a:rPr lang="ru-RU" sz="1400" dirty="0" err="1"/>
              <a:t>електроенергії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Крім</a:t>
            </a:r>
            <a:r>
              <a:rPr lang="ru-RU" sz="1400" dirty="0"/>
              <a:t> </a:t>
            </a:r>
            <a:r>
              <a:rPr lang="ru-RU" sz="1400" dirty="0" err="1"/>
              <a:t>вилучення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вод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, </a:t>
            </a:r>
            <a:r>
              <a:rPr lang="ru-RU" sz="1400" dirty="0" err="1"/>
              <a:t>Світовий</a:t>
            </a:r>
            <a:r>
              <a:rPr lang="ru-RU" sz="1400" dirty="0"/>
              <a:t> океан </a:t>
            </a:r>
            <a:r>
              <a:rPr lang="ru-RU" sz="1400" dirty="0" err="1"/>
              <a:t>здійснює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транспортну</a:t>
            </a:r>
            <a:r>
              <a:rPr lang="ru-RU" sz="1400" dirty="0"/>
              <a:t> </a:t>
            </a:r>
            <a:r>
              <a:rPr lang="ru-RU" sz="1400" dirty="0" err="1"/>
              <a:t>функцію</a:t>
            </a:r>
            <a:r>
              <a:rPr lang="ru-RU" sz="1400" dirty="0"/>
              <a:t>, будучи одним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головних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ланок. За </a:t>
            </a:r>
            <a:r>
              <a:rPr lang="ru-RU" sz="1400" dirty="0" err="1"/>
              <a:t>останні</a:t>
            </a:r>
            <a:r>
              <a:rPr lang="ru-RU" sz="1400" dirty="0"/>
              <a:t> роки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очевидне</a:t>
            </a:r>
            <a:r>
              <a:rPr lang="ru-RU" sz="1400" dirty="0"/>
              <a:t> </a:t>
            </a:r>
            <a:r>
              <a:rPr lang="ru-RU" sz="1400" dirty="0" err="1"/>
              <a:t>розвиток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морських</a:t>
            </a:r>
            <a:r>
              <a:rPr lang="ru-RU" sz="1400" dirty="0"/>
              <a:t> </a:t>
            </a:r>
            <a:r>
              <a:rPr lang="ru-RU" sz="1400" dirty="0" err="1"/>
              <a:t>перевезень</a:t>
            </a:r>
            <a:r>
              <a:rPr lang="ru-RU" sz="1400" dirty="0"/>
              <a:t>. Тут </a:t>
            </a:r>
            <a:r>
              <a:rPr lang="ru-RU" sz="1400" dirty="0" err="1"/>
              <a:t>важливо</a:t>
            </a:r>
            <a:r>
              <a:rPr lang="ru-RU" sz="1400" dirty="0"/>
              <a:t> </a:t>
            </a:r>
            <a:r>
              <a:rPr lang="ru-RU" sz="1400" dirty="0" err="1"/>
              <a:t>відзначити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обсяг</a:t>
            </a:r>
            <a:r>
              <a:rPr lang="ru-RU" sz="1400" dirty="0"/>
              <a:t> </a:t>
            </a:r>
            <a:r>
              <a:rPr lang="ru-RU" sz="1400" dirty="0" err="1"/>
              <a:t>світових</a:t>
            </a:r>
            <a:r>
              <a:rPr lang="ru-RU" sz="1400" dirty="0"/>
              <a:t> </a:t>
            </a:r>
            <a:r>
              <a:rPr lang="ru-RU" sz="1400" dirty="0" err="1"/>
              <a:t>морських</a:t>
            </a:r>
            <a:r>
              <a:rPr lang="ru-RU" sz="1400" dirty="0"/>
              <a:t> </a:t>
            </a:r>
            <a:r>
              <a:rPr lang="ru-RU" sz="1400" dirty="0" err="1"/>
              <a:t>перевезень</a:t>
            </a:r>
            <a:r>
              <a:rPr lang="ru-RU" sz="1400" dirty="0"/>
              <a:t> </a:t>
            </a:r>
            <a:r>
              <a:rPr lang="ru-RU" sz="1400" dirty="0" err="1"/>
              <a:t>досяг</a:t>
            </a:r>
            <a:r>
              <a:rPr lang="ru-RU" sz="1400" dirty="0"/>
              <a:t> рекордного </a:t>
            </a:r>
            <a:r>
              <a:rPr lang="ru-RU" sz="1400" dirty="0" err="1"/>
              <a:t>рівня</a:t>
            </a:r>
            <a:r>
              <a:rPr lang="ru-RU" sz="1400" dirty="0"/>
              <a:t> 6,76 млрд. тонн.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21468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Сучасна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технологічна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революція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відвела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Світовому</a:t>
            </a:r>
            <a:r>
              <a:rPr lang="ru-RU" dirty="0">
                <a:solidFill>
                  <a:schemeClr val="bg1"/>
                </a:solidFill>
              </a:rPr>
              <a:t> океану роль </a:t>
            </a:r>
            <a:r>
              <a:rPr lang="ru-RU" dirty="0" err="1">
                <a:solidFill>
                  <a:schemeClr val="bg1"/>
                </a:solidFill>
              </a:rPr>
              <a:t>гігантського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сміттєзвалища</a:t>
            </a:r>
            <a:r>
              <a:rPr lang="ru-RU" dirty="0">
                <a:solidFill>
                  <a:schemeClr val="bg1"/>
                </a:solidFill>
              </a:rPr>
              <a:t>". </a:t>
            </a:r>
            <a:r>
              <a:rPr lang="ru-RU" dirty="0" err="1">
                <a:solidFill>
                  <a:schemeClr val="bg1"/>
                </a:solidFill>
              </a:rPr>
              <a:t>Загальна</a:t>
            </a:r>
            <a:r>
              <a:rPr lang="ru-RU" dirty="0">
                <a:solidFill>
                  <a:schemeClr val="bg1"/>
                </a:solidFill>
              </a:rPr>
              <a:t> вага </a:t>
            </a:r>
            <a:r>
              <a:rPr lang="ru-RU" dirty="0" err="1">
                <a:solidFill>
                  <a:schemeClr val="bg1"/>
                </a:solidFill>
              </a:rPr>
              <a:t>забруднюючих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відходів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нафти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промислових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побутових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каналізаційних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стоків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сміття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радіоактивних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відходів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важких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металів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скидаються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Світовий</a:t>
            </a:r>
            <a:r>
              <a:rPr lang="ru-RU" dirty="0">
                <a:solidFill>
                  <a:schemeClr val="bg1"/>
                </a:solidFill>
              </a:rPr>
              <a:t> океан, становить </a:t>
            </a:r>
            <a:r>
              <a:rPr lang="ru-RU" dirty="0" err="1">
                <a:solidFill>
                  <a:schemeClr val="bg1"/>
                </a:solidFill>
              </a:rPr>
              <a:t>мільярди</a:t>
            </a:r>
            <a:r>
              <a:rPr lang="ru-RU" dirty="0">
                <a:solidFill>
                  <a:schemeClr val="bg1"/>
                </a:solidFill>
              </a:rPr>
              <a:t> тонн на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Найбільш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забруднюється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шельфова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частина</a:t>
            </a:r>
            <a:r>
              <a:rPr lang="ru-RU" dirty="0">
                <a:solidFill>
                  <a:schemeClr val="bg1"/>
                </a:solidFill>
              </a:rPr>
              <a:t>, особливо в районах </a:t>
            </a:r>
            <a:r>
              <a:rPr lang="ru-RU" dirty="0" err="1">
                <a:solidFill>
                  <a:schemeClr val="bg1"/>
                </a:solidFill>
              </a:rPr>
              <a:t>скупчення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другим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вилову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чинником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скорочення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біологічних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багатств</a:t>
            </a:r>
            <a:r>
              <a:rPr lang="ru-RU" dirty="0">
                <a:solidFill>
                  <a:schemeClr val="bg1"/>
                </a:solidFill>
              </a:rPr>
              <a:t> океану, тому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материкова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мілина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проживання</a:t>
            </a:r>
            <a:r>
              <a:rPr lang="ru-RU" dirty="0">
                <a:solidFill>
                  <a:schemeClr val="bg1"/>
                </a:solidFill>
              </a:rPr>
              <a:t> 95 - 98% </a:t>
            </a:r>
            <a:r>
              <a:rPr lang="ru-RU" dirty="0" err="1">
                <a:solidFill>
                  <a:schemeClr val="bg1"/>
                </a:solidFill>
              </a:rPr>
              <a:t>жителів</a:t>
            </a:r>
            <a:r>
              <a:rPr lang="ru-RU" dirty="0">
                <a:solidFill>
                  <a:schemeClr val="bg1"/>
                </a:solidFill>
              </a:rPr>
              <a:t> океану.</a:t>
            </a:r>
          </a:p>
        </p:txBody>
      </p:sp>
    </p:spTree>
  </p:cSld>
  <p:clrMapOvr>
    <a:masterClrMapping/>
  </p:clrMapOvr>
  <p:transition advTm="33891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1000108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океан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?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питання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</a:t>
            </a:r>
            <a:r>
              <a:rPr lang="ru-RU" dirty="0">
                <a:solidFill>
                  <a:schemeClr val="bg1"/>
                </a:solidFill>
              </a:rPr>
              <a:t> жаль, треба </a:t>
            </a:r>
            <a:r>
              <a:rPr lang="ru-RU" dirty="0" err="1">
                <a:solidFill>
                  <a:schemeClr val="bg1"/>
                </a:solidFill>
              </a:rPr>
              <a:t>відповісти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ствердно</a:t>
            </a:r>
            <a:r>
              <a:rPr lang="ru-RU" dirty="0">
                <a:solidFill>
                  <a:schemeClr val="bg1"/>
                </a:solidFill>
              </a:rPr>
              <a:t>, без всяких </a:t>
            </a:r>
            <a:r>
              <a:rPr lang="ru-RU" dirty="0" err="1">
                <a:solidFill>
                  <a:schemeClr val="bg1"/>
                </a:solidFill>
              </a:rPr>
              <a:t>коливань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небезпека</a:t>
            </a:r>
            <a:r>
              <a:rPr lang="ru-RU" dirty="0">
                <a:solidFill>
                  <a:schemeClr val="bg1"/>
                </a:solidFill>
              </a:rPr>
              <a:t> океану </a:t>
            </a:r>
            <a:r>
              <a:rPr lang="ru-RU" dirty="0" err="1">
                <a:solidFill>
                  <a:schemeClr val="bg1"/>
                </a:solidFill>
              </a:rPr>
              <a:t>несе</a:t>
            </a:r>
            <a:r>
              <a:rPr lang="ru-RU" dirty="0">
                <a:solidFill>
                  <a:schemeClr val="bg1"/>
                </a:solidFill>
              </a:rPr>
              <a:t> сама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легковажним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бездушним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ставленням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морських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багатств</a:t>
            </a:r>
            <a:r>
              <a:rPr lang="ru-RU" dirty="0">
                <a:solidFill>
                  <a:schemeClr val="bg1"/>
                </a:solidFill>
              </a:rPr>
              <a:t>. За </a:t>
            </a:r>
            <a:r>
              <a:rPr lang="ru-RU" dirty="0" err="1">
                <a:solidFill>
                  <a:schemeClr val="bg1"/>
                </a:solidFill>
              </a:rPr>
              <a:t>останні</a:t>
            </a:r>
            <a:r>
              <a:rPr lang="ru-RU" dirty="0">
                <a:solidFill>
                  <a:schemeClr val="bg1"/>
                </a:solidFill>
              </a:rPr>
              <a:t> два-три </a:t>
            </a:r>
            <a:r>
              <a:rPr lang="ru-RU" dirty="0" err="1">
                <a:solidFill>
                  <a:schemeClr val="bg1"/>
                </a:solidFill>
              </a:rPr>
              <a:t>десятиліття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людство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такої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забруднили</a:t>
            </a:r>
            <a:r>
              <a:rPr lang="ru-RU" dirty="0">
                <a:solidFill>
                  <a:schemeClr val="bg1"/>
                </a:solidFill>
              </a:rPr>
              <a:t> океан,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зараз </a:t>
            </a:r>
            <a:r>
              <a:rPr lang="ru-RU" dirty="0" err="1">
                <a:solidFill>
                  <a:schemeClr val="bg1"/>
                </a:solidFill>
              </a:rPr>
              <a:t>важко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знайти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Світовому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океані</a:t>
            </a:r>
            <a:r>
              <a:rPr lang="ru-RU" dirty="0">
                <a:solidFill>
                  <a:schemeClr val="bg1"/>
                </a:solidFill>
              </a:rPr>
              <a:t>, де не </a:t>
            </a:r>
            <a:r>
              <a:rPr lang="ru-RU" dirty="0" err="1">
                <a:solidFill>
                  <a:schemeClr val="bg1"/>
                </a:solidFill>
              </a:rPr>
              <a:t>спостерігалися</a:t>
            </a:r>
            <a:r>
              <a:rPr lang="ru-RU" dirty="0">
                <a:solidFill>
                  <a:schemeClr val="bg1"/>
                </a:solidFill>
              </a:rPr>
              <a:t> б </a:t>
            </a:r>
            <a:r>
              <a:rPr lang="ru-RU" dirty="0" err="1">
                <a:solidFill>
                  <a:schemeClr val="bg1"/>
                </a:solidFill>
              </a:rPr>
              <a:t>сліди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. Проблема, </a:t>
            </a:r>
            <a:r>
              <a:rPr lang="ru-RU" dirty="0" err="1">
                <a:solidFill>
                  <a:schemeClr val="bg1"/>
                </a:solidFill>
              </a:rPr>
              <a:t>пов'язана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забрудненням</a:t>
            </a:r>
            <a:r>
              <a:rPr lang="ru-RU" dirty="0">
                <a:solidFill>
                  <a:schemeClr val="bg1"/>
                </a:solidFill>
              </a:rPr>
              <a:t> вод </a:t>
            </a:r>
            <a:r>
              <a:rPr lang="ru-RU" dirty="0" err="1">
                <a:solidFill>
                  <a:schemeClr val="bg1"/>
                </a:solidFill>
              </a:rPr>
              <a:t>Світового</a:t>
            </a:r>
            <a:r>
              <a:rPr lang="ru-RU" dirty="0">
                <a:solidFill>
                  <a:schemeClr val="bg1"/>
                </a:solidFill>
              </a:rPr>
              <a:t> океану, одна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найважливіших</a:t>
            </a:r>
            <a:r>
              <a:rPr lang="ru-RU" dirty="0">
                <a:solidFill>
                  <a:schemeClr val="bg1"/>
                </a:solidFill>
              </a:rPr>
              <a:t> проблем,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стоять </a:t>
            </a:r>
            <a:r>
              <a:rPr lang="ru-RU" dirty="0" err="1">
                <a:solidFill>
                  <a:schemeClr val="bg1"/>
                </a:solidFill>
              </a:rPr>
              <a:t>нині</a:t>
            </a:r>
            <a:r>
              <a:rPr lang="ru-RU" dirty="0">
                <a:solidFill>
                  <a:schemeClr val="bg1"/>
                </a:solidFill>
              </a:rPr>
              <a:t> перед </a:t>
            </a:r>
            <a:r>
              <a:rPr lang="ru-RU" dirty="0" err="1">
                <a:solidFill>
                  <a:schemeClr val="bg1"/>
                </a:solidFill>
              </a:rPr>
              <a:t>людством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Найбільш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нафтою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нафтопродуктами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радіоактивними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речовинами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відходами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промислових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побутових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стічних</a:t>
            </a:r>
            <a:r>
              <a:rPr lang="ru-RU" dirty="0">
                <a:solidFill>
                  <a:schemeClr val="bg1"/>
                </a:solidFill>
              </a:rPr>
              <a:t> вод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нарешті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виносами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хімічних</a:t>
            </a:r>
            <a:r>
              <a:rPr lang="ru-RU" dirty="0">
                <a:solidFill>
                  <a:schemeClr val="bg1"/>
                </a:solidFill>
              </a:rPr>
              <a:t> добрив (</a:t>
            </a:r>
            <a:r>
              <a:rPr lang="ru-RU" dirty="0" err="1">
                <a:solidFill>
                  <a:schemeClr val="bg1"/>
                </a:solidFill>
              </a:rPr>
              <a:t>пестицидів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даний</a:t>
            </a:r>
            <a:r>
              <a:rPr lang="ru-RU" dirty="0">
                <a:solidFill>
                  <a:schemeClr val="bg1"/>
                </a:solidFill>
              </a:rPr>
              <a:t> час перед </a:t>
            </a:r>
            <a:r>
              <a:rPr lang="ru-RU" dirty="0" err="1">
                <a:solidFill>
                  <a:schemeClr val="bg1"/>
                </a:solidFill>
              </a:rPr>
              <a:t>людством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стоїть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глобальне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терміново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ліквідувати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збитки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завдані</a:t>
            </a:r>
            <a:r>
              <a:rPr lang="ru-RU" dirty="0">
                <a:solidFill>
                  <a:schemeClr val="bg1"/>
                </a:solidFill>
              </a:rPr>
              <a:t> океану, </a:t>
            </a:r>
            <a:r>
              <a:rPr lang="ru-RU" dirty="0" err="1">
                <a:solidFill>
                  <a:schemeClr val="bg1"/>
                </a:solidFill>
              </a:rPr>
              <a:t>відновити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порушену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рівновагу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гарантії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збереження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майбутньому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Нежиттєздатний</a:t>
            </a:r>
            <a:r>
              <a:rPr lang="ru-RU" dirty="0">
                <a:solidFill>
                  <a:schemeClr val="bg1"/>
                </a:solidFill>
              </a:rPr>
              <a:t> океан </a:t>
            </a:r>
            <a:r>
              <a:rPr lang="ru-RU" dirty="0" err="1">
                <a:solidFill>
                  <a:schemeClr val="bg1"/>
                </a:solidFill>
              </a:rPr>
              <a:t>згубно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позначиться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життєзабезпеченні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людства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Знищення</a:t>
            </a:r>
            <a:r>
              <a:rPr lang="ru-RU" dirty="0">
                <a:solidFill>
                  <a:schemeClr val="bg1"/>
                </a:solidFill>
              </a:rPr>
              <a:t> планктону, </a:t>
            </a:r>
            <a:r>
              <a:rPr lang="ru-RU" dirty="0" err="1">
                <a:solidFill>
                  <a:schemeClr val="bg1"/>
                </a:solidFill>
              </a:rPr>
              <a:t>риб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мешканців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океанських</a:t>
            </a:r>
            <a:r>
              <a:rPr lang="ru-RU" dirty="0">
                <a:solidFill>
                  <a:schemeClr val="bg1"/>
                </a:solidFill>
              </a:rPr>
              <a:t> вод - далеко не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Збиток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набагато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більшим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Адже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Світового</a:t>
            </a:r>
            <a:r>
              <a:rPr lang="ru-RU" dirty="0">
                <a:solidFill>
                  <a:schemeClr val="bg1"/>
                </a:solidFill>
              </a:rPr>
              <a:t> океану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загальнопланетарну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функції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потужним</a:t>
            </a:r>
            <a:r>
              <a:rPr lang="ru-RU" dirty="0">
                <a:solidFill>
                  <a:schemeClr val="bg1"/>
                </a:solidFill>
              </a:rPr>
              <a:t> регулятором </a:t>
            </a:r>
            <a:r>
              <a:rPr lang="ru-RU" dirty="0" err="1">
                <a:solidFill>
                  <a:schemeClr val="bg1"/>
                </a:solidFill>
              </a:rPr>
              <a:t>вологообороту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теплового режиму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циркуляції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атмосфери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викликати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характеристик, </a:t>
            </a:r>
            <a:r>
              <a:rPr lang="ru-RU" dirty="0" err="1">
                <a:solidFill>
                  <a:schemeClr val="bg1"/>
                </a:solidFill>
              </a:rPr>
              <a:t>життєво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важливих</a:t>
            </a:r>
            <a:r>
              <a:rPr lang="ru-RU" dirty="0">
                <a:solidFill>
                  <a:schemeClr val="bg1"/>
                </a:solidFill>
              </a:rPr>
              <a:t> для режиму </a:t>
            </a:r>
            <a:r>
              <a:rPr lang="ru-RU" dirty="0" err="1">
                <a:solidFill>
                  <a:schemeClr val="bg1"/>
                </a:solidFill>
              </a:rPr>
              <a:t>клімату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погоди на </a:t>
            </a:r>
            <a:r>
              <a:rPr lang="ru-RU" dirty="0" err="1">
                <a:solidFill>
                  <a:schemeClr val="bg1"/>
                </a:solidFill>
              </a:rPr>
              <a:t>всій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Симптоми</a:t>
            </a:r>
            <a:r>
              <a:rPr lang="ru-RU" dirty="0">
                <a:solidFill>
                  <a:schemeClr val="bg1"/>
                </a:solidFill>
              </a:rPr>
              <a:t> таких </a:t>
            </a:r>
            <a:r>
              <a:rPr lang="ru-RU" dirty="0" err="1">
                <a:solidFill>
                  <a:schemeClr val="bg1"/>
                </a:solidFill>
              </a:rPr>
              <a:t>змін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спостерігаються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Мертвий</a:t>
            </a:r>
            <a:r>
              <a:rPr lang="ru-RU" dirty="0">
                <a:solidFill>
                  <a:schemeClr val="bg1"/>
                </a:solidFill>
              </a:rPr>
              <a:t> океан - мертва планета, а значить,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все </a:t>
            </a:r>
            <a:r>
              <a:rPr lang="ru-RU" dirty="0" err="1">
                <a:solidFill>
                  <a:schemeClr val="bg1"/>
                </a:solidFill>
              </a:rPr>
              <a:t>людство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29765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advTm="8141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1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8215370" cy="590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Мета:</a:t>
            </a:r>
          </a:p>
          <a:p>
            <a:pPr algn="ctr"/>
            <a:r>
              <a:rPr lang="uk-UA" sz="3600" dirty="0" smtClean="0"/>
              <a:t>Розширити поняття про</a:t>
            </a:r>
          </a:p>
          <a:p>
            <a:pPr algn="ctr"/>
            <a:r>
              <a:rPr lang="uk-UA" sz="3600" dirty="0" smtClean="0"/>
              <a:t>Світовий океан  і його </a:t>
            </a:r>
          </a:p>
          <a:p>
            <a:pPr algn="ctr"/>
            <a:r>
              <a:rPr lang="uk-UA" sz="3600" dirty="0"/>
              <a:t>р</a:t>
            </a:r>
            <a:r>
              <a:rPr lang="uk-UA" sz="3600" dirty="0" smtClean="0"/>
              <a:t>есурси, удосконалювати</a:t>
            </a:r>
          </a:p>
          <a:p>
            <a:pPr algn="ctr"/>
            <a:r>
              <a:rPr lang="uk-UA" sz="3600" dirty="0"/>
              <a:t>п</a:t>
            </a:r>
            <a:r>
              <a:rPr lang="uk-UA" sz="3600" dirty="0" smtClean="0"/>
              <a:t>рактичні уміння і навички</a:t>
            </a:r>
          </a:p>
          <a:p>
            <a:pPr algn="ctr"/>
            <a:r>
              <a:rPr lang="uk-UA" sz="3600" dirty="0" smtClean="0"/>
              <a:t>роботи з підручником і </a:t>
            </a:r>
          </a:p>
          <a:p>
            <a:pPr algn="ctr"/>
            <a:r>
              <a:rPr lang="uk-UA" sz="3600" dirty="0" smtClean="0"/>
              <a:t>картою, сприяти екологічному</a:t>
            </a:r>
          </a:p>
          <a:p>
            <a:pPr algn="ctr"/>
            <a:r>
              <a:rPr lang="uk-UA" sz="3600" dirty="0"/>
              <a:t>в</a:t>
            </a:r>
            <a:r>
              <a:rPr lang="uk-UA" sz="3600" dirty="0" smtClean="0"/>
              <a:t>ихованню учнів та освоїти</a:t>
            </a:r>
          </a:p>
          <a:p>
            <a:pPr algn="ctr"/>
            <a:r>
              <a:rPr lang="uk-UA" sz="3600" dirty="0"/>
              <a:t>д</a:t>
            </a:r>
            <a:r>
              <a:rPr lang="uk-UA" sz="3600" dirty="0" smtClean="0"/>
              <a:t>аний матеріал.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advTm="8734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5430_4788bbe7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2153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План</a:t>
            </a:r>
          </a:p>
          <a:p>
            <a:pPr algn="ctr"/>
            <a:endParaRPr lang="uk-UA" sz="5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uk-UA" sz="2400" dirty="0" smtClean="0">
                <a:solidFill>
                  <a:schemeClr val="bg1"/>
                </a:solidFill>
              </a:rPr>
              <a:t>1. Світовий океан. Океанологія.</a:t>
            </a:r>
          </a:p>
          <a:p>
            <a:pPr marL="457200" indent="-457200">
              <a:buAutoNum type="arabicPeriod"/>
            </a:pP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2. Екологічне значення </a:t>
            </a:r>
            <a:r>
              <a:rPr lang="uk-UA" sz="2400" dirty="0">
                <a:solidFill>
                  <a:schemeClr val="bg1"/>
                </a:solidFill>
              </a:rPr>
              <a:t>С</a:t>
            </a:r>
            <a:r>
              <a:rPr lang="uk-UA" sz="2400" dirty="0" smtClean="0">
                <a:solidFill>
                  <a:schemeClr val="bg1"/>
                </a:solidFill>
              </a:rPr>
              <a:t>вітового океану.</a:t>
            </a: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3. Забруднення Світового океану:</a:t>
            </a:r>
          </a:p>
          <a:p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а) проблема використання ресурсів;</a:t>
            </a:r>
          </a:p>
          <a:p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б) майбутня проблема нестачі води.</a:t>
            </a: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uk-UA" sz="2400" dirty="0" smtClean="0">
                <a:solidFill>
                  <a:schemeClr val="bg1"/>
                </a:solidFill>
              </a:rPr>
              <a:t>4. Чи справді Світовий океан знаходиться під загрозою?</a:t>
            </a:r>
          </a:p>
          <a:p>
            <a:pPr marL="457200" indent="-457200">
              <a:buAutoNum type="arabicPeriod" startAt="4"/>
            </a:pP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5. Висновок</a:t>
            </a:r>
          </a:p>
        </p:txBody>
      </p:sp>
    </p:spTree>
  </p:cSld>
  <p:clrMapOvr>
    <a:masterClrMapping/>
  </p:clrMapOvr>
  <p:transition advClick="0" advTm="12031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 advTm="2594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кеан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1"/>
          </a:xfrm>
        </p:spPr>
      </p:pic>
      <p:sp>
        <p:nvSpPr>
          <p:cNvPr id="5" name="TextBox 4"/>
          <p:cNvSpPr txBox="1"/>
          <p:nvPr/>
        </p:nvSpPr>
        <p:spPr>
          <a:xfrm>
            <a:off x="142844" y="1928802"/>
            <a:ext cx="88583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Світовий океан</a:t>
            </a:r>
            <a:r>
              <a:rPr lang="uk-UA" sz="2000" b="1" dirty="0" smtClean="0"/>
              <a:t> – водний простір земної кулі за межами суходолу,</a:t>
            </a:r>
          </a:p>
          <a:p>
            <a:pPr algn="ctr"/>
            <a:r>
              <a:rPr lang="uk-UA" sz="2000" b="1" dirty="0"/>
              <a:t>б</a:t>
            </a:r>
            <a:r>
              <a:rPr lang="uk-UA" sz="2000" b="1" dirty="0" smtClean="0"/>
              <a:t>езперервна водна оболонка Землі, яка оточена материками та островами.</a:t>
            </a:r>
          </a:p>
          <a:p>
            <a:pPr algn="ctr"/>
            <a:r>
              <a:rPr lang="uk-UA" sz="2000" b="1" dirty="0" smtClean="0"/>
              <a:t>Океанологія – наука, що вивчає океани.</a:t>
            </a:r>
          </a:p>
          <a:p>
            <a:pPr algn="ctr"/>
            <a:r>
              <a:rPr lang="ru-RU" sz="2000" b="1" dirty="0"/>
              <a:t>Океан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довгий</a:t>
            </a:r>
            <a:r>
              <a:rPr lang="ru-RU" sz="2000" b="1" dirty="0"/>
              <a:t> час </a:t>
            </a:r>
            <a:r>
              <a:rPr lang="ru-RU" sz="2000" b="1" dirty="0" err="1"/>
              <a:t>розділяв</a:t>
            </a:r>
            <a:r>
              <a:rPr lang="ru-RU" sz="2000" b="1" dirty="0"/>
              <a:t> людей, </a:t>
            </a:r>
            <a:r>
              <a:rPr lang="ru-RU" sz="2000" b="1" dirty="0" err="1"/>
              <a:t>що</a:t>
            </a:r>
            <a:r>
              <a:rPr lang="ru-RU" sz="2000" b="1" dirty="0"/>
              <a:t> проживали на </a:t>
            </a:r>
            <a:r>
              <a:rPr lang="ru-RU" sz="2000" b="1" dirty="0" err="1"/>
              <a:t>різних</a:t>
            </a:r>
            <a:r>
              <a:rPr lang="ru-RU" sz="2000" b="1" dirty="0"/>
              <a:t> материках. </a:t>
            </a:r>
            <a:r>
              <a:rPr lang="ru-RU" sz="2000" b="1" dirty="0" err="1"/>
              <a:t>Потім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став головною ланкою,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об’єднала</a:t>
            </a:r>
            <a:r>
              <a:rPr lang="ru-RU" sz="2000" b="1" dirty="0"/>
              <a:t> </a:t>
            </a:r>
            <a:r>
              <a:rPr lang="ru-RU" sz="2000" b="1" dirty="0" err="1"/>
              <a:t>людство</a:t>
            </a:r>
            <a:r>
              <a:rPr lang="ru-RU" sz="2000" b="1" dirty="0"/>
              <a:t>. І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й</a:t>
            </a:r>
            <a:r>
              <a:rPr lang="ru-RU" sz="2000" b="1" dirty="0"/>
              <a:t> зараз </a:t>
            </a:r>
            <a:r>
              <a:rPr lang="ru-RU" sz="2000" b="1" dirty="0" err="1"/>
              <a:t>головні</a:t>
            </a:r>
            <a:r>
              <a:rPr lang="ru-RU" sz="2000" b="1" dirty="0"/>
              <a:t> </a:t>
            </a:r>
            <a:r>
              <a:rPr lang="ru-RU" sz="2000" b="1" dirty="0" err="1"/>
              <a:t>перевезення</a:t>
            </a:r>
            <a:r>
              <a:rPr lang="ru-RU" sz="2000" b="1" dirty="0"/>
              <a:t> </a:t>
            </a:r>
            <a:r>
              <a:rPr lang="ru-RU" sz="2000" b="1" dirty="0" err="1"/>
              <a:t>вантажів</a:t>
            </a:r>
            <a:r>
              <a:rPr lang="ru-RU" sz="2000" b="1" dirty="0"/>
              <a:t> </a:t>
            </a:r>
            <a:r>
              <a:rPr lang="ru-RU" sz="2000" b="1" dirty="0" err="1"/>
              <a:t>виконуються</a:t>
            </a:r>
            <a:r>
              <a:rPr lang="ru-RU" sz="2000" b="1" dirty="0"/>
              <a:t> </a:t>
            </a:r>
            <a:r>
              <a:rPr lang="ru-RU" sz="2000" b="1" dirty="0" err="1"/>
              <a:t>морськими</a:t>
            </a:r>
            <a:r>
              <a:rPr lang="ru-RU" sz="2000" b="1" dirty="0"/>
              <a:t> суднами.</a:t>
            </a:r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dirty="0" err="1" smtClean="0"/>
              <a:t>Площа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океану становить 361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км3,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71 % </a:t>
            </a:r>
            <a:r>
              <a:rPr lang="ru-RU" sz="1400" dirty="0" err="1" smtClean="0"/>
              <a:t>земної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поверхні</a:t>
            </a:r>
            <a:r>
              <a:rPr lang="ru-RU" sz="1400" dirty="0" smtClean="0"/>
              <a:t>. В </a:t>
            </a:r>
            <a:r>
              <a:rPr lang="ru-RU" sz="1400" dirty="0" err="1" smtClean="0"/>
              <a:t>ньому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зосереджено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1370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км3 води,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96,5% </a:t>
            </a:r>
            <a:r>
              <a:rPr lang="ru-RU" sz="1400" dirty="0" err="1" smtClean="0"/>
              <a:t>об'єму</a:t>
            </a:r>
            <a:r>
              <a:rPr lang="ru-RU" sz="1400" dirty="0" smtClean="0"/>
              <a:t> </a:t>
            </a:r>
            <a:r>
              <a:rPr lang="ru-RU" sz="1400" dirty="0" err="1" smtClean="0"/>
              <a:t>гідросфери</a:t>
            </a:r>
            <a:r>
              <a:rPr lang="ru-RU" sz="1400" dirty="0" smtClean="0"/>
              <a:t>. У </a:t>
            </a:r>
            <a:r>
              <a:rPr lang="ru-RU" sz="1400" dirty="0" err="1" smtClean="0"/>
              <a:t>Світовому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океані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виділяють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— </a:t>
            </a:r>
            <a:r>
              <a:rPr lang="ru-RU" sz="1400" dirty="0" err="1" smtClean="0"/>
              <a:t>океани</a:t>
            </a:r>
            <a:r>
              <a:rPr lang="ru-RU" sz="1400" dirty="0" smtClean="0"/>
              <a:t>, моря, затоки, протоки, На </a:t>
            </a:r>
            <a:r>
              <a:rPr lang="ru-RU" sz="1400" dirty="0" err="1" smtClean="0"/>
              <a:t>Землі</a:t>
            </a:r>
            <a:r>
              <a:rPr lang="ru-RU" sz="1400" dirty="0" smtClean="0"/>
              <a:t> </a:t>
            </a:r>
            <a:r>
              <a:rPr lang="ru-RU" sz="1400" dirty="0" err="1" smtClean="0"/>
              <a:t>умовно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виділяють</a:t>
            </a:r>
            <a:r>
              <a:rPr lang="ru-RU" sz="1400" dirty="0" smtClean="0"/>
              <a:t> 4 </a:t>
            </a:r>
            <a:r>
              <a:rPr lang="ru-RU" sz="1400" dirty="0" err="1" smtClean="0"/>
              <a:t>океани</a:t>
            </a:r>
            <a:r>
              <a:rPr lang="ru-RU" sz="1400" dirty="0" smtClean="0"/>
              <a:t>: </a:t>
            </a:r>
          </a:p>
          <a:p>
            <a:pPr algn="ctr"/>
            <a:r>
              <a:rPr lang="ru-RU" sz="1400" dirty="0" smtClean="0"/>
              <a:t>— Тихий — </a:t>
            </a:r>
            <a:r>
              <a:rPr lang="ru-RU" sz="1400" dirty="0" err="1" smtClean="0"/>
              <a:t>складає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половину </a:t>
            </a:r>
            <a:r>
              <a:rPr lang="ru-RU" sz="1400" dirty="0" err="1" smtClean="0"/>
              <a:t>площі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океану (178,7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км2)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об'єму</a:t>
            </a:r>
            <a:r>
              <a:rPr lang="ru-RU" sz="1400" dirty="0" smtClean="0"/>
              <a:t> (740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км3);</a:t>
            </a:r>
          </a:p>
          <a:p>
            <a:pPr algn="ctr"/>
            <a:r>
              <a:rPr lang="ru-RU" sz="1400" dirty="0" smtClean="0"/>
              <a:t> — </a:t>
            </a:r>
            <a:r>
              <a:rPr lang="ru-RU" sz="1400" dirty="0" err="1" smtClean="0"/>
              <a:t>Атлантичний</a:t>
            </a:r>
            <a:r>
              <a:rPr lang="ru-RU" sz="1400" dirty="0" smtClean="0"/>
              <a:t> — </a:t>
            </a:r>
            <a:r>
              <a:rPr lang="ru-RU" sz="1400" dirty="0" err="1" smtClean="0"/>
              <a:t>складає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приблизно</a:t>
            </a:r>
            <a:r>
              <a:rPr lang="ru-RU" sz="1400" dirty="0" smtClean="0"/>
              <a:t> 1/4 </a:t>
            </a:r>
            <a:r>
              <a:rPr lang="ru-RU" sz="1400" dirty="0" err="1" smtClean="0"/>
              <a:t>частину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океану за </a:t>
            </a:r>
            <a:r>
              <a:rPr lang="ru-RU" sz="1400" dirty="0" err="1" smtClean="0"/>
              <a:t>площею</a:t>
            </a:r>
            <a:r>
              <a:rPr lang="ru-RU" sz="1400" dirty="0" smtClean="0"/>
              <a:t> (91,6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км2)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об'ємом</a:t>
            </a:r>
            <a:r>
              <a:rPr lang="ru-RU" sz="1400" dirty="0" smtClean="0"/>
              <a:t> (330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км3); </a:t>
            </a:r>
          </a:p>
          <a:p>
            <a:pPr algn="ctr"/>
            <a:r>
              <a:rPr lang="ru-RU" sz="1400" dirty="0" smtClean="0"/>
              <a:t>— </a:t>
            </a:r>
            <a:r>
              <a:rPr lang="ru-RU" sz="1400" dirty="0" err="1" smtClean="0"/>
              <a:t>Індійським</a:t>
            </a:r>
            <a:r>
              <a:rPr lang="ru-RU" sz="1400" dirty="0" smtClean="0"/>
              <a:t> — </a:t>
            </a:r>
            <a:r>
              <a:rPr lang="ru-RU" sz="1400" dirty="0" err="1" smtClean="0"/>
              <a:t>складає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дещо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1/5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океану за </a:t>
            </a:r>
            <a:r>
              <a:rPr lang="ru-RU" sz="1400" dirty="0" err="1" smtClean="0"/>
              <a:t>площею</a:t>
            </a:r>
            <a:r>
              <a:rPr lang="ru-RU" sz="1400" dirty="0" smtClean="0"/>
              <a:t> (76,2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км2)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об'ємом</a:t>
            </a:r>
            <a:r>
              <a:rPr lang="ru-RU" sz="1400" dirty="0" smtClean="0"/>
              <a:t> (283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км3);</a:t>
            </a:r>
          </a:p>
          <a:p>
            <a:pPr algn="ctr"/>
            <a:r>
              <a:rPr lang="ru-RU" sz="1400" dirty="0" smtClean="0"/>
              <a:t> — </a:t>
            </a:r>
            <a:r>
              <a:rPr lang="ru-RU" sz="1400" dirty="0" err="1" smtClean="0"/>
              <a:t>Північний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Льодовитий</a:t>
            </a:r>
            <a:r>
              <a:rPr lang="ru-RU" sz="1400" dirty="0" smtClean="0"/>
              <a:t> — </a:t>
            </a:r>
            <a:r>
              <a:rPr lang="ru-RU" sz="1400" dirty="0" err="1" smtClean="0"/>
              <a:t>складає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1/25 </a:t>
            </a:r>
            <a:r>
              <a:rPr lang="ru-RU" sz="1400" dirty="0" err="1" smtClean="0"/>
              <a:t>частину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океану за </a:t>
            </a:r>
            <a:r>
              <a:rPr lang="ru-RU" sz="1400" dirty="0" err="1" smtClean="0"/>
              <a:t>площею</a:t>
            </a:r>
            <a:r>
              <a:rPr lang="ru-RU" sz="1400" dirty="0" smtClean="0"/>
              <a:t> (14,7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км2) </a:t>
            </a:r>
            <a:r>
              <a:rPr lang="ru-RU" sz="1400" dirty="0" err="1" smtClean="0"/>
              <a:t>і</a:t>
            </a:r>
            <a:r>
              <a:rPr lang="ru-RU" sz="1400" dirty="0" smtClean="0"/>
              <a:t> 1/75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частину</a:t>
            </a:r>
            <a:r>
              <a:rPr lang="ru-RU" sz="1400" dirty="0" smtClean="0"/>
              <a:t> за </a:t>
            </a:r>
            <a:r>
              <a:rPr lang="ru-RU" sz="1400" dirty="0" err="1" smtClean="0"/>
              <a:t>об'ємом</a:t>
            </a:r>
            <a:r>
              <a:rPr lang="ru-RU" sz="1400" dirty="0" smtClean="0"/>
              <a:t> (18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км3). </a:t>
            </a:r>
          </a:p>
          <a:p>
            <a:pPr algn="ctr"/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дослідники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виділяють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п'ятий</a:t>
            </a:r>
            <a:r>
              <a:rPr lang="ru-RU" sz="1400" dirty="0" smtClean="0"/>
              <a:t> — </a:t>
            </a:r>
            <a:r>
              <a:rPr lang="ru-RU" sz="1400" dirty="0" err="1" smtClean="0"/>
              <a:t>Південний</a:t>
            </a:r>
            <a:r>
              <a:rPr lang="ru-RU" sz="1400" dirty="0" smtClean="0"/>
              <a:t> океан,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омиває</a:t>
            </a:r>
            <a:r>
              <a:rPr lang="ru-RU" sz="1400" dirty="0" smtClean="0"/>
              <a:t> береги </a:t>
            </a:r>
            <a:r>
              <a:rPr lang="ru-RU" sz="1400" dirty="0" err="1" smtClean="0"/>
              <a:t>Антарктиди</a:t>
            </a:r>
            <a:r>
              <a:rPr lang="ru-RU" sz="1400" dirty="0" smtClean="0"/>
              <a:t>.</a:t>
            </a:r>
            <a:endParaRPr lang="uk-UA" sz="14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1200" b="1" dirty="0" smtClean="0"/>
          </a:p>
          <a:p>
            <a:pPr algn="ctr"/>
            <a:endParaRPr lang="uk-UA" sz="2000" b="1" dirty="0" smtClean="0"/>
          </a:p>
          <a:p>
            <a:endParaRPr lang="uk-UA" b="1" dirty="0" smtClean="0"/>
          </a:p>
          <a:p>
            <a:endParaRPr lang="ru-RU" dirty="0"/>
          </a:p>
        </p:txBody>
      </p:sp>
    </p:spTree>
  </p:cSld>
  <p:clrMapOvr>
    <a:masterClrMapping/>
  </p:clrMapOvr>
  <p:transition advTm="34047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9781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0543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79296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Екологічне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значення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Світового</a:t>
            </a:r>
            <a:r>
              <a:rPr lang="ru-RU" sz="3600" dirty="0">
                <a:solidFill>
                  <a:schemeClr val="bg1"/>
                </a:solidFill>
              </a:rPr>
              <a:t> океану: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середовище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якому</a:t>
            </a:r>
            <a:r>
              <a:rPr lang="ru-RU" sz="2400" dirty="0">
                <a:solidFill>
                  <a:schemeClr val="bg1"/>
                </a:solidFill>
              </a:rPr>
              <a:t> зародилось </a:t>
            </a:r>
            <a:r>
              <a:rPr lang="ru-RU" sz="2400" dirty="0" err="1">
                <a:solidFill>
                  <a:schemeClr val="bg1"/>
                </a:solidFill>
              </a:rPr>
              <a:t>життя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основна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складова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частина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організмів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середовищем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життя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багатьох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них;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головний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агент-переносник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глобальних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біоенергетичних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екологічних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циклів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основний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механізм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здійснення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взаємозв'язків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процесів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екосистемах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обмін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речовину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теплорегуляції</a:t>
            </a:r>
            <a:r>
              <a:rPr lang="ru-RU" sz="2400" dirty="0">
                <a:solidFill>
                  <a:schemeClr val="bg1"/>
                </a:solidFill>
              </a:rPr>
              <a:t>, росту </a:t>
            </a:r>
            <a:r>
              <a:rPr lang="ru-RU" sz="2400" dirty="0" err="1">
                <a:solidFill>
                  <a:schemeClr val="bg1"/>
                </a:solidFill>
              </a:rPr>
              <a:t>біомаси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водяна</a:t>
            </a:r>
            <a:r>
              <a:rPr lang="ru-RU" sz="2400" dirty="0">
                <a:solidFill>
                  <a:schemeClr val="bg1"/>
                </a:solidFill>
              </a:rPr>
              <a:t> пара </a:t>
            </a:r>
            <a:r>
              <a:rPr lang="ru-RU" sz="2400" dirty="0" err="1">
                <a:solidFill>
                  <a:schemeClr val="bg1"/>
                </a:solidFill>
              </a:rPr>
              <a:t>виконує</a:t>
            </a:r>
            <a:r>
              <a:rPr lang="ru-RU" sz="2400" dirty="0">
                <a:solidFill>
                  <a:schemeClr val="bg1"/>
                </a:solidFill>
              </a:rPr>
              <a:t> роль </a:t>
            </a:r>
            <a:r>
              <a:rPr lang="ru-RU" sz="2400" dirty="0" err="1">
                <a:solidFill>
                  <a:schemeClr val="bg1"/>
                </a:solidFill>
              </a:rPr>
              <a:t>фільтра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сонячної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радіації</a:t>
            </a:r>
            <a:r>
              <a:rPr lang="ru-RU" sz="2400" dirty="0">
                <a:solidFill>
                  <a:schemeClr val="bg1"/>
                </a:solidFill>
              </a:rPr>
              <a:t>; </a:t>
            </a:r>
            <a:r>
              <a:rPr lang="ru-RU" sz="2400" dirty="0" err="1">
                <a:solidFill>
                  <a:schemeClr val="bg1"/>
                </a:solidFill>
              </a:rPr>
              <a:t>нейтралізує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екстремальні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температури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найважливіша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мінеральна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сировина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головний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природний</a:t>
            </a:r>
            <a:r>
              <a:rPr lang="ru-RU" sz="2400" dirty="0">
                <a:solidFill>
                  <a:schemeClr val="bg1"/>
                </a:solidFill>
              </a:rPr>
              <a:t> ресурс </a:t>
            </a:r>
            <a:r>
              <a:rPr lang="ru-RU" sz="2400" dirty="0" err="1">
                <a:solidFill>
                  <a:schemeClr val="bg1"/>
                </a:solidFill>
              </a:rPr>
              <a:t>споживання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>
                <a:solidFill>
                  <a:schemeClr val="bg1"/>
                </a:solidFill>
              </a:rPr>
              <a:t>води </a:t>
            </a:r>
            <a:r>
              <a:rPr lang="ru-RU" sz="2400" dirty="0" err="1">
                <a:solidFill>
                  <a:schemeClr val="bg1"/>
                </a:solidFill>
              </a:rPr>
              <a:t>Світового</a:t>
            </a:r>
            <a:r>
              <a:rPr lang="ru-RU" sz="2400" dirty="0">
                <a:solidFill>
                  <a:schemeClr val="bg1"/>
                </a:solidFill>
              </a:rPr>
              <a:t> океану </a:t>
            </a:r>
            <a:r>
              <a:rPr lang="ru-RU" sz="2400" dirty="0" err="1">
                <a:solidFill>
                  <a:schemeClr val="bg1"/>
                </a:solidFill>
              </a:rPr>
              <a:t>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основним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кліматоутворюючим</a:t>
            </a:r>
            <a:r>
              <a:rPr lang="ru-RU" sz="2400" dirty="0">
                <a:solidFill>
                  <a:schemeClr val="bg1"/>
                </a:solidFill>
              </a:rPr>
              <a:t> фактором, </a:t>
            </a:r>
            <a:r>
              <a:rPr lang="ru-RU" sz="2400" dirty="0" err="1">
                <a:solidFill>
                  <a:schemeClr val="bg1"/>
                </a:solidFill>
              </a:rPr>
              <a:t>основним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акумулятором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сонячної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енергії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поверхні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Землі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ландшафтів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advTm="2386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6-SCHorchno-u-Svtovij-okean-potraplja-ponad-10-mln-t-nafti-do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4373851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143512"/>
            <a:ext cx="2428860" cy="1584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2932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84-990x6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642910" y="785794"/>
            <a:ext cx="8072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проблема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- </a:t>
            </a:r>
            <a:r>
              <a:rPr lang="ru-RU" dirty="0" err="1"/>
              <a:t>біологічних</a:t>
            </a:r>
            <a:r>
              <a:rPr lang="ru-RU" dirty="0"/>
              <a:t>, </a:t>
            </a:r>
            <a:r>
              <a:rPr lang="ru-RU" dirty="0" err="1"/>
              <a:t>мінеральних</a:t>
            </a:r>
            <a:r>
              <a:rPr lang="ru-RU" dirty="0"/>
              <a:t>, </a:t>
            </a:r>
            <a:r>
              <a:rPr lang="ru-RU" dirty="0" err="1"/>
              <a:t>енергетичних</a:t>
            </a:r>
            <a:r>
              <a:rPr lang="ru-RU" dirty="0"/>
              <a:t>. Океан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"</a:t>
            </a:r>
            <a:r>
              <a:rPr lang="ru-RU" dirty="0" err="1"/>
              <a:t>легені</a:t>
            </a:r>
            <a:r>
              <a:rPr lang="ru-RU" dirty="0"/>
              <a:t>"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регенерації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(на </a:t>
            </a:r>
            <a:r>
              <a:rPr lang="ru-RU" dirty="0" err="1"/>
              <a:t>суходолі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я роль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регулятором </a:t>
            </a:r>
            <a:r>
              <a:rPr lang="ru-RU" dirty="0" err="1"/>
              <a:t>температури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Особливо </a:t>
            </a:r>
            <a:r>
              <a:rPr lang="ru-RU" dirty="0" err="1"/>
              <a:t>посилилася</a:t>
            </a:r>
            <a:r>
              <a:rPr lang="ru-RU" dirty="0"/>
              <a:t>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 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Зріс</a:t>
            </a:r>
            <a:r>
              <a:rPr lang="ru-RU" dirty="0"/>
              <a:t>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</a:t>
            </a:r>
            <a:r>
              <a:rPr lang="ru-RU" dirty="0" err="1"/>
              <a:t>нафта</a:t>
            </a:r>
            <a:r>
              <a:rPr lang="ru-RU" dirty="0"/>
              <a:t>, газ, </a:t>
            </a:r>
            <a:r>
              <a:rPr lang="ru-RU" dirty="0" err="1"/>
              <a:t>залізо-марганцеві</a:t>
            </a:r>
            <a:r>
              <a:rPr lang="ru-RU" dirty="0"/>
              <a:t> </a:t>
            </a:r>
            <a:r>
              <a:rPr lang="ru-RU" dirty="0" err="1"/>
              <a:t>конкреції</a:t>
            </a:r>
            <a:r>
              <a:rPr lang="ru-RU" dirty="0"/>
              <a:t>, </a:t>
            </a:r>
            <a:r>
              <a:rPr lang="ru-RU" dirty="0" err="1"/>
              <a:t>магній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океанів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До </a:t>
            </a:r>
            <a:r>
              <a:rPr lang="ru-RU" dirty="0" err="1"/>
              <a:t>гранично</a:t>
            </a:r>
            <a:r>
              <a:rPr lang="ru-RU" dirty="0"/>
              <a:t> </a:t>
            </a:r>
            <a:r>
              <a:rPr lang="ru-RU" dirty="0" err="1"/>
              <a:t>допустимих</a:t>
            </a:r>
            <a:r>
              <a:rPr lang="ru-RU" dirty="0"/>
              <a:t> меж </a:t>
            </a:r>
            <a:r>
              <a:rPr lang="ru-RU" dirty="0" err="1"/>
              <a:t>наближається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морепродуктів</a:t>
            </a:r>
            <a:r>
              <a:rPr lang="ru-RU" dirty="0"/>
              <a:t> </a:t>
            </a:r>
            <a:r>
              <a:rPr lang="ru-RU" dirty="0" err="1"/>
              <a:t>Зменшився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(кета, горбуша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крабів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анчоусів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Америки, </a:t>
            </a:r>
            <a:r>
              <a:rPr lang="ru-RU" dirty="0" err="1"/>
              <a:t>тріски</a:t>
            </a:r>
            <a:r>
              <a:rPr lang="ru-RU" dirty="0"/>
              <a:t> та </a:t>
            </a:r>
            <a:r>
              <a:rPr lang="ru-RU" dirty="0" err="1"/>
              <a:t>оселедців</a:t>
            </a:r>
            <a:r>
              <a:rPr lang="ru-RU" dirty="0"/>
              <a:t>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Атлантиці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Рисунок 15" descr="1361372627_73700396_15_north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297449"/>
            <a:ext cx="3709571" cy="2318481"/>
          </a:xfrm>
          <a:prstGeom prst="rect">
            <a:avLst/>
          </a:prstGeom>
        </p:spPr>
      </p:pic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8"/>
            <a:ext cx="2466975" cy="1500174"/>
          </a:xfrm>
          <a:prstGeom prst="rect">
            <a:avLst/>
          </a:prstGeom>
        </p:spPr>
      </p:pic>
      <p:pic>
        <p:nvPicPr>
          <p:cNvPr id="15" name="Рисунок 14" descr="permitreef-www_noaa_g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4714884"/>
            <a:ext cx="3019869" cy="1804230"/>
          </a:xfrm>
          <a:prstGeom prst="rect">
            <a:avLst/>
          </a:prstGeom>
        </p:spPr>
      </p:pic>
      <p:pic>
        <p:nvPicPr>
          <p:cNvPr id="17" name="Рисунок 16" descr="загруженно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5295902"/>
            <a:ext cx="2000264" cy="1562098"/>
          </a:xfrm>
          <a:prstGeom prst="rect">
            <a:avLst/>
          </a:prstGeom>
        </p:spPr>
      </p:pic>
    </p:spTree>
  </p:cSld>
  <p:clrMapOvr>
    <a:masterClrMapping/>
  </p:clrMapOvr>
  <p:transition advTm="17406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826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Проблеми створення Світового океану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24</cp:revision>
  <dcterms:created xsi:type="dcterms:W3CDTF">2014-02-06T11:31:44Z</dcterms:created>
  <dcterms:modified xsi:type="dcterms:W3CDTF">2014-02-08T16:32:00Z</dcterms:modified>
</cp:coreProperties>
</file>