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8"/>
  </p:notes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7" r:id="rId18"/>
    <p:sldId id="278" r:id="rId19"/>
    <p:sldId id="279" r:id="rId20"/>
    <p:sldId id="273" r:id="rId21"/>
    <p:sldId id="274" r:id="rId22"/>
    <p:sldId id="280" r:id="rId23"/>
    <p:sldId id="281" r:id="rId24"/>
    <p:sldId id="282" r:id="rId25"/>
    <p:sldId id="276" r:id="rId26"/>
    <p:sldId id="285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06C0F8B-8EED-48CB-BAF7-EC02AABF6210}" type="datetimeFigureOut">
              <a:rPr lang="ru-RU"/>
              <a:pPr>
                <a:defRPr/>
              </a:pPr>
              <a:t>11.04.2013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9D37B83-0AB7-4EEA-A56D-B59ADAE6F4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8225E4-4678-40E5-8195-C4C42006A75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3F37014-8639-40FF-B57D-8A66941AA720}" type="datetimeFigureOut">
              <a:rPr lang="ru-RU" smtClean="0"/>
              <a:pPr>
                <a:defRPr/>
              </a:pPr>
              <a:t>11.04.2013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B593402-152F-4867-B639-74E693E77EB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1DC6BF3-FE75-414B-8126-2FEDA610C0B3}" type="datetimeFigureOut">
              <a:rPr lang="ru-RU" smtClean="0"/>
              <a:pPr>
                <a:defRPr/>
              </a:pPr>
              <a:t>11.04.2013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C6608D-4361-45E0-B019-FBC6A3B691A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0A4AF68-FE09-42BC-9F81-44E692A20F3F}" type="datetimeFigureOut">
              <a:rPr lang="ru-RU" smtClean="0"/>
              <a:pPr>
                <a:defRPr/>
              </a:pPr>
              <a:t>11.04.2013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6A0A05E-59E8-410B-A9F6-6880DC8C5B9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4D206F2-656D-42F3-AC57-5B2E94311BC0}" type="datetimeFigureOut">
              <a:rPr lang="ru-RU" smtClean="0"/>
              <a:pPr>
                <a:defRPr/>
              </a:pPr>
              <a:t>11.04.2013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8A82FD3-DE1E-49C5-B7C0-AA13EC3309A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8A520AB-0A17-40CC-8266-F05690EFAD6B}" type="datetimeFigureOut">
              <a:rPr lang="ru-RU" smtClean="0"/>
              <a:pPr>
                <a:defRPr/>
              </a:pPr>
              <a:t>11.04.2013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A3F601E-3492-49FB-BFA8-2CB9C64A03A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62AAB8-FDFA-4C86-9C44-3EB1687E015A}" type="datetimeFigureOut">
              <a:rPr lang="ru-RU" smtClean="0"/>
              <a:pPr>
                <a:defRPr/>
              </a:pPr>
              <a:t>11.04.2013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9B68725-5110-4250-93A0-F469E0010ED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60AE22E-C163-4E10-AD7D-62EA145BFB31}" type="datetimeFigureOut">
              <a:rPr lang="ru-RU" smtClean="0"/>
              <a:pPr>
                <a:defRPr/>
              </a:pPr>
              <a:t>11.04.2013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EBB855E-1BA2-4175-B8B2-7613589039B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ABA1843-6442-4E36-AECA-050DFD896927}" type="datetimeFigureOut">
              <a:rPr lang="ru-RU" smtClean="0"/>
              <a:pPr>
                <a:defRPr/>
              </a:pPr>
              <a:t>11.04.2013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B01FE6D-A769-4290-881B-B8B5D8716E9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01FF739-1A0D-4A7F-9EC9-7E45BC951613}" type="datetimeFigureOut">
              <a:rPr lang="ru-RU" smtClean="0"/>
              <a:pPr>
                <a:defRPr/>
              </a:pPr>
              <a:t>11.04.2013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B47E279-1D0D-4E65-BD32-2404D706215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6ED379A8-C842-4B68-9490-F8B817313506}" type="datetimeFigureOut">
              <a:rPr lang="ru-RU" smtClean="0"/>
              <a:pPr>
                <a:defRPr/>
              </a:pPr>
              <a:t>11.04.2013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27CBB0E-B941-438F-A837-004DCF4F040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E541DDF-F3F3-4D48-BF9D-F41961CA99BE}" type="datetimeFigureOut">
              <a:rPr lang="ru-RU" smtClean="0"/>
              <a:pPr>
                <a:defRPr/>
              </a:pPr>
              <a:t>11.04.2013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3EC566C-875E-4506-9546-9864E3ED928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EDA64AD2-1887-4C8E-B19D-039AEB325A14}" type="datetimeFigureOut">
              <a:rPr lang="ru-RU" smtClean="0"/>
              <a:pPr>
                <a:defRPr/>
              </a:pPr>
              <a:t>11.04.2013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60B3BD6-1DD5-45CB-A843-0D66CB389C9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_Microsoft_Office_Excel1.xls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8296" y="2348880"/>
            <a:ext cx="8458200" cy="22322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8800" b="1" dirty="0" smtClean="0">
                <a:solidFill>
                  <a:srgbClr val="9900CC"/>
                </a:solidFill>
                <a:latin typeface="Bookman Old Style" pitchFamily="18" charset="0"/>
              </a:rPr>
              <a:t>Канада</a:t>
            </a:r>
          </a:p>
        </p:txBody>
      </p:sp>
      <p:pic>
        <p:nvPicPr>
          <p:cNvPr id="3" name="Рисунок 2" descr="25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3751" y="2967335"/>
            <a:ext cx="781649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uk-UA" sz="13800" b="1" spc="150" dirty="0" smtClean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КАНАДА</a:t>
            </a:r>
            <a:endParaRPr lang="ru-RU" sz="13800" b="1" spc="150" dirty="0">
              <a:ln w="11430">
                <a:solidFill>
                  <a:schemeClr val="tx1"/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428604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Виконала </a:t>
            </a:r>
            <a:r>
              <a:rPr lang="uk-UA" dirty="0" err="1" smtClean="0"/>
              <a:t>Бірюк</a:t>
            </a:r>
            <a:r>
              <a:rPr lang="uk-UA" dirty="0" smtClean="0"/>
              <a:t> Анна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0483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b="1" dirty="0">
                <a:latin typeface="Bookman Old Style" pitchFamily="18" charset="0"/>
              </a:rPr>
              <a:t>Природні умови та ресурси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5741987" y="928670"/>
            <a:ext cx="3402013" cy="520223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>
            <a:lvl1pPr indent="2889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latin typeface="Bookman Old Style" pitchFamily="18" charset="0"/>
              </a:rPr>
              <a:t>Корисні копалини: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000" b="1" dirty="0" smtClean="0">
                <a:latin typeface="Bookman Old Style" pitchFamily="18" charset="0"/>
              </a:rPr>
              <a:t>Паливні: </a:t>
            </a:r>
            <a:r>
              <a:rPr lang="uk-UA" sz="1800" dirty="0" smtClean="0">
                <a:latin typeface="Bookman Old Style" pitchFamily="18" charset="0"/>
              </a:rPr>
              <a:t>нафта, газ – </a:t>
            </a:r>
            <a:r>
              <a:rPr lang="uk-UA" sz="1800" dirty="0" err="1" smtClean="0">
                <a:latin typeface="Bookman Old Style" pitchFamily="18" charset="0"/>
              </a:rPr>
              <a:t>Зх.-Канадський</a:t>
            </a:r>
            <a:r>
              <a:rPr lang="uk-UA" sz="1800" dirty="0" smtClean="0">
                <a:latin typeface="Bookman Old Style" pitchFamily="18" charset="0"/>
              </a:rPr>
              <a:t> басейн; кам'яне вугілля (90% - </a:t>
            </a:r>
            <a:r>
              <a:rPr lang="uk-UA" sz="1800" dirty="0" err="1" smtClean="0">
                <a:latin typeface="Bookman Old Style" pitchFamily="18" charset="0"/>
              </a:rPr>
              <a:t>зх</a:t>
            </a:r>
            <a:r>
              <a:rPr lang="uk-UA" sz="1800" dirty="0" smtClean="0">
                <a:latin typeface="Bookman Old Style" pitchFamily="18" charset="0"/>
              </a:rPr>
              <a:t>, 10% - сх.).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uk-UA" sz="1800" dirty="0" smtClean="0">
              <a:latin typeface="Bookman Old Style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000" b="1" dirty="0" smtClean="0">
                <a:latin typeface="Bookman Old Style" pitchFamily="18" charset="0"/>
              </a:rPr>
              <a:t>Рудні</a:t>
            </a:r>
            <a:r>
              <a:rPr lang="uk-UA" sz="1800" dirty="0" smtClean="0">
                <a:latin typeface="Bookman Old Style" pitchFamily="18" charset="0"/>
              </a:rPr>
              <a:t>:  залізна руда – Лабрадор; поліметалеві руди – Центральні провінції, Британська Колумбія; нікелеві руди – </a:t>
            </a:r>
            <a:r>
              <a:rPr lang="uk-UA" sz="1800" dirty="0" err="1" smtClean="0">
                <a:latin typeface="Bookman Old Style" pitchFamily="18" charset="0"/>
              </a:rPr>
              <a:t>Садбері</a:t>
            </a:r>
            <a:r>
              <a:rPr lang="uk-UA" sz="1800" dirty="0" smtClean="0">
                <a:latin typeface="Bookman Old Style" pitchFamily="18" charset="0"/>
              </a:rPr>
              <a:t>, </a:t>
            </a:r>
            <a:r>
              <a:rPr lang="uk-UA" sz="1800" dirty="0" err="1" smtClean="0">
                <a:latin typeface="Bookman Old Style" pitchFamily="18" charset="0"/>
              </a:rPr>
              <a:t>Томпсон</a:t>
            </a:r>
            <a:r>
              <a:rPr lang="uk-UA" sz="1800" dirty="0" smtClean="0">
                <a:latin typeface="Bookman Old Style" pitchFamily="18" charset="0"/>
              </a:rPr>
              <a:t>;</a:t>
            </a:r>
            <a:r>
              <a:rPr lang="uk-UA" sz="1800" dirty="0">
                <a:latin typeface="Bookman Old Style" pitchFamily="18" charset="0"/>
              </a:rPr>
              <a:t> </a:t>
            </a:r>
            <a:r>
              <a:rPr lang="uk-UA" sz="1800" dirty="0" smtClean="0">
                <a:latin typeface="Bookman Old Style" pitchFamily="18" charset="0"/>
              </a:rPr>
              <a:t>золото та алюмінієві руди – </a:t>
            </a:r>
            <a:r>
              <a:rPr lang="uk-UA" sz="1800" dirty="0" err="1" smtClean="0">
                <a:latin typeface="Bookman Old Style" pitchFamily="18" charset="0"/>
              </a:rPr>
              <a:t>Приозер</a:t>
            </a:r>
            <a:r>
              <a:rPr lang="en-US" sz="1800" dirty="0" smtClean="0">
                <a:latin typeface="Bookman Old Style" pitchFamily="18" charset="0"/>
              </a:rPr>
              <a:t>’</a:t>
            </a:r>
            <a:r>
              <a:rPr lang="uk-UA" sz="1800" dirty="0" smtClean="0">
                <a:latin typeface="Bookman Old Style" pitchFamily="18" charset="0"/>
              </a:rPr>
              <a:t>я; срібні руди – Юкон.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uk-UA" sz="1800" dirty="0">
              <a:latin typeface="Bookman Old Style" pitchFamily="18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000" b="1" dirty="0" smtClean="0">
                <a:latin typeface="Bookman Old Style" pitchFamily="18" charset="0"/>
              </a:rPr>
              <a:t>Нерудні</a:t>
            </a:r>
            <a:r>
              <a:rPr lang="uk-UA" sz="1800" dirty="0" smtClean="0">
                <a:latin typeface="Bookman Old Style" pitchFamily="18" charset="0"/>
              </a:rPr>
              <a:t>: калійні солі – Саскачеван, </a:t>
            </a:r>
            <a:r>
              <a:rPr lang="uk-UA" sz="1800" dirty="0" err="1" smtClean="0">
                <a:latin typeface="Bookman Old Style" pitchFamily="18" charset="0"/>
              </a:rPr>
              <a:t>Квебек</a:t>
            </a:r>
            <a:r>
              <a:rPr lang="uk-UA" sz="1800" dirty="0" smtClean="0">
                <a:latin typeface="Bookman Old Style" pitchFamily="18" charset="0"/>
              </a:rPr>
              <a:t>.</a:t>
            </a:r>
          </a:p>
        </p:txBody>
      </p:sp>
      <p:pic>
        <p:nvPicPr>
          <p:cNvPr id="20485" name="Picture 6" descr="http://geo.historic.ru/geographic-atlas/pic/map104.jpg"/>
          <p:cNvPicPr>
            <a:picLocks noChangeAspect="1" noChangeArrowheads="1"/>
          </p:cNvPicPr>
          <p:nvPr/>
        </p:nvPicPr>
        <p:blipFill>
          <a:blip r:embed="rId2" cstate="print"/>
          <a:srcRect l="14581" t="5058" r="8176" b="40800"/>
          <a:stretch>
            <a:fillRect/>
          </a:stretch>
        </p:blipFill>
        <p:spPr bwMode="auto">
          <a:xfrm>
            <a:off x="149225" y="992188"/>
            <a:ext cx="5461000" cy="5316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495800" y="304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uk-UA" sz="4400" b="1" dirty="0" smtClean="0">
                <a:latin typeface="Bookman Old Style" pitchFamily="18" charset="0"/>
              </a:rPr>
              <a:t>               Населення</a:t>
            </a:r>
            <a:endParaRPr lang="uk-UA" sz="4400" b="1" dirty="0">
              <a:latin typeface="Bookman Old Style" pitchFamily="18" charset="0"/>
            </a:endParaRPr>
          </a:p>
        </p:txBody>
      </p:sp>
      <p:pic>
        <p:nvPicPr>
          <p:cNvPr id="5" name="Рисунок 4" descr="MoWestCanadaD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96858"/>
            <a:ext cx="9144000" cy="6061142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5720" y="2000240"/>
            <a:ext cx="3998912" cy="44627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uk-UA" sz="2200" dirty="0">
                <a:latin typeface="Bookman Old Style" pitchFamily="18" charset="0"/>
                <a:cs typeface="Arial" charset="0"/>
              </a:rPr>
              <a:t>І тип відтворення;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uk-UA" sz="2200" dirty="0">
                <a:latin typeface="Bookman Old Style" pitchFamily="18" charset="0"/>
                <a:cs typeface="Arial" charset="0"/>
              </a:rPr>
              <a:t>Природний приріст –  4;</a:t>
            </a:r>
          </a:p>
          <a:p>
            <a:pPr marL="285750" indent="-285750" algn="just">
              <a:spcBef>
                <a:spcPts val="600"/>
              </a:spcBef>
              <a:buFont typeface="Wingdings" pitchFamily="2" charset="2"/>
              <a:buChar char="v"/>
            </a:pPr>
            <a:r>
              <a:rPr lang="uk-UA" sz="2200" dirty="0">
                <a:latin typeface="Bookman Old Style" pitchFamily="18" charset="0"/>
                <a:cs typeface="Arial" charset="0"/>
              </a:rPr>
              <a:t>Додатне сальдо міграції: з Європи – 40%; з Азії – 30%; з Латинською Америки – 10%;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uk-UA" sz="2200" dirty="0" err="1">
                <a:latin typeface="Bookman Old Style" pitchFamily="18" charset="0"/>
                <a:cs typeface="Arial" charset="0"/>
              </a:rPr>
              <a:t>Двонаціональна</a:t>
            </a:r>
            <a:r>
              <a:rPr lang="uk-UA" sz="2200" dirty="0">
                <a:latin typeface="Bookman Old Style" pitchFamily="18" charset="0"/>
                <a:cs typeface="Arial" charset="0"/>
              </a:rPr>
              <a:t> країна: англоканадці – 45%; </a:t>
            </a:r>
            <a:r>
              <a:rPr lang="uk-UA" sz="2200" dirty="0" err="1">
                <a:latin typeface="Bookman Old Style" pitchFamily="18" charset="0"/>
                <a:cs typeface="Arial" charset="0"/>
              </a:rPr>
              <a:t>франкоканадці</a:t>
            </a:r>
            <a:r>
              <a:rPr lang="uk-UA" sz="2200" dirty="0">
                <a:latin typeface="Bookman Old Style" pitchFamily="18" charset="0"/>
                <a:cs typeface="Arial" charset="0"/>
              </a:rPr>
              <a:t> – 30%.;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uk-UA" sz="2200" dirty="0">
                <a:latin typeface="Bookman Old Style" pitchFamily="18" charset="0"/>
                <a:cs typeface="Arial" charset="0"/>
              </a:rPr>
              <a:t>Релігія – християнство (католики – 47%; протестанти – 41</a:t>
            </a:r>
            <a:r>
              <a:rPr lang="uk-UA" sz="2200" dirty="0" smtClean="0">
                <a:latin typeface="Bookman Old Style" pitchFamily="18" charset="0"/>
                <a:cs typeface="Arial" charset="0"/>
              </a:rPr>
              <a:t>%);</a:t>
            </a:r>
            <a:endParaRPr lang="uk-UA" sz="2200" dirty="0">
              <a:latin typeface="Bookman Old Style" pitchFamily="18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628" y="1071546"/>
            <a:ext cx="3929074" cy="33701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uk-UA" dirty="0" smtClean="0">
                <a:latin typeface="Bookman Old Style" pitchFamily="18" charset="0"/>
                <a:cs typeface="Arial" charset="0"/>
              </a:rPr>
              <a:t>Середня густота населення – 3,1 чол. на км., 90% вздовж межі з США;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uk-UA" dirty="0" smtClean="0">
                <a:latin typeface="Bookman Old Style" pitchFamily="18" charset="0"/>
                <a:cs typeface="Arial" charset="0"/>
              </a:rPr>
              <a:t>Рівень урбанізації – 77%;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uk-UA" dirty="0" smtClean="0">
                <a:latin typeface="Bookman Old Style" pitchFamily="18" charset="0"/>
                <a:cs typeface="Arial" charset="0"/>
              </a:rPr>
              <a:t>Міста-мільйонери – Торонто, Монреаль, Ванкувер; найбільші міста – Оттава, </a:t>
            </a:r>
            <a:r>
              <a:rPr lang="uk-UA" dirty="0" err="1" smtClean="0">
                <a:latin typeface="Bookman Old Style" pitchFamily="18" charset="0"/>
                <a:cs typeface="Arial" charset="0"/>
              </a:rPr>
              <a:t>Квебек</a:t>
            </a:r>
            <a:r>
              <a:rPr lang="uk-UA" dirty="0" smtClean="0">
                <a:latin typeface="Bookman Old Style" pitchFamily="18" charset="0"/>
                <a:cs typeface="Arial" charset="0"/>
              </a:rPr>
              <a:t>, Вінніпег, </a:t>
            </a:r>
            <a:r>
              <a:rPr lang="uk-UA" dirty="0" err="1" smtClean="0">
                <a:latin typeface="Bookman Old Style" pitchFamily="18" charset="0"/>
                <a:cs typeface="Arial" charset="0"/>
              </a:rPr>
              <a:t>Едмонтон</a:t>
            </a:r>
            <a:r>
              <a:rPr lang="uk-UA" dirty="0" smtClean="0">
                <a:latin typeface="Bookman Old Style" pitchFamily="18" charset="0"/>
                <a:cs typeface="Arial" charset="0"/>
              </a:rPr>
              <a:t>, </a:t>
            </a:r>
            <a:r>
              <a:rPr lang="uk-UA" dirty="0" err="1" smtClean="0">
                <a:latin typeface="Bookman Old Style" pitchFamily="18" charset="0"/>
                <a:cs typeface="Arial" charset="0"/>
              </a:rPr>
              <a:t>Калгарі</a:t>
            </a:r>
            <a:r>
              <a:rPr lang="uk-UA" dirty="0" smtClean="0">
                <a:latin typeface="Bookman Old Style" pitchFamily="18" charset="0"/>
                <a:cs typeface="Arial" charset="0"/>
              </a:rPr>
              <a:t>, Гамільтон.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uk-UA" dirty="0" smtClean="0">
                <a:latin typeface="Bookman Old Style" pitchFamily="18" charset="0"/>
                <a:cs typeface="Arial" charset="0"/>
              </a:rPr>
              <a:t>Офіційні мови – англійська та французька.</a:t>
            </a:r>
            <a:endParaRPr lang="uk-UA" dirty="0">
              <a:latin typeface="Bookman Old Style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uk-UA" sz="4400" b="1" dirty="0" smtClean="0">
                <a:latin typeface="Bookman Old Style" pitchFamily="18" charset="0"/>
              </a:rPr>
              <a:t>               Населення</a:t>
            </a:r>
            <a:endParaRPr lang="uk-UA" sz="4400" b="1" dirty="0">
              <a:latin typeface="Bookman Old Style" pitchFamily="18" charset="0"/>
            </a:endParaRPr>
          </a:p>
        </p:txBody>
      </p:sp>
      <p:pic>
        <p:nvPicPr>
          <p:cNvPr id="5" name="Рисунок 4" descr="621_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8670"/>
            <a:ext cx="9144000" cy="6069330"/>
          </a:xfrm>
          <a:prstGeom prst="rect">
            <a:avLst/>
          </a:prstGeom>
        </p:spPr>
      </p:pic>
      <p:graphicFrame>
        <p:nvGraphicFramePr>
          <p:cNvPr id="22533" name="Диаграмма 2"/>
          <p:cNvGraphicFramePr>
            <a:graphicFrameLocks/>
          </p:cNvGraphicFramePr>
          <p:nvPr/>
        </p:nvGraphicFramePr>
        <p:xfrm>
          <a:off x="544512" y="2071678"/>
          <a:ext cx="8599488" cy="5373687"/>
        </p:xfrm>
        <a:graphic>
          <a:graphicData uri="http://schemas.openxmlformats.org/presentationml/2006/ole">
            <p:oleObj spid="_x0000_s22533" r:id="rId4" imgW="8596105" imgH="5371041" progId="Excel.Chart.8">
              <p:embed/>
            </p:oleObj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3108" y="1285860"/>
            <a:ext cx="5072098" cy="460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 eaLnBrk="0" hangingPunct="0">
              <a:buFont typeface="Wingdings" pitchFamily="2" charset="2"/>
              <a:buChar char="v"/>
            </a:pPr>
            <a:r>
              <a:rPr lang="uk-UA" sz="2400" b="1" dirty="0">
                <a:latin typeface="Bookman Old Style" pitchFamily="18" charset="0"/>
              </a:rPr>
              <a:t>Трудові ресурси.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3555" name="Text Box 1030"/>
          <p:cNvSpPr txBox="1">
            <a:spLocks noChangeArrowheads="1"/>
          </p:cNvSpPr>
          <p:nvPr/>
        </p:nvSpPr>
        <p:spPr bwMode="auto">
          <a:xfrm>
            <a:off x="0" y="0"/>
            <a:ext cx="4357686" cy="4619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uk-UA" sz="2400" b="1" dirty="0">
                <a:latin typeface="Bookman Old Style" pitchFamily="18" charset="0"/>
              </a:rPr>
              <a:t>Оттава</a:t>
            </a:r>
          </a:p>
        </p:txBody>
      </p:sp>
      <p:pic>
        <p:nvPicPr>
          <p:cNvPr id="2355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442912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0009" y="0"/>
            <a:ext cx="476399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Содержимое 9" descr="Ottawa-skyli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355575"/>
            <a:ext cx="4714876" cy="350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57694"/>
            <a:ext cx="4429124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4579" name="Text Box 1030"/>
          <p:cNvSpPr txBox="1">
            <a:spLocks noChangeArrowheads="1"/>
          </p:cNvSpPr>
          <p:nvPr/>
        </p:nvSpPr>
        <p:spPr bwMode="auto">
          <a:xfrm>
            <a:off x="4714876" y="0"/>
            <a:ext cx="4429125" cy="461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uk-UA" sz="2400" b="1" dirty="0">
                <a:latin typeface="Bookman Old Style" pitchFamily="18" charset="0"/>
              </a:rPr>
              <a:t>Ванкувер</a:t>
            </a:r>
          </a:p>
        </p:txBody>
      </p:sp>
      <p:pic>
        <p:nvPicPr>
          <p:cNvPr id="24580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4876" cy="35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5468" y="3500438"/>
            <a:ext cx="481853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432434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500042"/>
            <a:ext cx="453232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5603" name="Text Box 1030"/>
          <p:cNvSpPr txBox="1">
            <a:spLocks noChangeArrowheads="1"/>
          </p:cNvSpPr>
          <p:nvPr/>
        </p:nvSpPr>
        <p:spPr bwMode="auto">
          <a:xfrm>
            <a:off x="0" y="6396335"/>
            <a:ext cx="3929058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uk-UA" sz="2400" b="1">
                <a:latin typeface="Bookman Old Style" pitchFamily="18" charset="0"/>
              </a:rPr>
              <a:t>Торонто</a:t>
            </a:r>
          </a:p>
        </p:txBody>
      </p:sp>
      <p:pic>
        <p:nvPicPr>
          <p:cNvPr id="25604" name="Рисунок 1"/>
          <p:cNvPicPr>
            <a:picLocks noChangeAspect="1"/>
          </p:cNvPicPr>
          <p:nvPr/>
        </p:nvPicPr>
        <p:blipFill>
          <a:blip r:embed="rId2" cstate="print"/>
          <a:srcRect l="6525" r="5687"/>
          <a:stretch>
            <a:fillRect/>
          </a:stretch>
        </p:blipFill>
        <p:spPr bwMode="auto">
          <a:xfrm>
            <a:off x="0" y="0"/>
            <a:ext cx="392951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45" y="2928934"/>
            <a:ext cx="5238755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7562"/>
            <a:ext cx="392905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7" y="0"/>
            <a:ext cx="2849817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2849" y="0"/>
            <a:ext cx="2381152" cy="293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6627" name="Text Box 1030"/>
          <p:cNvSpPr txBox="1">
            <a:spLocks noChangeArrowheads="1"/>
          </p:cNvSpPr>
          <p:nvPr/>
        </p:nvSpPr>
        <p:spPr bwMode="auto">
          <a:xfrm>
            <a:off x="1" y="6396038"/>
            <a:ext cx="9144000" cy="46196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uk-UA" sz="2400" b="1" dirty="0">
                <a:latin typeface="Bookman Old Style" pitchFamily="18" charset="0"/>
              </a:rPr>
              <a:t>Монреаль</a:t>
            </a:r>
          </a:p>
        </p:txBody>
      </p:sp>
      <p:pic>
        <p:nvPicPr>
          <p:cNvPr id="2662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857752" cy="364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4"/>
            <a:ext cx="9144000" cy="276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0"/>
            <a:ext cx="4286248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76993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400" b="1" dirty="0">
                <a:latin typeface="Bookman Old Style" pitchFamily="18" charset="0"/>
              </a:rPr>
              <a:t>Господарство</a:t>
            </a:r>
            <a:endParaRPr lang="ru-RU" sz="4400" dirty="0">
              <a:latin typeface="Bookman Old Style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85794"/>
            <a:ext cx="9144000" cy="397031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dirty="0">
                <a:latin typeface="Bookman Old Style" pitchFamily="18" charset="0"/>
              </a:rPr>
              <a:t>Індустріально-аграрна країна;</a:t>
            </a:r>
          </a:p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uk-UA" sz="2400" dirty="0">
                <a:latin typeface="Bookman Old Style" pitchFamily="18" charset="0"/>
              </a:rPr>
              <a:t>Подвійний характер економіки</a:t>
            </a:r>
            <a:r>
              <a:rPr lang="uk-UA" sz="2400" dirty="0">
                <a:latin typeface="Bookman Old Style" pitchFamily="18" charset="0"/>
              </a:rPr>
              <a:t>:</a:t>
            </a:r>
          </a:p>
          <a:p>
            <a:pPr marL="623888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uk-UA" sz="2400" dirty="0">
                <a:latin typeface="Bookman Old Style" pitchFamily="18" charset="0"/>
              </a:rPr>
              <a:t>Високі прибутки;</a:t>
            </a:r>
            <a:endParaRPr lang="uk-UA" sz="2400" dirty="0">
              <a:latin typeface="Bookman Old Style" pitchFamily="18" charset="0"/>
            </a:endParaRPr>
          </a:p>
          <a:p>
            <a:pPr marL="623888" indent="-3429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uk-UA" sz="2400" dirty="0">
                <a:latin typeface="Bookman Old Style" pitchFamily="18" charset="0"/>
              </a:rPr>
              <a:t>Сировинна спеціалізація</a:t>
            </a:r>
            <a:endParaRPr lang="uk-UA" sz="2400" dirty="0">
              <a:latin typeface="Bookman Old Style" pitchFamily="18" charset="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Bookman Old Style" pitchFamily="18" charset="0"/>
              </a:rPr>
              <a:t>3. </a:t>
            </a:r>
            <a:r>
              <a:rPr lang="uk-UA" sz="2400" dirty="0">
                <a:latin typeface="Bookman Old Style" pitchFamily="18" charset="0"/>
              </a:rPr>
              <a:t>Швидкий економічний злет у ХХ ст..</a:t>
            </a:r>
            <a:endParaRPr lang="uk-UA" sz="2400" dirty="0">
              <a:latin typeface="Bookman Old Style" pitchFamily="18" charset="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latin typeface="Bookman Old Style" pitchFamily="18" charset="0"/>
              </a:rPr>
              <a:t>4. Економічно високорозвинена держава, країна «Великої вісімки».</a:t>
            </a:r>
          </a:p>
        </p:txBody>
      </p:sp>
      <p:pic>
        <p:nvPicPr>
          <p:cNvPr id="4" name="Рисунок 3" descr="imag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86322"/>
            <a:ext cx="9144000" cy="2071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8675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969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s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Canada_(orthographic_projection)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1670" y="1142984"/>
            <a:ext cx="5072098" cy="50720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                        </a:t>
            </a:r>
            <a:r>
              <a:rPr lang="uk-UA" sz="4800" dirty="0" smtClean="0"/>
              <a:t>Канада на карті світу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1" y="0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uk-UA" sz="4400" b="1" dirty="0" smtClean="0">
                <a:latin typeface="Bookman Old Style" pitchFamily="18" charset="0"/>
              </a:rPr>
              <a:t>            Промисловість</a:t>
            </a:r>
            <a:endParaRPr lang="uk-UA" sz="4400" b="1" dirty="0">
              <a:latin typeface="Bookman Old Style" pitchFamily="18" charset="0"/>
            </a:endParaRPr>
          </a:p>
        </p:txBody>
      </p:sp>
      <p:pic>
        <p:nvPicPr>
          <p:cNvPr id="4" name="Рисунок 3" descr="imag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785794"/>
            <a:ext cx="9169895" cy="6072206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4282" y="1214422"/>
          <a:ext cx="8728075" cy="5259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809"/>
                <a:gridCol w="1944360"/>
                <a:gridCol w="4896906"/>
              </a:tblGrid>
              <a:tr h="370757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Bookman Old Style" pitchFamily="18" charset="0"/>
                        </a:rPr>
                        <a:t>Промисловість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Bookman Old Style" pitchFamily="18" charset="0"/>
                        </a:rPr>
                        <a:t>Галузі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Bookman Old Style" pitchFamily="18" charset="0"/>
                        </a:rPr>
                        <a:t>Територія розташування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</a:tr>
              <a:tr h="579049">
                <a:tc rowSpan="3"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Bookman Old Style" pitchFamily="18" charset="0"/>
                        </a:rPr>
                        <a:t>ПЕК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Паливна промисловість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Вугільна, нафтова, газова 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</a:tr>
              <a:tr h="579049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Нафтопереробка 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Монреаль, Ванкувер, 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Едмонтон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</a:tr>
              <a:tr h="822864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Bookman Old Style" pitchFamily="18" charset="0"/>
                        </a:rPr>
                        <a:t>Еелекторенерге-тика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 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ТЕС (22%) – Торонто, Ванкувер;</a:t>
                      </a:r>
                    </a:p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АЕС (17%) – Центральні провінції</a:t>
                      </a:r>
                    </a:p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ГЕС</a:t>
                      </a:r>
                      <a:r>
                        <a:rPr lang="uk-UA" sz="1600" baseline="0" dirty="0" smtClean="0">
                          <a:latin typeface="Bookman Old Style" pitchFamily="18" charset="0"/>
                        </a:rPr>
                        <a:t> (61%); ПЕС.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</a:tr>
              <a:tr h="600486">
                <a:tc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Bookman Old Style" pitchFamily="18" charset="0"/>
                        </a:rPr>
                        <a:t>Чорна металургія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Чавун,</a:t>
                      </a:r>
                      <a:r>
                        <a:rPr lang="uk-UA" sz="1600" baseline="0" dirty="0" smtClean="0">
                          <a:latin typeface="Bookman Old Style" pitchFamily="18" charset="0"/>
                        </a:rPr>
                        <a:t> сталь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Гамільтон (1/2 ), 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Сідні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 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</a:tr>
              <a:tr h="576064">
                <a:tc rowSpan="4">
                  <a:txBody>
                    <a:bodyPr/>
                    <a:lstStyle/>
                    <a:p>
                      <a:r>
                        <a:rPr lang="uk-UA" sz="1600" b="1" dirty="0" smtClean="0">
                          <a:latin typeface="Bookman Old Style" pitchFamily="18" charset="0"/>
                        </a:rPr>
                        <a:t>Кольорова металургія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Алюміній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Bookman Old Style" pitchFamily="18" charset="0"/>
                        </a:rPr>
                        <a:t>Арвіда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, 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Кітіман</a:t>
                      </a:r>
                      <a:endParaRPr lang="uk-UA" sz="1600" dirty="0" smtClean="0">
                        <a:latin typeface="Bookman Old Style" pitchFamily="18" charset="0"/>
                      </a:endParaRPr>
                    </a:p>
                    <a:p>
                      <a:endParaRPr lang="uk-UA" sz="1600" dirty="0" smtClean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</a:tr>
              <a:tr h="576064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Міді та нікель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Bookman Old Style" pitchFamily="18" charset="0"/>
                        </a:rPr>
                        <a:t>Садбері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, </a:t>
                      </a:r>
                      <a:r>
                        <a:rPr lang="uk-UA" sz="1600" dirty="0" err="1" smtClean="0">
                          <a:latin typeface="Bookman Old Style" pitchFamily="18" charset="0"/>
                        </a:rPr>
                        <a:t>Томпсон</a:t>
                      </a:r>
                      <a:endParaRPr lang="uk-UA" sz="1600" dirty="0" smtClean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</a:tr>
              <a:tr h="576064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smtClean="0">
                          <a:latin typeface="Bookman Old Style" pitchFamily="18" charset="0"/>
                        </a:rPr>
                        <a:t>Олово та цинк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r>
                        <a:rPr lang="uk-UA" sz="1600" dirty="0" err="1" smtClean="0">
                          <a:latin typeface="Bookman Old Style" pitchFamily="18" charset="0"/>
                        </a:rPr>
                        <a:t>Трейл</a:t>
                      </a:r>
                      <a:r>
                        <a:rPr lang="uk-UA" sz="1600" dirty="0" smtClean="0">
                          <a:latin typeface="Bookman Old Style" pitchFamily="18" charset="0"/>
                        </a:rPr>
                        <a:t> (у Британській Колумбії)</a:t>
                      </a:r>
                    </a:p>
                  </a:txBody>
                  <a:tcPr marL="91447" marR="91447" marT="45709" marB="45709"/>
                </a:tc>
              </a:tr>
              <a:tr h="576064">
                <a:tc vMerge="1">
                  <a:txBody>
                    <a:bodyPr/>
                    <a:lstStyle/>
                    <a:p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47" marR="91447" marT="45709" marB="45709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47" marR="91447" marT="45709" marB="45709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6835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uk-UA" sz="4400" b="1" dirty="0" smtClean="0">
                <a:latin typeface="Bookman Old Style" pitchFamily="18" charset="0"/>
              </a:rPr>
              <a:t>            Промисловість</a:t>
            </a:r>
            <a:endParaRPr lang="uk-UA" sz="4400" b="1" dirty="0">
              <a:latin typeface="Bookman Old Style" pitchFamily="18" charset="0"/>
            </a:endParaRPr>
          </a:p>
        </p:txBody>
      </p:sp>
      <p:pic>
        <p:nvPicPr>
          <p:cNvPr id="4" name="Рисунок 3" descr="imag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785794"/>
            <a:ext cx="9169895" cy="6072206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4282" y="1000108"/>
          <a:ext cx="8728075" cy="5265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809"/>
                <a:gridCol w="1944360"/>
                <a:gridCol w="48969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1550" dirty="0" smtClean="0">
                          <a:latin typeface="Bookman Old Style" pitchFamily="18" charset="0"/>
                        </a:rPr>
                        <a:t>Промисловість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550" dirty="0" smtClean="0">
                          <a:latin typeface="Bookman Old Style" pitchFamily="18" charset="0"/>
                        </a:rPr>
                        <a:t>Галузі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550" dirty="0" smtClean="0">
                          <a:latin typeface="Bookman Old Style" pitchFamily="18" charset="0"/>
                        </a:rPr>
                        <a:t>Територія розташування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</a:tr>
              <a:tr h="370840">
                <a:tc rowSpan="7">
                  <a:txBody>
                    <a:bodyPr/>
                    <a:lstStyle/>
                    <a:p>
                      <a:r>
                        <a:rPr lang="uk-UA" sz="1550" b="1" dirty="0" err="1" smtClean="0">
                          <a:latin typeface="Bookman Old Style" pitchFamily="18" charset="0"/>
                        </a:rPr>
                        <a:t>Машинобуду-вання</a:t>
                      </a:r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err="1" smtClean="0">
                          <a:latin typeface="Bookman Old Style" pitchFamily="18" charset="0"/>
                        </a:rPr>
                        <a:t>Автомобілебуду-вання</a:t>
                      </a:r>
                      <a:r>
                        <a:rPr lang="uk-UA" sz="1550" dirty="0" smtClean="0">
                          <a:latin typeface="Bookman Old Style" pitchFamily="18" charset="0"/>
                        </a:rPr>
                        <a:t> 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Торонто, </a:t>
                      </a:r>
                      <a:r>
                        <a:rPr lang="uk-UA" sz="1550" dirty="0" err="1" smtClean="0">
                          <a:latin typeface="Bookman Old Style" pitchFamily="18" charset="0"/>
                        </a:rPr>
                        <a:t>Уінсон</a:t>
                      </a:r>
                      <a:r>
                        <a:rPr lang="uk-UA" sz="1550" dirty="0" smtClean="0">
                          <a:latin typeface="Bookman Old Style" pitchFamily="18" charset="0"/>
                        </a:rPr>
                        <a:t>, Оттава</a:t>
                      </a:r>
                      <a:r>
                        <a:rPr lang="uk-UA" sz="1550" baseline="0" dirty="0" smtClean="0">
                          <a:latin typeface="Bookman Old Style" pitchFamily="18" charset="0"/>
                        </a:rPr>
                        <a:t>.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Авіабудування та с/г машини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uk-UA" sz="1550" dirty="0" smtClean="0">
                          <a:latin typeface="Bookman Old Style" pitchFamily="18" charset="0"/>
                        </a:rPr>
                        <a:t>Монреаль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Залізничне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Монреаль, </a:t>
                      </a:r>
                      <a:r>
                        <a:rPr lang="uk-UA" sz="1550" dirty="0" err="1" smtClean="0">
                          <a:latin typeface="Bookman Old Style" pitchFamily="18" charset="0"/>
                        </a:rPr>
                        <a:t>Уітб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Суднобудування 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err="1" smtClean="0">
                          <a:latin typeface="Bookman Old Style" pitchFamily="18" charset="0"/>
                        </a:rPr>
                        <a:t>Галіфакс</a:t>
                      </a:r>
                      <a:r>
                        <a:rPr lang="uk-UA" sz="1550" dirty="0" smtClean="0">
                          <a:latin typeface="Bookman Old Style" pitchFamily="18" charset="0"/>
                        </a:rPr>
                        <a:t>, </a:t>
                      </a:r>
                      <a:r>
                        <a:rPr lang="uk-UA" sz="1550" dirty="0" err="1" smtClean="0">
                          <a:latin typeface="Bookman Old Style" pitchFamily="18" charset="0"/>
                        </a:rPr>
                        <a:t>Сорель</a:t>
                      </a:r>
                      <a:r>
                        <a:rPr lang="uk-UA" sz="1550" dirty="0" smtClean="0">
                          <a:latin typeface="Bookman Old Style" pitchFamily="18" charset="0"/>
                        </a:rPr>
                        <a:t>, Ванкувер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С/г машини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Центр (</a:t>
                      </a:r>
                      <a:r>
                        <a:rPr lang="uk-UA" sz="1550" dirty="0" err="1" smtClean="0">
                          <a:latin typeface="Bookman Old Style" pitchFamily="18" charset="0"/>
                        </a:rPr>
                        <a:t>Мілуокі</a:t>
                      </a:r>
                      <a:r>
                        <a:rPr lang="uk-UA" sz="1550" dirty="0" smtClean="0">
                          <a:latin typeface="Bookman Old Style" pitchFamily="18" charset="0"/>
                        </a:rPr>
                        <a:t>, </a:t>
                      </a:r>
                      <a:r>
                        <a:rPr lang="uk-UA" sz="1550" dirty="0" err="1" smtClean="0">
                          <a:latin typeface="Bookman Old Style" pitchFamily="18" charset="0"/>
                        </a:rPr>
                        <a:t>Пеорія</a:t>
                      </a:r>
                      <a:r>
                        <a:rPr lang="uk-UA" sz="1550" dirty="0" smtClean="0">
                          <a:latin typeface="Bookman Old Style" pitchFamily="18" charset="0"/>
                        </a:rPr>
                        <a:t>, Мемфіс, Чикаго)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Точне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Торонто, Оттава, Монреаль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Важке 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Гамільтон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uk-UA" sz="1550" b="1" dirty="0" smtClean="0">
                          <a:latin typeface="Bookman Old Style" pitchFamily="18" charset="0"/>
                        </a:rPr>
                        <a:t>Хімічна</a:t>
                      </a:r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Полімери 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err="1" smtClean="0">
                          <a:latin typeface="Bookman Old Style" pitchFamily="18" charset="0"/>
                        </a:rPr>
                        <a:t>Сарнія</a:t>
                      </a:r>
                      <a:r>
                        <a:rPr lang="uk-UA" sz="1550" dirty="0" smtClean="0">
                          <a:latin typeface="Bookman Old Style" pitchFamily="18" charset="0"/>
                        </a:rPr>
                        <a:t>, Монреаль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Калійні добрива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err="1" smtClean="0">
                          <a:latin typeface="Bookman Old Style" pitchFamily="18" charset="0"/>
                        </a:rPr>
                        <a:t>Калгарі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uk-UA" sz="1550" b="1" dirty="0" smtClean="0">
                          <a:latin typeface="Bookman Old Style" pitchFamily="18" charset="0"/>
                        </a:rPr>
                        <a:t>Лісова</a:t>
                      </a:r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Целюлозо-паперова (газетний папір)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err="1" smtClean="0">
                          <a:latin typeface="Bookman Old Style" pitchFamily="18" charset="0"/>
                        </a:rPr>
                        <a:t>Труа-Рів</a:t>
                      </a:r>
                      <a:r>
                        <a:rPr lang="en-US" sz="1550" dirty="0" smtClean="0">
                          <a:latin typeface="Bookman Old Style" pitchFamily="18" charset="0"/>
                        </a:rPr>
                        <a:t>’</a:t>
                      </a:r>
                      <a:r>
                        <a:rPr lang="uk-UA" sz="1550" dirty="0" err="1" smtClean="0">
                          <a:latin typeface="Bookman Old Style" pitchFamily="18" charset="0"/>
                        </a:rPr>
                        <a:t>єр</a:t>
                      </a:r>
                      <a:r>
                        <a:rPr lang="uk-UA" sz="1550" dirty="0" smtClean="0">
                          <a:latin typeface="Bookman Old Style" pitchFamily="18" charset="0"/>
                        </a:rPr>
                        <a:t>, </a:t>
                      </a:r>
                      <a:r>
                        <a:rPr lang="uk-UA" sz="1550" dirty="0" err="1" smtClean="0">
                          <a:latin typeface="Bookman Old Style" pitchFamily="18" charset="0"/>
                        </a:rPr>
                        <a:t>Прінс-Руперт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550" b="1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пиломатеріали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  <a:tc>
                  <a:txBody>
                    <a:bodyPr/>
                    <a:lstStyle/>
                    <a:p>
                      <a:r>
                        <a:rPr lang="uk-UA" sz="1550" dirty="0" smtClean="0">
                          <a:latin typeface="Bookman Old Style" pitchFamily="18" charset="0"/>
                        </a:rPr>
                        <a:t>Британська Колумбія</a:t>
                      </a:r>
                      <a:endParaRPr lang="ru-RU" sz="1550" dirty="0">
                        <a:latin typeface="Bookman Old Style" pitchFamily="18" charset="0"/>
                      </a:endParaRPr>
                    </a:p>
                  </a:txBody>
                  <a:tcPr marL="91447" marR="91447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461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>
                <a:latin typeface="Bookman Old Style" pitchFamily="18" charset="0"/>
              </a:rPr>
              <a:t>Сільське господарство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785794"/>
            <a:ext cx="9144000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uk-UA" sz="2400" b="1" dirty="0">
                <a:latin typeface="Bookman Old Style" pitchFamily="18" charset="0"/>
              </a:rPr>
              <a:t>Рослинництво</a:t>
            </a:r>
            <a:r>
              <a:rPr lang="uk-UA" sz="2400" dirty="0">
                <a:latin typeface="Bookman Old Style" pitchFamily="18" charset="0"/>
              </a:rPr>
              <a:t>: </a:t>
            </a:r>
            <a:r>
              <a:rPr lang="uk-UA" sz="2000" dirty="0">
                <a:latin typeface="Bookman Old Style" pitchFamily="18" charset="0"/>
              </a:rPr>
              <a:t>пшениця (Степові провінції), зернові культури (Південь Центральних провінцій), картопля (острів Принці Едуарда), садівництво (район Монреаль, Нова Шотландія).</a:t>
            </a:r>
          </a:p>
        </p:txBody>
      </p:sp>
      <p:pic>
        <p:nvPicPr>
          <p:cNvPr id="32772" name="Picture 2" descr="http://images04.olx.com.ua/ui/2/53/90/38315390_1.jpg"/>
          <p:cNvPicPr>
            <a:picLocks noChangeAspect="1" noChangeArrowheads="1"/>
          </p:cNvPicPr>
          <p:nvPr/>
        </p:nvPicPr>
        <p:blipFill>
          <a:blip r:embed="rId2" cstate="print"/>
          <a:srcRect t="4909"/>
          <a:stretch>
            <a:fillRect/>
          </a:stretch>
        </p:blipFill>
        <p:spPr bwMode="auto">
          <a:xfrm>
            <a:off x="0" y="2857496"/>
            <a:ext cx="5606390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http://www.odvestnik.com.ua/~images/numbers/402/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0272" y="2214554"/>
            <a:ext cx="3553728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461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>
                <a:latin typeface="Bookman Old Style" pitchFamily="18" charset="0"/>
              </a:rPr>
              <a:t>Сільське господарство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57158" y="785794"/>
            <a:ext cx="8497888" cy="10779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400" b="1" dirty="0">
                <a:latin typeface="Bookman Old Style" pitchFamily="18" charset="0"/>
              </a:rPr>
              <a:t>2. Тваринництво</a:t>
            </a:r>
            <a:r>
              <a:rPr lang="uk-UA" sz="2400" dirty="0">
                <a:latin typeface="Bookman Old Style" pitchFamily="18" charset="0"/>
              </a:rPr>
              <a:t>: </a:t>
            </a:r>
            <a:r>
              <a:rPr lang="uk-UA" sz="2000" dirty="0">
                <a:latin typeface="Bookman Old Style" pitchFamily="18" charset="0"/>
              </a:rPr>
              <a:t>м’ясо-вовняне скотарство (Степові провінції), молочне скотарство, свинарство, птахівництво (Південь Центральних провінцій).</a:t>
            </a:r>
          </a:p>
        </p:txBody>
      </p:sp>
      <p:pic>
        <p:nvPicPr>
          <p:cNvPr id="33796" name="Picture 2" descr="http://www.agri-news.spb.ru/userfiles/images/Siniz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3000396" cy="270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http://uaprom-image.s3.amazonaws.com/1223394_w640_h640_image017.jpg"/>
          <p:cNvPicPr>
            <a:picLocks noChangeAspect="1" noChangeArrowheads="1"/>
          </p:cNvPicPr>
          <p:nvPr/>
        </p:nvPicPr>
        <p:blipFill>
          <a:blip r:embed="rId3" cstate="print"/>
          <a:srcRect b="16502"/>
          <a:stretch>
            <a:fillRect/>
          </a:stretch>
        </p:blipFill>
        <p:spPr bwMode="auto">
          <a:xfrm>
            <a:off x="2500298" y="4810125"/>
            <a:ext cx="3887787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http://www.basketfood.ru/bpic/bigs/9344_400710.jpg"/>
          <p:cNvPicPr>
            <a:picLocks noChangeAspect="1" noChangeArrowheads="1"/>
          </p:cNvPicPr>
          <p:nvPr/>
        </p:nvPicPr>
        <p:blipFill>
          <a:blip r:embed="rId4" cstate="print"/>
          <a:srcRect l="2631" t="28839" r="-2631" b="-12042"/>
          <a:stretch>
            <a:fillRect/>
          </a:stretch>
        </p:blipFill>
        <p:spPr bwMode="auto">
          <a:xfrm>
            <a:off x="5003800" y="1912938"/>
            <a:ext cx="3748088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461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>
                <a:latin typeface="Bookman Old Style" pitchFamily="18" charset="0"/>
              </a:rPr>
              <a:t>Сільське господарство</a:t>
            </a:r>
            <a:endParaRPr lang="ru-RU" sz="3600" dirty="0">
              <a:latin typeface="Bookman Old Style" pitchFamily="18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50825" y="835025"/>
            <a:ext cx="8497888" cy="7699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uk-UA" sz="2400" b="1" dirty="0">
                <a:latin typeface="Bookman Old Style" pitchFamily="18" charset="0"/>
              </a:rPr>
              <a:t>3. Рибальство</a:t>
            </a:r>
            <a:r>
              <a:rPr lang="uk-UA" sz="2400" dirty="0">
                <a:latin typeface="Bookman Old Style" pitchFamily="18" charset="0"/>
              </a:rPr>
              <a:t>: </a:t>
            </a:r>
            <a:r>
              <a:rPr lang="uk-UA" sz="2000" dirty="0">
                <a:latin typeface="Bookman Old Style" pitchFamily="18" charset="0"/>
              </a:rPr>
              <a:t>морожена риба, консерви (Атлантичні провінції, Британська Колумбія)</a:t>
            </a:r>
          </a:p>
        </p:txBody>
      </p:sp>
      <p:pic>
        <p:nvPicPr>
          <p:cNvPr id="34820" name="Picture 2" descr="http://travel.canada2day.com/show_image_feaNewspro.php?filename=/2010/03/fishing-canada-245.jpg&amp;cat=19&amp;pid=909&amp;cache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04963"/>
            <a:ext cx="35528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http://www.councils.org/uploadedImages/Career_Gateway/fish-harvesting.jpg?n=13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04963"/>
            <a:ext cx="366553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8" descr="http://ua.all-biz.info/img/ua/catalog/51843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149725"/>
            <a:ext cx="37195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0" descr="http://www.businessoffers.ru/images/photos/DD2E469DCAA24F7F961E4C93177B73C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4073525"/>
            <a:ext cx="2598738" cy="259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latin typeface="Bookman Old Style" pitchFamily="18" charset="0"/>
              </a:rPr>
              <a:t>          Зовнішня </a:t>
            </a:r>
            <a:r>
              <a:rPr lang="uk-UA" sz="4000" b="1" dirty="0">
                <a:latin typeface="Bookman Old Style" pitchFamily="18" charset="0"/>
              </a:rPr>
              <a:t>торгівля</a:t>
            </a:r>
            <a:endParaRPr lang="ru-RU" sz="4000" dirty="0">
              <a:latin typeface="Bookman Old Style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8" y="1214422"/>
          <a:ext cx="8569325" cy="35049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48657"/>
                <a:gridCol w="4320668"/>
              </a:tblGrid>
              <a:tr h="457184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Bookman Old Style" pitchFamily="18" charset="0"/>
                        </a:rPr>
                        <a:t>Експорт</a:t>
                      </a:r>
                      <a:endParaRPr lang="ru-RU" sz="2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Bookman Old Style" pitchFamily="18" charset="0"/>
                        </a:rPr>
                        <a:t>Імпорт</a:t>
                      </a:r>
                      <a:endParaRPr lang="ru-RU" sz="2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 marL="91444" marR="91444" marT="45714" marB="45714"/>
                </a:tc>
              </a:tr>
              <a:tr h="822941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1. Мінеральна сировина (нафта, газ, вугілля, залізна,</a:t>
                      </a:r>
                      <a:r>
                        <a:rPr lang="uk-UA" sz="2000" baseline="0" dirty="0" smtClean="0">
                          <a:latin typeface="Bookman Old Style" pitchFamily="18" charset="0"/>
                        </a:rPr>
                        <a:t> нікелеві, поліметалеві руди, золото, калійна сіль</a:t>
                      </a:r>
                      <a:r>
                        <a:rPr lang="uk-UA" sz="2000" dirty="0" smtClean="0">
                          <a:latin typeface="Bookman Old Style" pitchFamily="18" charset="0"/>
                        </a:rPr>
                        <a:t>)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1. Машини та обладнання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4" marB="45714"/>
                </a:tc>
              </a:tr>
              <a:tr h="639973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2. Ліс, пиломатеріали, папір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2. Сировина: глинозем, нафта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4" marB="45714"/>
                </a:tc>
              </a:tr>
              <a:tr h="457184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3. пшениця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3. Тропічні фрукти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4" marB="45714"/>
                </a:tc>
              </a:tr>
              <a:tr h="639973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4. Машини та обладнання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4" marB="45714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Bookman Old Style" pitchFamily="18" charset="0"/>
                        </a:rPr>
                        <a:t>4. Промислові вироби</a:t>
                      </a:r>
                      <a:endParaRPr lang="ru-RU" sz="2000" b="0" dirty="0">
                        <a:latin typeface="Bookman Old Style" pitchFamily="18" charset="0"/>
                      </a:endParaRPr>
                    </a:p>
                  </a:txBody>
                  <a:tcPr marL="91444" marR="91444" marT="45714" marB="45714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онреаль-Канад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6969" y="0"/>
            <a:ext cx="9210969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Дякую за увагу!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2"/>
          <p:cNvSpPr>
            <a:spLocks noChangeArrowheads="1"/>
          </p:cNvSpPr>
          <p:nvPr/>
        </p:nvSpPr>
        <p:spPr bwMode="auto">
          <a:xfrm>
            <a:off x="1608138" y="5373688"/>
            <a:ext cx="16208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>
                <a:latin typeface="Bookman Old Style" pitchFamily="18" charset="0"/>
              </a:rPr>
              <a:t>Прапор</a:t>
            </a:r>
            <a:endParaRPr lang="ru-RU" sz="2800" b="1"/>
          </a:p>
        </p:txBody>
      </p:sp>
      <p:sp>
        <p:nvSpPr>
          <p:cNvPr id="11267" name="Прямоугольник 9"/>
          <p:cNvSpPr>
            <a:spLocks noChangeArrowheads="1"/>
          </p:cNvSpPr>
          <p:nvPr/>
        </p:nvSpPr>
        <p:spPr bwMode="auto">
          <a:xfrm>
            <a:off x="6858016" y="5572140"/>
            <a:ext cx="10842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 dirty="0">
                <a:latin typeface="Bookman Old Style" pitchFamily="18" charset="0"/>
              </a:rPr>
              <a:t>Герб</a:t>
            </a:r>
            <a:endParaRPr lang="ru-RU" sz="2800" b="1" dirty="0"/>
          </a:p>
        </p:txBody>
      </p:sp>
      <p:pic>
        <p:nvPicPr>
          <p:cNvPr id="11268" name="Picture 6" descr="D:\mygeography\Презентации\Канада\flag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628775"/>
            <a:ext cx="476408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857232"/>
            <a:ext cx="3529013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400" dirty="0" smtClean="0"/>
              <a:t>         </a:t>
            </a:r>
            <a:r>
              <a:rPr lang="ru-RU" sz="4400" dirty="0" err="1" smtClean="0"/>
              <a:t>Державна</a:t>
            </a:r>
            <a:r>
              <a:rPr lang="ru-RU" sz="4400" dirty="0" smtClean="0"/>
              <a:t> </a:t>
            </a:r>
            <a:r>
              <a:rPr lang="ru-RU" sz="4400" dirty="0" err="1" smtClean="0"/>
              <a:t>символіка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107950" y="692150"/>
            <a:ext cx="89281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uk-UA" sz="2000" b="1">
                <a:latin typeface="Bookman Old Style" pitchFamily="18" charset="0"/>
              </a:rPr>
              <a:t>Площа </a:t>
            </a:r>
            <a:r>
              <a:rPr lang="uk-UA" sz="2000">
                <a:latin typeface="Bookman Old Style" pitchFamily="18" charset="0"/>
              </a:rPr>
              <a:t>-  9,97 млн. кв. км.  </a:t>
            </a:r>
          </a:p>
          <a:p>
            <a:pPr algn="just" eaLnBrk="0" hangingPunct="0"/>
            <a:r>
              <a:rPr lang="uk-UA" sz="2000" b="1">
                <a:latin typeface="Bookman Old Style" pitchFamily="18" charset="0"/>
              </a:rPr>
              <a:t>Населення – </a:t>
            </a:r>
            <a:r>
              <a:rPr lang="uk-UA" sz="2000">
                <a:latin typeface="Bookman Old Style" pitchFamily="18" charset="0"/>
              </a:rPr>
              <a:t>33,5 млн. чол. (2009 р.)</a:t>
            </a:r>
          </a:p>
          <a:p>
            <a:pPr algn="just" eaLnBrk="0" hangingPunct="0"/>
            <a:r>
              <a:rPr lang="uk-UA" sz="2000" b="1">
                <a:latin typeface="Bookman Old Style" pitchFamily="18" charset="0"/>
              </a:rPr>
              <a:t>Складається з трьох частин</a:t>
            </a:r>
            <a:r>
              <a:rPr lang="uk-UA" sz="2000">
                <a:latin typeface="Bookman Old Style" pitchFamily="18" charset="0"/>
              </a:rPr>
              <a:t>: Центральна, штат Аляска, штат Гаваї.</a:t>
            </a:r>
          </a:p>
          <a:p>
            <a:pPr algn="just" eaLnBrk="0" hangingPunct="0"/>
            <a:r>
              <a:rPr lang="uk-UA" sz="2000" b="1">
                <a:latin typeface="Bookman Old Style" pitchFamily="18" charset="0"/>
              </a:rPr>
              <a:t>Столиця</a:t>
            </a:r>
            <a:r>
              <a:rPr lang="uk-UA" sz="2000">
                <a:latin typeface="Bookman Old Style" pitchFamily="18" charset="0"/>
              </a:rPr>
              <a:t> - Оттава</a:t>
            </a:r>
          </a:p>
          <a:p>
            <a:pPr algn="just" eaLnBrk="0" hangingPunct="0"/>
            <a:r>
              <a:rPr lang="uk-UA" sz="2000" b="1">
                <a:latin typeface="Bookman Old Style" pitchFamily="18" charset="0"/>
              </a:rPr>
              <a:t>Державний лад</a:t>
            </a:r>
            <a:r>
              <a:rPr lang="uk-UA" sz="2000">
                <a:latin typeface="Bookman Old Style" pitchFamily="18" charset="0"/>
              </a:rPr>
              <a:t>: країна у складі Співдружності (Британської), федерація</a:t>
            </a:r>
          </a:p>
          <a:p>
            <a:pPr algn="just" eaLnBrk="0" hangingPunct="0"/>
            <a:r>
              <a:rPr lang="uk-UA" sz="2000" b="1">
                <a:latin typeface="Bookman Old Style" pitchFamily="18" charset="0"/>
              </a:rPr>
              <a:t>Склад території</a:t>
            </a:r>
            <a:r>
              <a:rPr lang="uk-UA" sz="2000">
                <a:latin typeface="Bookman Old Style" pitchFamily="18" charset="0"/>
              </a:rPr>
              <a:t>: 10 провінцій, 2 території (Юкон, Північно-Західні території)</a:t>
            </a:r>
          </a:p>
          <a:p>
            <a:pPr algn="just" eaLnBrk="0" hangingPunct="0"/>
            <a:r>
              <a:rPr lang="uk-UA" sz="2000" b="1">
                <a:latin typeface="Bookman Old Style" pitchFamily="18" charset="0"/>
              </a:rPr>
              <a:t>Грошова одиниця: </a:t>
            </a:r>
            <a:r>
              <a:rPr lang="uk-UA" sz="2000">
                <a:latin typeface="Bookman Old Style" pitchFamily="18" charset="0"/>
              </a:rPr>
              <a:t>канадський долар = 100 центів</a:t>
            </a:r>
            <a:endParaRPr lang="uk-UA">
              <a:latin typeface="Times New Roman" pitchFamily="18" charset="0"/>
            </a:endParaRPr>
          </a:p>
        </p:txBody>
      </p:sp>
      <p:sp>
        <p:nvSpPr>
          <p:cNvPr id="12291" name="Text Box 11"/>
          <p:cNvSpPr txBox="1">
            <a:spLocks noChangeArrowheads="1"/>
          </p:cNvSpPr>
          <p:nvPr/>
        </p:nvSpPr>
        <p:spPr bwMode="auto">
          <a:xfrm>
            <a:off x="4876800" y="4038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sz="2400">
              <a:latin typeface="Times New Roman" pitchFamily="18" charset="0"/>
            </a:endParaRPr>
          </a:p>
        </p:txBody>
      </p:sp>
      <p:sp>
        <p:nvSpPr>
          <p:cNvPr id="12292" name="Прямоугольник 5"/>
          <p:cNvSpPr>
            <a:spLocks noChangeArrowheads="1"/>
          </p:cNvSpPr>
          <p:nvPr/>
        </p:nvSpPr>
        <p:spPr bwMode="auto">
          <a:xfrm>
            <a:off x="0" y="-26988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400" b="1" dirty="0" smtClean="0">
                <a:latin typeface="Bookman Old Style" pitchFamily="18" charset="0"/>
              </a:rPr>
              <a:t>    Візитна </a:t>
            </a:r>
            <a:r>
              <a:rPr lang="uk-UA" sz="4400" b="1" dirty="0">
                <a:latin typeface="Bookman Old Style" pitchFamily="18" charset="0"/>
              </a:rPr>
              <a:t>картка </a:t>
            </a:r>
            <a:r>
              <a:rPr lang="uk-UA" sz="4400" b="1" dirty="0" smtClean="0">
                <a:latin typeface="Bookman Old Style" pitchFamily="18" charset="0"/>
              </a:rPr>
              <a:t>Канади</a:t>
            </a:r>
            <a:endParaRPr lang="ru-RU" sz="4400" dirty="0"/>
          </a:p>
        </p:txBody>
      </p:sp>
      <p:pic>
        <p:nvPicPr>
          <p:cNvPr id="12293" name="Picture 2" descr="http://time-clock.biz/img/foto/canadian_doll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898900"/>
            <a:ext cx="3941763" cy="269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4" descr="http://fx-currencies.ru/wp-content/uploads/2010/08/%D0%BA%D0%B0%D0%BD%D0%B0%D0%B4%D1%81%D0%BA%D0%B8%D0%B9-%D0%B4%D0%BE%D0%BB%D0%BB%D0%B0%D1%80-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8338" y="4219575"/>
            <a:ext cx="4491037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5"/>
          <p:cNvSpPr>
            <a:spLocks noChangeArrowheads="1"/>
          </p:cNvSpPr>
          <p:nvPr/>
        </p:nvSpPr>
        <p:spPr bwMode="auto">
          <a:xfrm>
            <a:off x="0" y="1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400" b="1" dirty="0" smtClean="0">
                <a:latin typeface="Bookman Old Style" pitchFamily="18" charset="0"/>
              </a:rPr>
              <a:t>          Склад </a:t>
            </a:r>
            <a:r>
              <a:rPr lang="uk-UA" sz="4400" b="1" dirty="0">
                <a:latin typeface="Bookman Old Style" pitchFamily="18" charset="0"/>
              </a:rPr>
              <a:t>території</a:t>
            </a:r>
            <a:endParaRPr lang="ru-RU" sz="4400" dirty="0">
              <a:latin typeface="Bookman Old Style" pitchFamily="18" charset="0"/>
            </a:endParaRPr>
          </a:p>
        </p:txBody>
      </p:sp>
      <p:pic>
        <p:nvPicPr>
          <p:cNvPr id="13315" name="Рисунок 1"/>
          <p:cNvPicPr>
            <a:picLocks noChangeAspect="1"/>
          </p:cNvPicPr>
          <p:nvPr/>
        </p:nvPicPr>
        <p:blipFill>
          <a:blip r:embed="rId2" cstate="print"/>
          <a:srcRect l="4425" t="6084" r="928" b="4352"/>
          <a:stretch>
            <a:fillRect/>
          </a:stretch>
        </p:blipFill>
        <p:spPr bwMode="auto">
          <a:xfrm>
            <a:off x="1285852" y="1144588"/>
            <a:ext cx="6985000" cy="571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5000636"/>
            <a:ext cx="1285852" cy="18573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400" b="1" dirty="0">
                <a:latin typeface="Bookman Old Style" pitchFamily="18" charset="0"/>
              </a:rPr>
              <a:t> </a:t>
            </a:r>
            <a:r>
              <a:rPr lang="uk-UA" sz="4400" b="1" dirty="0" smtClean="0">
                <a:latin typeface="Bookman Old Style" pitchFamily="18" charset="0"/>
              </a:rPr>
              <a:t>           ЕГП Канади</a:t>
            </a:r>
            <a:endParaRPr lang="ru-RU" sz="4400" dirty="0">
              <a:latin typeface="Bookman Old Style" pitchFamily="18" charset="0"/>
            </a:endParaRPr>
          </a:p>
        </p:txBody>
      </p:sp>
      <p:pic>
        <p:nvPicPr>
          <p:cNvPr id="5" name="Рисунок 4" descr="2529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4356"/>
            <a:ext cx="9144000" cy="614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3" cstate="print"/>
          <a:srcRect l="13219" t="5106" r="4796" b="17622"/>
          <a:stretch>
            <a:fillRect/>
          </a:stretch>
        </p:blipFill>
        <p:spPr bwMode="auto">
          <a:xfrm>
            <a:off x="285720" y="881062"/>
            <a:ext cx="5072066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00694" y="1571612"/>
            <a:ext cx="3455988" cy="4402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66700" indent="-266700" eaLnBrk="0" hangingPunct="0">
              <a:buFontTx/>
              <a:buAutoNum type="arabicPeriod"/>
            </a:pP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Вихід до трьох океанів;</a:t>
            </a:r>
          </a:p>
          <a:p>
            <a:pPr marL="266700" indent="-266700" eaLnBrk="0" hangingPunct="0">
              <a:buFontTx/>
              <a:buAutoNum type="arabicPeriod"/>
            </a:pP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90% берегів не беруть участь в господарстві країни;</a:t>
            </a:r>
          </a:p>
          <a:p>
            <a:pPr marL="266700" indent="-266700" eaLnBrk="0" hangingPunct="0">
              <a:buFontTx/>
              <a:buAutoNum type="arabicPeriod"/>
            </a:pP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Порти Ванкувер, Монреаль;</a:t>
            </a:r>
          </a:p>
          <a:p>
            <a:pPr marL="266700" indent="-266700" eaLnBrk="0" hangingPunct="0">
              <a:buFontTx/>
              <a:buAutoNum type="arabicPeriod"/>
            </a:pP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Кордони з США – партнером НАТО;</a:t>
            </a:r>
          </a:p>
          <a:p>
            <a:pPr marL="266700" indent="-266700" eaLnBrk="0" hangingPunct="0">
              <a:buFontTx/>
              <a:buAutoNum type="arabicPeriod"/>
            </a:pP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Зв'язки через Великі озера та суходільними шляхами;</a:t>
            </a:r>
          </a:p>
          <a:p>
            <a:pPr marL="266700" indent="-266700" eaLnBrk="0" hangingPunct="0">
              <a:buFontTx/>
              <a:buAutoNum type="arabicPeriod"/>
            </a:pP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Економічні зв'язки з США.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5363" name="Text Box 1030"/>
          <p:cNvSpPr txBox="1">
            <a:spLocks noChangeArrowheads="1"/>
          </p:cNvSpPr>
          <p:nvPr/>
        </p:nvSpPr>
        <p:spPr bwMode="auto">
          <a:xfrm>
            <a:off x="0" y="5750004"/>
            <a:ext cx="9144000" cy="110799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0" hangingPunct="0"/>
            <a:r>
              <a:rPr lang="uk-UA" sz="2200" dirty="0">
                <a:latin typeface="Bookman Old Style" pitchFamily="18" charset="0"/>
              </a:rPr>
              <a:t>	</a:t>
            </a:r>
            <a:r>
              <a:rPr lang="uk-UA" sz="2200" dirty="0" err="1">
                <a:latin typeface="Bookman Old Style" pitchFamily="18" charset="0"/>
              </a:rPr>
              <a:t>Лаврентійська</a:t>
            </a:r>
            <a:r>
              <a:rPr lang="uk-UA" sz="2200" dirty="0">
                <a:latin typeface="Bookman Old Style" pitchFamily="18" charset="0"/>
              </a:rPr>
              <a:t> височина займає ½ площі держави, внутрішні рівнини використовуються і с/г (75% ріллі).</a:t>
            </a:r>
          </a:p>
          <a:p>
            <a:pPr algn="just" eaLnBrk="0" hangingPunct="0"/>
            <a:r>
              <a:rPr lang="uk-UA" sz="2200" dirty="0">
                <a:latin typeface="Bookman Old Style" pitchFamily="18" charset="0"/>
              </a:rPr>
              <a:t>	Гори: Кордильєри, Аппалачі.  </a:t>
            </a:r>
          </a:p>
        </p:txBody>
      </p:sp>
      <p:sp>
        <p:nvSpPr>
          <p:cNvPr id="15364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latin typeface="Bookman Old Style" pitchFamily="18" charset="0"/>
              </a:rPr>
              <a:t>                      Рельєф</a:t>
            </a: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1536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550" y="690563"/>
            <a:ext cx="7400925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7411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latin typeface="Bookman Old Style" pitchFamily="18" charset="0"/>
              </a:rPr>
              <a:t>        Природні </a:t>
            </a:r>
            <a:r>
              <a:rPr lang="uk-UA" sz="3600" b="1" dirty="0">
                <a:latin typeface="Bookman Old Style" pitchFamily="18" charset="0"/>
              </a:rPr>
              <a:t>умови та ресурси</a:t>
            </a: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6" name="Рисунок 5" descr="Canad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9144000" cy="6215082"/>
          </a:xfrm>
          <a:prstGeom prst="rect">
            <a:avLst/>
          </a:prstGeom>
        </p:spPr>
      </p:pic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785786" y="1285860"/>
            <a:ext cx="7500990" cy="22467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uk-UA" sz="2000" b="1" dirty="0">
                <a:latin typeface="Bookman Old Style" pitchFamily="18" charset="0"/>
              </a:rPr>
              <a:t>Клімат</a:t>
            </a:r>
            <a:r>
              <a:rPr lang="uk-UA" sz="2000" dirty="0">
                <a:latin typeface="Bookman Old Style" pitchFamily="18" charset="0"/>
              </a:rPr>
              <a:t>: арктичний пояс; субарктичний пояс, помірний пояс поділяється на три кліматичних області: морського типу клімату, континентального та мусонного.</a:t>
            </a:r>
          </a:p>
          <a:p>
            <a:pPr eaLnBrk="0" hangingPunct="0"/>
            <a:r>
              <a:rPr lang="uk-UA" sz="2000" dirty="0">
                <a:latin typeface="Bookman Old Style" pitchFamily="18" charset="0"/>
              </a:rPr>
              <a:t> </a:t>
            </a:r>
            <a:r>
              <a:rPr lang="uk-UA" sz="2000" b="1" dirty="0">
                <a:latin typeface="Bookman Old Style" pitchFamily="18" charset="0"/>
              </a:rPr>
              <a:t>Водні: </a:t>
            </a:r>
            <a:r>
              <a:rPr lang="uk-UA" sz="2000" dirty="0">
                <a:latin typeface="Bookman Old Style" pitchFamily="18" charset="0"/>
              </a:rPr>
              <a:t>річки: Маккензі, Св. Лаврентія, Атабаска, Нельсон; річки Лабрадору та Кордильєр (енергія); озера.</a:t>
            </a:r>
          </a:p>
          <a:p>
            <a:pPr eaLnBrk="0" hangingPunct="0"/>
            <a:r>
              <a:rPr lang="uk-UA" sz="2000" b="1" dirty="0">
                <a:latin typeface="Bookman Old Style" pitchFamily="18" charset="0"/>
              </a:rPr>
              <a:t>Ґрунти</a:t>
            </a:r>
            <a:r>
              <a:rPr lang="uk-UA" sz="2000" dirty="0">
                <a:latin typeface="Bookman Old Style" pitchFamily="18" charset="0"/>
              </a:rPr>
              <a:t>:  чорноземи, бурі і сірі лісові.</a:t>
            </a:r>
          </a:p>
          <a:p>
            <a:pPr eaLnBrk="0" hangingPunct="0"/>
            <a:r>
              <a:rPr lang="uk-UA" sz="2000" b="1" dirty="0">
                <a:latin typeface="Bookman Old Style" pitchFamily="18" charset="0"/>
              </a:rPr>
              <a:t>Лісові</a:t>
            </a:r>
            <a:r>
              <a:rPr lang="uk-UA" sz="2000" dirty="0">
                <a:latin typeface="Bookman Old Style" pitchFamily="18" charset="0"/>
              </a:rPr>
              <a:t>: 1/2 площі країни.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ChangeArrowheads="1"/>
          </p:cNvSpPr>
          <p:nvPr/>
        </p:nvSpPr>
        <p:spPr bwMode="auto">
          <a:xfrm>
            <a:off x="1947863" y="1781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9459" name="Text Box 1030"/>
          <p:cNvSpPr txBox="1">
            <a:spLocks noChangeArrowheads="1"/>
          </p:cNvSpPr>
          <p:nvPr/>
        </p:nvSpPr>
        <p:spPr bwMode="auto">
          <a:xfrm>
            <a:off x="5364163" y="4006850"/>
            <a:ext cx="2593975" cy="4302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uk-UA" sz="2200" dirty="0">
                <a:latin typeface="Bookman Old Style" pitchFamily="18" charset="0"/>
              </a:rPr>
              <a:t>Маккензі</a:t>
            </a:r>
          </a:p>
        </p:txBody>
      </p:sp>
      <p:sp>
        <p:nvSpPr>
          <p:cNvPr id="19460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b="1" dirty="0">
                <a:latin typeface="Bookman Old Style" pitchFamily="18" charset="0"/>
              </a:rPr>
              <a:t>Природні умови та ресурси</a:t>
            </a: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19461" name="Picture 6" descr="D:\mygeography\Презентации\Канада\oze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8" y="701675"/>
            <a:ext cx="3746500" cy="2809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1613" y="690563"/>
            <a:ext cx="5016500" cy="3262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3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644900"/>
            <a:ext cx="2808287" cy="3094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4" name="Рисунок 6"/>
          <p:cNvPicPr>
            <a:picLocks noChangeAspect="1"/>
          </p:cNvPicPr>
          <p:nvPr/>
        </p:nvPicPr>
        <p:blipFill>
          <a:blip r:embed="rId5" cstate="print"/>
          <a:srcRect b="13857"/>
          <a:stretch>
            <a:fillRect/>
          </a:stretch>
        </p:blipFill>
        <p:spPr bwMode="auto">
          <a:xfrm>
            <a:off x="3708400" y="4437063"/>
            <a:ext cx="3624263" cy="2217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5" name="Text Box 1030"/>
          <p:cNvSpPr txBox="1">
            <a:spLocks noChangeArrowheads="1"/>
          </p:cNvSpPr>
          <p:nvPr/>
        </p:nvSpPr>
        <p:spPr bwMode="auto">
          <a:xfrm>
            <a:off x="7235825" y="4984750"/>
            <a:ext cx="2016125" cy="11080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uk-UA" sz="2200" dirty="0">
                <a:latin typeface="Bookman Old Style" pitchFamily="18" charset="0"/>
              </a:rPr>
              <a:t>Русло річки Святого Лаврентія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184</TotalTime>
  <Words>721</Words>
  <Application>Microsoft Office PowerPoint</Application>
  <PresentationFormat>Экран (4:3)</PresentationFormat>
  <Paragraphs>135</Paragraphs>
  <Slides>26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Franklin Gothic Book</vt:lpstr>
      <vt:lpstr>Arial</vt:lpstr>
      <vt:lpstr>Franklin Gothic Medium</vt:lpstr>
      <vt:lpstr>Wingdings 2</vt:lpstr>
      <vt:lpstr>Calibri</vt:lpstr>
      <vt:lpstr>Bookman Old Style</vt:lpstr>
      <vt:lpstr>Times New Roman</vt:lpstr>
      <vt:lpstr>AcademyCTT</vt:lpstr>
      <vt:lpstr>Wingdings</vt:lpstr>
      <vt:lpstr>Открытая</vt:lpstr>
      <vt:lpstr>Диаграмма Microsoft Excel</vt:lpstr>
      <vt:lpstr>Канада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Дякую за увагу!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Канада</dc:title>
  <dc:creator>Виталий</dc:creator>
  <cp:lastModifiedBy>Master</cp:lastModifiedBy>
  <cp:revision>21</cp:revision>
  <dcterms:created xsi:type="dcterms:W3CDTF">2011-04-20T17:35:59Z</dcterms:created>
  <dcterms:modified xsi:type="dcterms:W3CDTF">2013-04-11T15:45:30Z</dcterms:modified>
</cp:coreProperties>
</file>