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270960648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 name="Shape 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March 31,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March 31,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March 31,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March 31,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647D2193-4505-4A75-99BB-880C6989A757}" type="datetime4">
              <a:rPr lang="en-US" smtClean="0"/>
              <a:pPr/>
              <a:t>March 31,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March 31,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March 31, 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March 31, 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March 31, 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DC7EAB0C-2220-4D0E-A0DD-DB7FA0F742F4}" type="datetime4">
              <a:rPr lang="en-US" smtClean="0"/>
              <a:pPr/>
              <a:t>March 31, 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3416D63-31BF-4B94-B6C5-E20B2C63F515}" type="datetime4">
              <a:rPr lang="en-US" smtClean="0"/>
              <a:pPr/>
              <a:t>March 31,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March 31, 2014</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3109100" y="2122350"/>
            <a:ext cx="5652299" cy="1546500"/>
          </a:xfrm>
          <a:prstGeom prst="rect">
            <a:avLst/>
          </a:prstGeom>
        </p:spPr>
        <p:txBody>
          <a:bodyPr lIns="91425" tIns="91425" rIns="91425" bIns="91425" anchor="b" anchorCtr="0">
            <a:noAutofit/>
          </a:bodyPr>
          <a:lstStyle/>
          <a:p>
            <a:pPr algn="r">
              <a:buNone/>
            </a:pPr>
            <a:r>
              <a:rPr lang="ru" i="1"/>
              <a:t>Японія</a:t>
            </a:r>
          </a:p>
        </p:txBody>
      </p:sp>
      <p:sp>
        <p:nvSpPr>
          <p:cNvPr id="24" name="Shape 24"/>
          <p:cNvSpPr txBox="1">
            <a:spLocks noGrp="1"/>
          </p:cNvSpPr>
          <p:nvPr>
            <p:ph type="subTitle" idx="1"/>
          </p:nvPr>
        </p:nvSpPr>
        <p:spPr>
          <a:xfrm>
            <a:off x="989000" y="3668837"/>
            <a:ext cx="7772400" cy="1046400"/>
          </a:xfrm>
          <a:prstGeom prst="rect">
            <a:avLst/>
          </a:prstGeom>
        </p:spPr>
        <p:txBody>
          <a:bodyPr lIns="91425" tIns="91425" rIns="91425" bIns="91425" anchor="t" anchorCtr="0">
            <a:noAutofit/>
          </a:bodyPr>
          <a:lstStyle/>
          <a:p>
            <a:pPr algn="r">
              <a:buNone/>
            </a:pPr>
            <a:r>
              <a:rPr lang="ru">
                <a:solidFill>
                  <a:srgbClr val="434343"/>
                </a:solidFill>
              </a:rPr>
              <a:t>«Країна, де сходить сонце»</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880980" cy="648072"/>
          </a:xfrm>
        </p:spPr>
        <p:txBody>
          <a:bodyPr/>
          <a:lstStyle/>
          <a:p>
            <a:r>
              <a:rPr lang="uk-UA" dirty="0" smtClean="0"/>
              <a:t>Наука</a:t>
            </a:r>
            <a:endParaRPr lang="ru-RU" dirty="0"/>
          </a:p>
        </p:txBody>
      </p:sp>
      <p:sp>
        <p:nvSpPr>
          <p:cNvPr id="3" name="Объект 2"/>
          <p:cNvSpPr>
            <a:spLocks noGrp="1"/>
          </p:cNvSpPr>
          <p:nvPr>
            <p:ph idx="1"/>
          </p:nvPr>
        </p:nvSpPr>
        <p:spPr>
          <a:xfrm>
            <a:off x="467544" y="980728"/>
            <a:ext cx="8352928" cy="3579849"/>
          </a:xfrm>
        </p:spPr>
        <p:txBody>
          <a:bodyPr>
            <a:noAutofit/>
          </a:bodyPr>
          <a:lstStyle/>
          <a:p>
            <a:pPr marL="0" indent="0"/>
            <a:r>
              <a:rPr lang="ru-RU" sz="2400" b="0" dirty="0" err="1">
                <a:cs typeface="Arial" pitchFamily="34" charset="0"/>
              </a:rPr>
              <a:t>Японія</a:t>
            </a:r>
            <a:r>
              <a:rPr lang="ru-RU" sz="2400" b="0" dirty="0">
                <a:cs typeface="Arial" pitchFamily="34" charset="0"/>
              </a:rPr>
              <a:t> — </a:t>
            </a:r>
            <a:r>
              <a:rPr lang="ru-RU" sz="2400" b="0" dirty="0" err="1">
                <a:cs typeface="Arial" pitchFamily="34" charset="0"/>
              </a:rPr>
              <a:t>провідна</a:t>
            </a:r>
            <a:r>
              <a:rPr lang="ru-RU" sz="2400" b="0" dirty="0">
                <a:cs typeface="Arial" pitchFamily="34" charset="0"/>
              </a:rPr>
              <a:t> </a:t>
            </a:r>
            <a:r>
              <a:rPr lang="ru-RU" sz="2400" b="0" dirty="0" err="1">
                <a:cs typeface="Arial" pitchFamily="34" charset="0"/>
              </a:rPr>
              <a:t>країна</a:t>
            </a:r>
            <a:r>
              <a:rPr lang="ru-RU" sz="2400" b="0" dirty="0">
                <a:cs typeface="Arial" pitchFamily="34" charset="0"/>
              </a:rPr>
              <a:t> в </a:t>
            </a:r>
            <a:r>
              <a:rPr lang="ru-RU" sz="2400" b="0" dirty="0" err="1">
                <a:cs typeface="Arial" pitchFamily="34" charset="0"/>
              </a:rPr>
              <a:t>галузі</a:t>
            </a:r>
            <a:r>
              <a:rPr lang="ru-RU" sz="2400" b="0" dirty="0">
                <a:cs typeface="Arial" pitchFamily="34" charset="0"/>
              </a:rPr>
              <a:t> </a:t>
            </a:r>
            <a:r>
              <a:rPr lang="ru-RU" sz="2400" b="0" dirty="0" err="1">
                <a:cs typeface="Arial" pitchFamily="34" charset="0"/>
              </a:rPr>
              <a:t>наукових</a:t>
            </a:r>
            <a:r>
              <a:rPr lang="ru-RU" sz="2400" b="0" dirty="0">
                <a:cs typeface="Arial" pitchFamily="34" charset="0"/>
              </a:rPr>
              <a:t> </a:t>
            </a:r>
            <a:r>
              <a:rPr lang="ru-RU" sz="2400" b="0" dirty="0" err="1">
                <a:cs typeface="Arial" pitchFamily="34" charset="0"/>
              </a:rPr>
              <a:t>досліджень</a:t>
            </a:r>
            <a:r>
              <a:rPr lang="ru-RU" sz="2400" b="0" dirty="0">
                <a:cs typeface="Arial" pitchFamily="34" charset="0"/>
              </a:rPr>
              <a:t>, </a:t>
            </a:r>
            <a:r>
              <a:rPr lang="ru-RU" sz="2400" b="0" dirty="0" err="1">
                <a:cs typeface="Arial" pitchFamily="34" charset="0"/>
              </a:rPr>
              <a:t>зокрема</a:t>
            </a:r>
            <a:r>
              <a:rPr lang="ru-RU" sz="2400" b="0" dirty="0">
                <a:cs typeface="Arial" pitchFamily="34" charset="0"/>
              </a:rPr>
              <a:t>, </a:t>
            </a:r>
            <a:r>
              <a:rPr lang="ru-RU" sz="2400" b="0" dirty="0" err="1">
                <a:cs typeface="Arial" pitchFamily="34" charset="0"/>
              </a:rPr>
              <a:t>технології</a:t>
            </a:r>
            <a:r>
              <a:rPr lang="ru-RU" sz="2400" b="0" dirty="0">
                <a:cs typeface="Arial" pitchFamily="34" charset="0"/>
              </a:rPr>
              <a:t>, </a:t>
            </a:r>
            <a:r>
              <a:rPr lang="ru-RU" sz="2400" b="0" dirty="0" err="1">
                <a:cs typeface="Arial" pitchFamily="34" charset="0"/>
              </a:rPr>
              <a:t>устаткування</a:t>
            </a:r>
            <a:r>
              <a:rPr lang="ru-RU" sz="2400" b="0" dirty="0">
                <a:cs typeface="Arial" pitchFamily="34" charset="0"/>
              </a:rPr>
              <a:t> для машин і </a:t>
            </a:r>
            <a:r>
              <a:rPr lang="ru-RU" sz="2400" b="0" dirty="0" err="1">
                <a:cs typeface="Arial" pitchFamily="34" charset="0"/>
              </a:rPr>
              <a:t>біомедичних</a:t>
            </a:r>
            <a:r>
              <a:rPr lang="ru-RU" sz="2400" b="0" dirty="0">
                <a:cs typeface="Arial" pitchFamily="34" charset="0"/>
              </a:rPr>
              <a:t> </a:t>
            </a:r>
            <a:r>
              <a:rPr lang="ru-RU" sz="2400" b="0" dirty="0" err="1">
                <a:cs typeface="Arial" pitchFamily="34" charset="0"/>
              </a:rPr>
              <a:t>досліджень</a:t>
            </a:r>
            <a:r>
              <a:rPr lang="ru-RU" sz="2400" b="0" dirty="0" smtClean="0">
                <a:cs typeface="Arial" pitchFamily="34" charset="0"/>
              </a:rPr>
              <a:t>. </a:t>
            </a:r>
            <a:r>
              <a:rPr lang="ru-RU" sz="2400" b="0" dirty="0" err="1">
                <a:cs typeface="Arial" pitchFamily="34" charset="0"/>
              </a:rPr>
              <a:t>Японія</a:t>
            </a:r>
            <a:r>
              <a:rPr lang="ru-RU" sz="2400" b="0" dirty="0">
                <a:cs typeface="Arial" pitchFamily="34" charset="0"/>
              </a:rPr>
              <a:t> є </a:t>
            </a:r>
            <a:r>
              <a:rPr lang="ru-RU" sz="2400" b="0" dirty="0" err="1">
                <a:cs typeface="Arial" pitchFamily="34" charset="0"/>
              </a:rPr>
              <a:t>світовим</a:t>
            </a:r>
            <a:r>
              <a:rPr lang="ru-RU" sz="2400" b="0" dirty="0">
                <a:cs typeface="Arial" pitchFamily="34" charset="0"/>
              </a:rPr>
              <a:t> </a:t>
            </a:r>
            <a:r>
              <a:rPr lang="ru-RU" sz="2400" b="0" dirty="0" err="1">
                <a:cs typeface="Arial" pitchFamily="34" charset="0"/>
              </a:rPr>
              <a:t>лідером</a:t>
            </a:r>
            <a:r>
              <a:rPr lang="ru-RU" sz="2400" b="0" dirty="0">
                <a:cs typeface="Arial" pitchFamily="34" charset="0"/>
              </a:rPr>
              <a:t> в </a:t>
            </a:r>
            <a:r>
              <a:rPr lang="ru-RU" sz="2400" b="0" dirty="0" err="1">
                <a:cs typeface="Arial" pitchFamily="34" charset="0"/>
              </a:rPr>
              <a:t>галузі</a:t>
            </a:r>
            <a:r>
              <a:rPr lang="ru-RU" sz="2400" b="0" dirty="0">
                <a:cs typeface="Arial" pitchFamily="34" charset="0"/>
              </a:rPr>
              <a:t> </a:t>
            </a:r>
            <a:r>
              <a:rPr lang="ru-RU" sz="2400" b="0" dirty="0" err="1">
                <a:cs typeface="Arial" pitchFamily="34" charset="0"/>
              </a:rPr>
              <a:t>фундаментальних</a:t>
            </a:r>
            <a:r>
              <a:rPr lang="ru-RU" sz="2400" b="0" dirty="0">
                <a:cs typeface="Arial" pitchFamily="34" charset="0"/>
              </a:rPr>
              <a:t> </a:t>
            </a:r>
            <a:r>
              <a:rPr lang="ru-RU" sz="2400" b="0" dirty="0" err="1">
                <a:cs typeface="Arial" pitchFamily="34" charset="0"/>
              </a:rPr>
              <a:t>наукових</a:t>
            </a:r>
            <a:r>
              <a:rPr lang="ru-RU" sz="2400" b="0" dirty="0">
                <a:cs typeface="Arial" pitchFamily="34" charset="0"/>
              </a:rPr>
              <a:t> </a:t>
            </a:r>
            <a:r>
              <a:rPr lang="ru-RU" sz="2400" b="0" dirty="0" err="1">
                <a:cs typeface="Arial" pitchFamily="34" charset="0"/>
              </a:rPr>
              <a:t>досліджень</a:t>
            </a:r>
            <a:r>
              <a:rPr lang="ru-RU" sz="2400" b="0" dirty="0">
                <a:cs typeface="Arial" pitchFamily="34" charset="0"/>
              </a:rPr>
              <a:t>, </a:t>
            </a:r>
            <a:r>
              <a:rPr lang="ru-RU" sz="2400" b="0" dirty="0" err="1">
                <a:cs typeface="Arial" pitchFamily="34" charset="0"/>
              </a:rPr>
              <a:t>здобувши</a:t>
            </a:r>
            <a:r>
              <a:rPr lang="ru-RU" sz="2400" b="0" dirty="0">
                <a:cs typeface="Arial" pitchFamily="34" charset="0"/>
              </a:rPr>
              <a:t> </a:t>
            </a:r>
            <a:r>
              <a:rPr lang="ru-RU" sz="2400" b="0" dirty="0" err="1">
                <a:cs typeface="Arial" pitchFamily="34" charset="0"/>
              </a:rPr>
              <a:t>п'ятнадцять</a:t>
            </a:r>
            <a:r>
              <a:rPr lang="ru-RU" sz="2400" b="0" dirty="0">
                <a:cs typeface="Arial" pitchFamily="34" charset="0"/>
              </a:rPr>
              <a:t> </a:t>
            </a:r>
            <a:r>
              <a:rPr lang="ru-RU" sz="2400" b="0" dirty="0" err="1">
                <a:cs typeface="Arial" pitchFamily="34" charset="0"/>
              </a:rPr>
              <a:t>лауреатів</a:t>
            </a:r>
            <a:r>
              <a:rPr lang="ru-RU" sz="2400" b="0" dirty="0">
                <a:cs typeface="Arial" pitchFamily="34" charset="0"/>
              </a:rPr>
              <a:t> </a:t>
            </a:r>
            <a:r>
              <a:rPr lang="ru-RU" sz="2400" b="0" dirty="0" err="1">
                <a:cs typeface="Arial" pitchFamily="34" charset="0"/>
              </a:rPr>
              <a:t>Нобелівської</a:t>
            </a:r>
            <a:r>
              <a:rPr lang="ru-RU" sz="2400" b="0" dirty="0">
                <a:cs typeface="Arial" pitchFamily="34" charset="0"/>
              </a:rPr>
              <a:t> </a:t>
            </a:r>
            <a:r>
              <a:rPr lang="ru-RU" sz="2400" b="0" dirty="0" err="1">
                <a:cs typeface="Arial" pitchFamily="34" charset="0"/>
              </a:rPr>
              <a:t>премії</a:t>
            </a:r>
            <a:r>
              <a:rPr lang="ru-RU" sz="2400" b="0" dirty="0">
                <a:cs typeface="Arial" pitchFamily="34" charset="0"/>
              </a:rPr>
              <a:t> у </a:t>
            </a:r>
            <a:r>
              <a:rPr lang="ru-RU" sz="2400" b="0" dirty="0" err="1">
                <a:cs typeface="Arial" pitchFamily="34" charset="0"/>
              </a:rPr>
              <a:t>галузі</a:t>
            </a:r>
            <a:r>
              <a:rPr lang="ru-RU" sz="2400" b="0" dirty="0">
                <a:cs typeface="Arial" pitchFamily="34" charset="0"/>
              </a:rPr>
              <a:t> </a:t>
            </a:r>
            <a:r>
              <a:rPr lang="ru-RU" sz="2400" b="0" dirty="0" err="1">
                <a:cs typeface="Arial" pitchFamily="34" charset="0"/>
              </a:rPr>
              <a:t>фізики</a:t>
            </a:r>
            <a:r>
              <a:rPr lang="ru-RU" sz="2400" b="0" dirty="0">
                <a:cs typeface="Arial" pitchFamily="34" charset="0"/>
              </a:rPr>
              <a:t>, </a:t>
            </a:r>
            <a:r>
              <a:rPr lang="ru-RU" sz="2400" b="0" dirty="0" err="1">
                <a:cs typeface="Arial" pitchFamily="34" charset="0"/>
              </a:rPr>
              <a:t>хімії</a:t>
            </a:r>
            <a:r>
              <a:rPr lang="ru-RU" sz="2400" b="0" dirty="0">
                <a:cs typeface="Arial" pitchFamily="34" charset="0"/>
              </a:rPr>
              <a:t> та </a:t>
            </a:r>
            <a:r>
              <a:rPr lang="ru-RU" sz="2400" b="0" dirty="0" err="1">
                <a:cs typeface="Arial" pitchFamily="34" charset="0"/>
              </a:rPr>
              <a:t>медицини</a:t>
            </a:r>
            <a:r>
              <a:rPr lang="ru-RU" sz="2400" b="0" dirty="0" smtClean="0">
                <a:cs typeface="Arial" pitchFamily="34" charset="0"/>
              </a:rPr>
              <a:t>, </a:t>
            </a:r>
            <a:r>
              <a:rPr lang="ru-RU" sz="2400" b="0" dirty="0">
                <a:cs typeface="Arial" pitchFamily="34" charset="0"/>
              </a:rPr>
              <a:t>три </a:t>
            </a:r>
            <a:r>
              <a:rPr lang="ru-RU" sz="2400" b="0" dirty="0" err="1">
                <a:cs typeface="Arial" pitchFamily="34" charset="0"/>
              </a:rPr>
              <a:t>Медалі</a:t>
            </a:r>
            <a:r>
              <a:rPr lang="ru-RU" sz="2400" b="0" dirty="0">
                <a:cs typeface="Arial" pitchFamily="34" charset="0"/>
              </a:rPr>
              <a:t> </a:t>
            </a:r>
            <a:r>
              <a:rPr lang="ru-RU" sz="2400" b="0" dirty="0" err="1">
                <a:cs typeface="Arial" pitchFamily="34" charset="0"/>
              </a:rPr>
              <a:t>Філдса</a:t>
            </a:r>
            <a:r>
              <a:rPr lang="ru-RU" sz="2400" b="0" dirty="0" smtClean="0">
                <a:cs typeface="Arial" pitchFamily="34" charset="0"/>
              </a:rPr>
              <a:t>, </a:t>
            </a:r>
            <a:r>
              <a:rPr lang="ru-RU" sz="2400" b="0" dirty="0">
                <a:cs typeface="Arial" pitchFamily="34" charset="0"/>
              </a:rPr>
              <a:t>і одну </a:t>
            </a:r>
            <a:r>
              <a:rPr lang="ru-RU" sz="2400" b="0" dirty="0" err="1">
                <a:cs typeface="Arial" pitchFamily="34" charset="0"/>
              </a:rPr>
              <a:t>Премію</a:t>
            </a:r>
            <a:r>
              <a:rPr lang="ru-RU" sz="2400" b="0" dirty="0">
                <a:cs typeface="Arial" pitchFamily="34" charset="0"/>
              </a:rPr>
              <a:t> Гаусса</a:t>
            </a:r>
            <a:r>
              <a:rPr lang="ru-RU" sz="2400" b="0" dirty="0" smtClean="0">
                <a:cs typeface="Arial" pitchFamily="34" charset="0"/>
              </a:rPr>
              <a:t>. </a:t>
            </a:r>
            <a:r>
              <a:rPr lang="ru-RU" sz="2400" b="0" dirty="0" err="1">
                <a:cs typeface="Arial" pitchFamily="34" charset="0"/>
              </a:rPr>
              <a:t>Деякі</a:t>
            </a:r>
            <a:r>
              <a:rPr lang="ru-RU" sz="2400" b="0" dirty="0">
                <a:cs typeface="Arial" pitchFamily="34" charset="0"/>
              </a:rPr>
              <a:t> з </a:t>
            </a:r>
            <a:r>
              <a:rPr lang="ru-RU" sz="2400" b="0" dirty="0" err="1">
                <a:cs typeface="Arial" pitchFamily="34" charset="0"/>
              </a:rPr>
              <a:t>найвідоміших</a:t>
            </a:r>
            <a:r>
              <a:rPr lang="ru-RU" sz="2400" b="0" dirty="0">
                <a:cs typeface="Arial" pitchFamily="34" charset="0"/>
              </a:rPr>
              <a:t> </a:t>
            </a:r>
            <a:r>
              <a:rPr lang="ru-RU" sz="2400" b="0" dirty="0" err="1">
                <a:cs typeface="Arial" pitchFamily="34" charset="0"/>
              </a:rPr>
              <a:t>технологічних</a:t>
            </a:r>
            <a:r>
              <a:rPr lang="ru-RU" sz="2400" b="0" dirty="0">
                <a:cs typeface="Arial" pitchFamily="34" charset="0"/>
              </a:rPr>
              <a:t> </a:t>
            </a:r>
            <a:r>
              <a:rPr lang="ru-RU" sz="2400" b="0" dirty="0" err="1">
                <a:cs typeface="Arial" pitchFamily="34" charset="0"/>
              </a:rPr>
              <a:t>вкладів</a:t>
            </a:r>
            <a:r>
              <a:rPr lang="ru-RU" sz="2400" b="0" dirty="0">
                <a:cs typeface="Arial" pitchFamily="34" charset="0"/>
              </a:rPr>
              <a:t> </a:t>
            </a:r>
            <a:r>
              <a:rPr lang="ru-RU" sz="2400" b="0" dirty="0" err="1">
                <a:cs typeface="Arial" pitchFamily="34" charset="0"/>
              </a:rPr>
              <a:t>Японії</a:t>
            </a:r>
            <a:r>
              <a:rPr lang="ru-RU" sz="2400" b="0" dirty="0">
                <a:cs typeface="Arial" pitchFamily="34" charset="0"/>
              </a:rPr>
              <a:t> є в </a:t>
            </a:r>
            <a:r>
              <a:rPr lang="ru-RU" sz="2400" b="0" dirty="0" err="1">
                <a:cs typeface="Arial" pitchFamily="34" charset="0"/>
              </a:rPr>
              <a:t>галузі</a:t>
            </a:r>
            <a:r>
              <a:rPr lang="ru-RU" sz="2400" b="0" dirty="0">
                <a:cs typeface="Arial" pitchFamily="34" charset="0"/>
              </a:rPr>
              <a:t> </a:t>
            </a:r>
            <a:r>
              <a:rPr lang="ru-RU" sz="2400" b="0" dirty="0" err="1">
                <a:cs typeface="Arial" pitchFamily="34" charset="0"/>
              </a:rPr>
              <a:t>електроніки</a:t>
            </a:r>
            <a:r>
              <a:rPr lang="ru-RU" sz="2400" b="0" dirty="0">
                <a:cs typeface="Arial" pitchFamily="34" charset="0"/>
              </a:rPr>
              <a:t>, </a:t>
            </a:r>
            <a:r>
              <a:rPr lang="ru-RU" sz="2400" b="0" dirty="0" err="1">
                <a:cs typeface="Arial" pitchFamily="34" charset="0"/>
              </a:rPr>
              <a:t>автомобілів</a:t>
            </a:r>
            <a:r>
              <a:rPr lang="ru-RU" sz="2400" b="0" dirty="0">
                <a:cs typeface="Arial" pitchFamily="34" charset="0"/>
              </a:rPr>
              <a:t>, машин, </a:t>
            </a:r>
            <a:r>
              <a:rPr lang="ru-RU" sz="2400" b="0" dirty="0" err="1">
                <a:cs typeface="Arial" pitchFamily="34" charset="0"/>
              </a:rPr>
              <a:t>сейсмостійкого</a:t>
            </a:r>
            <a:r>
              <a:rPr lang="ru-RU" sz="2400" b="0" dirty="0">
                <a:cs typeface="Arial" pitchFamily="34" charset="0"/>
              </a:rPr>
              <a:t> </a:t>
            </a:r>
            <a:r>
              <a:rPr lang="ru-RU" sz="2400" b="0" dirty="0" err="1">
                <a:cs typeface="Arial" pitchFamily="34" charset="0"/>
              </a:rPr>
              <a:t>будівництва</a:t>
            </a:r>
            <a:r>
              <a:rPr lang="ru-RU" sz="2400" b="0" dirty="0">
                <a:cs typeface="Arial" pitchFamily="34" charset="0"/>
              </a:rPr>
              <a:t>, </a:t>
            </a:r>
            <a:r>
              <a:rPr lang="ru-RU" sz="2400" b="0" dirty="0" err="1">
                <a:cs typeface="Arial" pitchFamily="34" charset="0"/>
              </a:rPr>
              <a:t>промислової</a:t>
            </a:r>
            <a:r>
              <a:rPr lang="ru-RU" sz="2400" b="0" dirty="0">
                <a:cs typeface="Arial" pitchFamily="34" charset="0"/>
              </a:rPr>
              <a:t> </a:t>
            </a:r>
            <a:r>
              <a:rPr lang="ru-RU" sz="2400" b="0" dirty="0" err="1">
                <a:cs typeface="Arial" pitchFamily="34" charset="0"/>
              </a:rPr>
              <a:t>робототехніки</a:t>
            </a:r>
            <a:r>
              <a:rPr lang="ru-RU" sz="2400" b="0" dirty="0">
                <a:cs typeface="Arial" pitchFamily="34" charset="0"/>
              </a:rPr>
              <a:t>, оптики, </a:t>
            </a:r>
            <a:r>
              <a:rPr lang="ru-RU" sz="2400" b="0" dirty="0" err="1">
                <a:cs typeface="Arial" pitchFamily="34" charset="0"/>
              </a:rPr>
              <a:t>хімії</a:t>
            </a:r>
            <a:r>
              <a:rPr lang="ru-RU" sz="2400" b="0" dirty="0">
                <a:cs typeface="Arial" pitchFamily="34" charset="0"/>
              </a:rPr>
              <a:t>, </a:t>
            </a:r>
            <a:r>
              <a:rPr lang="ru-RU" sz="2400" b="0" dirty="0" err="1">
                <a:cs typeface="Arial" pitchFamily="34" charset="0"/>
              </a:rPr>
              <a:t>напівпровідників</a:t>
            </a:r>
            <a:r>
              <a:rPr lang="ru-RU" sz="2400" b="0" dirty="0">
                <a:cs typeface="Arial" pitchFamily="34" charset="0"/>
              </a:rPr>
              <a:t> і </a:t>
            </a:r>
            <a:r>
              <a:rPr lang="ru-RU" sz="2400" b="0" dirty="0" err="1">
                <a:cs typeface="Arial" pitchFamily="34" charset="0"/>
              </a:rPr>
              <a:t>металів</a:t>
            </a:r>
            <a:r>
              <a:rPr lang="ru-RU" sz="2400" b="0" dirty="0">
                <a:cs typeface="Arial" pitchFamily="34" charset="0"/>
              </a:rPr>
              <a:t>. </a:t>
            </a:r>
            <a:r>
              <a:rPr lang="ru-RU" sz="2400" b="0" dirty="0" err="1">
                <a:cs typeface="Arial" pitchFamily="34" charset="0"/>
              </a:rPr>
              <a:t>Японія</a:t>
            </a:r>
            <a:r>
              <a:rPr lang="ru-RU" sz="2400" b="0" dirty="0">
                <a:cs typeface="Arial" pitchFamily="34" charset="0"/>
              </a:rPr>
              <a:t> </a:t>
            </a:r>
            <a:r>
              <a:rPr lang="ru-RU" sz="2400" b="0" dirty="0" err="1">
                <a:cs typeface="Arial" pitchFamily="34" charset="0"/>
              </a:rPr>
              <a:t>також</a:t>
            </a:r>
            <a:r>
              <a:rPr lang="ru-RU" sz="2400" b="0" dirty="0">
                <a:cs typeface="Arial" pitchFamily="34" charset="0"/>
              </a:rPr>
              <a:t> є </a:t>
            </a:r>
            <a:r>
              <a:rPr lang="ru-RU" sz="2400" b="0" dirty="0" err="1">
                <a:cs typeface="Arial" pitchFamily="34" charset="0"/>
              </a:rPr>
              <a:t>світовим</a:t>
            </a:r>
            <a:r>
              <a:rPr lang="ru-RU" sz="2400" b="0" dirty="0">
                <a:cs typeface="Arial" pitchFamily="34" charset="0"/>
              </a:rPr>
              <a:t> </a:t>
            </a:r>
            <a:r>
              <a:rPr lang="ru-RU" sz="2400" b="0" dirty="0" err="1">
                <a:cs typeface="Arial" pitchFamily="34" charset="0"/>
              </a:rPr>
              <a:t>лідером</a:t>
            </a:r>
            <a:r>
              <a:rPr lang="ru-RU" sz="2400" b="0" dirty="0">
                <a:cs typeface="Arial" pitchFamily="34" charset="0"/>
              </a:rPr>
              <a:t> </a:t>
            </a:r>
            <a:r>
              <a:rPr lang="ru-RU" sz="2400" b="0" dirty="0" err="1">
                <a:cs typeface="Arial" pitchFamily="34" charset="0"/>
              </a:rPr>
              <a:t>із</a:t>
            </a:r>
            <a:r>
              <a:rPr lang="ru-RU" sz="2400" b="0" dirty="0">
                <a:cs typeface="Arial" pitchFamily="34" charset="0"/>
              </a:rPr>
              <a:t> </a:t>
            </a:r>
            <a:r>
              <a:rPr lang="ru-RU" sz="2400" b="0" dirty="0" err="1">
                <a:cs typeface="Arial" pitchFamily="34" charset="0"/>
              </a:rPr>
              <a:t>виробництва</a:t>
            </a:r>
            <a:r>
              <a:rPr lang="ru-RU" sz="2400" b="0" dirty="0">
                <a:cs typeface="Arial" pitchFamily="34" charset="0"/>
              </a:rPr>
              <a:t> й </a:t>
            </a:r>
            <a:r>
              <a:rPr lang="ru-RU" sz="2400" b="0" dirty="0" err="1">
                <a:cs typeface="Arial" pitchFamily="34" charset="0"/>
              </a:rPr>
              <a:t>використання</a:t>
            </a:r>
            <a:r>
              <a:rPr lang="ru-RU" sz="2400" b="0" dirty="0">
                <a:cs typeface="Arial" pitchFamily="34" charset="0"/>
              </a:rPr>
              <a:t> </a:t>
            </a:r>
            <a:r>
              <a:rPr lang="ru-RU" sz="2400" b="0" dirty="0" err="1" smtClean="0">
                <a:cs typeface="Arial" pitchFamily="34" charset="0"/>
              </a:rPr>
              <a:t>робототехніки</a:t>
            </a:r>
            <a:r>
              <a:rPr lang="ru-RU" sz="2400" b="0" dirty="0">
                <a:cs typeface="Arial" pitchFamily="34" charset="0"/>
              </a:rPr>
              <a:t>.</a:t>
            </a:r>
          </a:p>
        </p:txBody>
      </p:sp>
      <p:pic>
        <p:nvPicPr>
          <p:cNvPr id="1026" name="Picture 2" descr="http://image.tsn.ua/media/images2/original/Jul2013/3838096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5033797"/>
            <a:ext cx="2736304" cy="1824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346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lstStyle/>
          <a:p>
            <a:r>
              <a:rPr lang="ru-RU" dirty="0"/>
              <a:t>Агентство </a:t>
            </a:r>
            <a:r>
              <a:rPr lang="ru-RU" dirty="0" err="1"/>
              <a:t>аерокосмічних</a:t>
            </a:r>
            <a:r>
              <a:rPr lang="ru-RU" dirty="0"/>
              <a:t> </a:t>
            </a:r>
            <a:r>
              <a:rPr lang="ru-RU" dirty="0" err="1"/>
              <a:t>досліджень</a:t>
            </a:r>
            <a:r>
              <a:rPr lang="ru-RU" dirty="0"/>
              <a:t> </a:t>
            </a:r>
            <a:r>
              <a:rPr lang="ru-RU" dirty="0" err="1"/>
              <a:t>Японії</a:t>
            </a:r>
            <a:endParaRPr lang="ru-RU" dirty="0"/>
          </a:p>
        </p:txBody>
      </p:sp>
      <p:sp>
        <p:nvSpPr>
          <p:cNvPr id="3" name="Текст 2"/>
          <p:cNvSpPr>
            <a:spLocks noGrp="1"/>
          </p:cNvSpPr>
          <p:nvPr>
            <p:ph type="body" idx="1"/>
          </p:nvPr>
        </p:nvSpPr>
        <p:spPr>
          <a:xfrm>
            <a:off x="457200" y="1196752"/>
            <a:ext cx="8229600" cy="2376264"/>
          </a:xfrm>
        </p:spPr>
        <p:txBody>
          <a:bodyPr>
            <a:normAutofit lnSpcReduction="10000"/>
          </a:bodyPr>
          <a:lstStyle/>
          <a:p>
            <a:pPr marL="0" indent="0"/>
            <a:r>
              <a:rPr lang="ru-RU" sz="2400" b="0" dirty="0"/>
              <a:t>Агентство </a:t>
            </a:r>
            <a:r>
              <a:rPr lang="ru-RU" sz="2400" b="0" dirty="0" err="1"/>
              <a:t>аерокосмічних</a:t>
            </a:r>
            <a:r>
              <a:rPr lang="ru-RU" sz="2400" b="0" dirty="0"/>
              <a:t> </a:t>
            </a:r>
            <a:r>
              <a:rPr lang="ru-RU" sz="2400" b="0" dirty="0" err="1"/>
              <a:t>досліджень</a:t>
            </a:r>
            <a:r>
              <a:rPr lang="ru-RU" sz="2400" b="0" dirty="0"/>
              <a:t> </a:t>
            </a:r>
            <a:r>
              <a:rPr lang="ru-RU" sz="2400" b="0" dirty="0" err="1"/>
              <a:t>Японії</a:t>
            </a:r>
            <a:r>
              <a:rPr lang="ru-RU" sz="2400" b="0" dirty="0"/>
              <a:t> (</a:t>
            </a:r>
            <a:r>
              <a:rPr lang="en-US" sz="2400" b="0" dirty="0"/>
              <a:t>JAXA) — </a:t>
            </a:r>
            <a:r>
              <a:rPr lang="ru-RU" sz="2400" b="0" dirty="0" err="1"/>
              <a:t>це</a:t>
            </a:r>
            <a:r>
              <a:rPr lang="ru-RU" sz="2400" b="0" dirty="0"/>
              <a:t> </a:t>
            </a:r>
            <a:r>
              <a:rPr lang="ru-RU" sz="2400" b="0" dirty="0" err="1"/>
              <a:t>космічне</a:t>
            </a:r>
            <a:r>
              <a:rPr lang="ru-RU" sz="2400" b="0" dirty="0"/>
              <a:t> агентство </a:t>
            </a:r>
            <a:r>
              <a:rPr lang="ru-RU" sz="2400" b="0" dirty="0" err="1"/>
              <a:t>Японії</a:t>
            </a:r>
            <a:r>
              <a:rPr lang="ru-RU" sz="2400" b="0" dirty="0"/>
              <a:t>, </a:t>
            </a:r>
            <a:r>
              <a:rPr lang="ru-RU" sz="2400" b="0" dirty="0" err="1"/>
              <a:t>воно</a:t>
            </a:r>
            <a:r>
              <a:rPr lang="ru-RU" sz="2400" b="0" dirty="0"/>
              <a:t> проводить </a:t>
            </a:r>
            <a:r>
              <a:rPr lang="ru-RU" sz="2400" b="0" dirty="0" err="1"/>
              <a:t>космічні</a:t>
            </a:r>
            <a:r>
              <a:rPr lang="ru-RU" sz="2400" b="0" dirty="0"/>
              <a:t>, </a:t>
            </a:r>
            <a:r>
              <a:rPr lang="ru-RU" sz="2400" b="0" dirty="0" err="1"/>
              <a:t>планетарні</a:t>
            </a:r>
            <a:r>
              <a:rPr lang="ru-RU" sz="2400" b="0" dirty="0"/>
              <a:t> та </a:t>
            </a:r>
            <a:r>
              <a:rPr lang="ru-RU" sz="2400" b="0" dirty="0" err="1"/>
              <a:t>авіаційні</a:t>
            </a:r>
            <a:r>
              <a:rPr lang="ru-RU" sz="2400" b="0" dirty="0"/>
              <a:t> </a:t>
            </a:r>
            <a:r>
              <a:rPr lang="ru-RU" sz="2400" b="0" dirty="0" err="1"/>
              <a:t>дослідження</a:t>
            </a:r>
            <a:r>
              <a:rPr lang="ru-RU" sz="2400" b="0" dirty="0"/>
              <a:t> й </a:t>
            </a:r>
            <a:r>
              <a:rPr lang="ru-RU" sz="2400" b="0" dirty="0" err="1"/>
              <a:t>розвиває</a:t>
            </a:r>
            <a:r>
              <a:rPr lang="ru-RU" sz="2400" b="0" dirty="0"/>
              <a:t> </a:t>
            </a:r>
            <a:r>
              <a:rPr lang="ru-RU" sz="2400" b="0" dirty="0" err="1"/>
              <a:t>ракети</a:t>
            </a:r>
            <a:r>
              <a:rPr lang="ru-RU" sz="2400" b="0" dirty="0"/>
              <a:t> та </a:t>
            </a:r>
            <a:r>
              <a:rPr lang="ru-RU" sz="2400" b="0" dirty="0" err="1"/>
              <a:t>супутники</a:t>
            </a:r>
            <a:r>
              <a:rPr lang="ru-RU" sz="2400" b="0" dirty="0"/>
              <a:t>, є </a:t>
            </a:r>
            <a:r>
              <a:rPr lang="ru-RU" sz="2400" b="0" dirty="0" err="1"/>
              <a:t>учасником</a:t>
            </a:r>
            <a:r>
              <a:rPr lang="ru-RU" sz="2400" b="0" dirty="0"/>
              <a:t> </a:t>
            </a:r>
            <a:r>
              <a:rPr lang="ru-RU" sz="2400" b="0" dirty="0" err="1"/>
              <a:t>Міжнародної</a:t>
            </a:r>
            <a:r>
              <a:rPr lang="ru-RU" sz="2400" b="0" dirty="0"/>
              <a:t> </a:t>
            </a:r>
            <a:r>
              <a:rPr lang="ru-RU" sz="2400" b="0" dirty="0" err="1"/>
              <a:t>космічної</a:t>
            </a:r>
            <a:r>
              <a:rPr lang="ru-RU" sz="2400" b="0" dirty="0"/>
              <a:t> </a:t>
            </a:r>
            <a:r>
              <a:rPr lang="ru-RU" sz="2400" b="0" dirty="0" err="1"/>
              <a:t>станції</a:t>
            </a:r>
            <a:r>
              <a:rPr lang="ru-RU" sz="2400" b="0" dirty="0"/>
              <a:t>: </a:t>
            </a:r>
            <a:r>
              <a:rPr lang="ru-RU" sz="2400" b="0" dirty="0" err="1"/>
              <a:t>японський</a:t>
            </a:r>
            <a:r>
              <a:rPr lang="ru-RU" sz="2400" b="0" dirty="0"/>
              <a:t> </a:t>
            </a:r>
            <a:r>
              <a:rPr lang="ru-RU" sz="2400" b="0" dirty="0" err="1"/>
              <a:t>експериментальний</a:t>
            </a:r>
            <a:r>
              <a:rPr lang="ru-RU" sz="2400" b="0" dirty="0"/>
              <a:t> </a:t>
            </a:r>
            <a:r>
              <a:rPr lang="ru-RU" sz="2400" b="0" dirty="0" err="1"/>
              <a:t>модул</a:t>
            </a:r>
            <a:r>
              <a:rPr lang="ru-RU" sz="2400" b="0" dirty="0"/>
              <a:t> </a:t>
            </a:r>
            <a:r>
              <a:rPr lang="ru-RU" sz="2400" b="0" dirty="0" err="1"/>
              <a:t>Кібо</a:t>
            </a:r>
            <a:r>
              <a:rPr lang="ru-RU" sz="2400" b="0" dirty="0"/>
              <a:t> (</a:t>
            </a:r>
            <a:r>
              <a:rPr lang="en-US" sz="2400" b="0" dirty="0" err="1"/>
              <a:t>Kibo</a:t>
            </a:r>
            <a:r>
              <a:rPr lang="en-US" sz="2400" b="0" dirty="0"/>
              <a:t>) </a:t>
            </a:r>
            <a:r>
              <a:rPr lang="ru-RU" sz="2400" b="0" dirty="0" err="1"/>
              <a:t>був</a:t>
            </a:r>
            <a:r>
              <a:rPr lang="ru-RU" sz="2400" b="0" dirty="0"/>
              <a:t> </a:t>
            </a:r>
            <a:r>
              <a:rPr lang="ru-RU" sz="2400" b="0" dirty="0" err="1"/>
              <a:t>доданий</a:t>
            </a:r>
            <a:r>
              <a:rPr lang="ru-RU" sz="2400" b="0" dirty="0"/>
              <a:t> до </a:t>
            </a:r>
            <a:r>
              <a:rPr lang="ru-RU" sz="2400" b="0" dirty="0" err="1"/>
              <a:t>станції</a:t>
            </a:r>
            <a:r>
              <a:rPr lang="ru-RU" sz="2400" b="0" dirty="0"/>
              <a:t> </a:t>
            </a:r>
            <a:r>
              <a:rPr lang="ru-RU" sz="2400" b="0" dirty="0" err="1"/>
              <a:t>під</a:t>
            </a:r>
            <a:r>
              <a:rPr lang="ru-RU" sz="2400" b="0" dirty="0"/>
              <a:t> час </a:t>
            </a:r>
            <a:r>
              <a:rPr lang="ru-RU" sz="2400" b="0" dirty="0" err="1"/>
              <a:t>рейсів</a:t>
            </a:r>
            <a:r>
              <a:rPr lang="ru-RU" sz="2400" b="0" dirty="0"/>
              <a:t> </a:t>
            </a:r>
            <a:r>
              <a:rPr lang="ru-RU" sz="2400" b="0" dirty="0" err="1"/>
              <a:t>космічних</a:t>
            </a:r>
            <a:r>
              <a:rPr lang="ru-RU" sz="2400" b="0" dirty="0"/>
              <a:t> </a:t>
            </a:r>
            <a:r>
              <a:rPr lang="ru-RU" sz="2400" b="0" dirty="0" err="1"/>
              <a:t>шаттлів</a:t>
            </a:r>
            <a:r>
              <a:rPr lang="ru-RU" sz="2400" b="0" dirty="0"/>
              <a:t> у </a:t>
            </a:r>
            <a:r>
              <a:rPr lang="ru-RU" sz="2400" b="0" dirty="0" smtClean="0"/>
              <a:t>2008р.</a:t>
            </a:r>
            <a:endParaRPr lang="ru-RU" sz="2400" b="0" dirty="0"/>
          </a:p>
        </p:txBody>
      </p:sp>
      <p:pic>
        <p:nvPicPr>
          <p:cNvPr id="2050" name="Picture 2" descr="Файл:Jaxa logo.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320285"/>
            <a:ext cx="2808312" cy="170021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upload.wikimedia.org/wikipedia/commons/thumb/5/53/H2A11001.jpg/320px-H2A11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3320285"/>
            <a:ext cx="2266948" cy="17002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12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47"/>
            <a:ext cx="8229600" cy="892800"/>
          </a:xfrm>
          <a:prstGeom prst="rect">
            <a:avLst/>
          </a:prstGeom>
        </p:spPr>
        <p:txBody>
          <a:bodyPr lIns="91425" tIns="91425" rIns="91425" bIns="91425" anchor="b" anchorCtr="0">
            <a:noAutofit/>
          </a:bodyPr>
          <a:lstStyle/>
          <a:p>
            <a:pPr>
              <a:buNone/>
            </a:pPr>
            <a:r>
              <a:rPr lang="ru"/>
              <a:t>Загальні відомості</a:t>
            </a:r>
          </a:p>
        </p:txBody>
      </p:sp>
      <p:sp>
        <p:nvSpPr>
          <p:cNvPr id="30" name="Shape 30"/>
          <p:cNvSpPr txBox="1">
            <a:spLocks noGrp="1"/>
          </p:cNvSpPr>
          <p:nvPr>
            <p:ph type="body" idx="1"/>
          </p:nvPr>
        </p:nvSpPr>
        <p:spPr>
          <a:xfrm>
            <a:off x="457200" y="1167450"/>
            <a:ext cx="8229600" cy="5400299"/>
          </a:xfrm>
          <a:prstGeom prst="rect">
            <a:avLst/>
          </a:prstGeom>
        </p:spPr>
        <p:txBody>
          <a:bodyPr lIns="91425" tIns="91425" rIns="91425" bIns="91425" anchor="t" anchorCtr="0">
            <a:noAutofit/>
          </a:bodyPr>
          <a:lstStyle/>
          <a:p>
            <a:pPr lvl="0" rtl="0">
              <a:buNone/>
            </a:pPr>
            <a:r>
              <a:rPr lang="ru" sz="2400" b="0" dirty="0"/>
              <a:t>Столиця - Токіо</a:t>
            </a:r>
          </a:p>
          <a:p>
            <a:pPr lvl="0" rtl="0">
              <a:buNone/>
            </a:pPr>
            <a:r>
              <a:rPr lang="ru" sz="2400" b="0" dirty="0"/>
              <a:t>Офіційна мова - Японська</a:t>
            </a:r>
          </a:p>
          <a:p>
            <a:pPr lvl="0" rtl="0">
              <a:buNone/>
            </a:pPr>
            <a:r>
              <a:rPr lang="ru" sz="2400" b="0" dirty="0"/>
              <a:t>Валюта - Єна</a:t>
            </a:r>
          </a:p>
          <a:p>
            <a:pPr lvl="0" rtl="0">
              <a:buNone/>
            </a:pPr>
            <a:r>
              <a:rPr lang="ru" sz="2400" b="0" dirty="0"/>
              <a:t>Населення - 128 056 026</a:t>
            </a:r>
          </a:p>
          <a:p>
            <a:endParaRPr lang="ru" sz="2400" b="0" dirty="0"/>
          </a:p>
        </p:txBody>
      </p:sp>
      <p:pic>
        <p:nvPicPr>
          <p:cNvPr id="31" name="Shape 31"/>
          <p:cNvPicPr preferRelativeResize="0"/>
          <p:nvPr/>
        </p:nvPicPr>
        <p:blipFill>
          <a:blip r:embed="rId3"/>
          <a:stretch>
            <a:fillRect/>
          </a:stretch>
        </p:blipFill>
        <p:spPr>
          <a:xfrm>
            <a:off x="457200" y="3814875"/>
            <a:ext cx="2924324" cy="1951075"/>
          </a:xfrm>
          <a:prstGeom prst="rect">
            <a:avLst/>
          </a:prstGeom>
          <a:noFill/>
          <a:ln>
            <a:noFill/>
          </a:ln>
        </p:spPr>
      </p:pic>
      <p:sp>
        <p:nvSpPr>
          <p:cNvPr id="32" name="Shape 32"/>
          <p:cNvSpPr txBox="1"/>
          <p:nvPr/>
        </p:nvSpPr>
        <p:spPr>
          <a:xfrm>
            <a:off x="1271350" y="5867825"/>
            <a:ext cx="1296000" cy="436800"/>
          </a:xfrm>
          <a:prstGeom prst="rect">
            <a:avLst/>
          </a:prstGeom>
        </p:spPr>
        <p:txBody>
          <a:bodyPr lIns="91425" tIns="91425" rIns="91425" bIns="91425" anchor="ctr" anchorCtr="0">
            <a:noAutofit/>
          </a:bodyPr>
          <a:lstStyle/>
          <a:p>
            <a:pPr algn="ctr">
              <a:buNone/>
            </a:pPr>
            <a:r>
              <a:rPr lang="ru" sz="2400"/>
              <a:t>Прапор </a:t>
            </a:r>
          </a:p>
        </p:txBody>
      </p:sp>
      <p:pic>
        <p:nvPicPr>
          <p:cNvPr id="33" name="Shape 33"/>
          <p:cNvPicPr preferRelativeResize="0"/>
          <p:nvPr/>
        </p:nvPicPr>
        <p:blipFill>
          <a:blip r:embed="rId4"/>
          <a:stretch>
            <a:fillRect/>
          </a:stretch>
        </p:blipFill>
        <p:spPr>
          <a:xfrm>
            <a:off x="5830950" y="1167450"/>
            <a:ext cx="2186074" cy="2186074"/>
          </a:xfrm>
          <a:prstGeom prst="rect">
            <a:avLst/>
          </a:prstGeom>
          <a:noFill/>
          <a:ln>
            <a:noFill/>
          </a:ln>
        </p:spPr>
      </p:pic>
      <p:sp>
        <p:nvSpPr>
          <p:cNvPr id="34" name="Shape 34"/>
          <p:cNvSpPr txBox="1"/>
          <p:nvPr/>
        </p:nvSpPr>
        <p:spPr>
          <a:xfrm>
            <a:off x="6785200" y="3814875"/>
            <a:ext cx="58200" cy="43800"/>
          </a:xfrm>
          <a:prstGeom prst="rect">
            <a:avLst/>
          </a:prstGeom>
        </p:spPr>
        <p:txBody>
          <a:bodyPr lIns="91425" tIns="91425" rIns="91425" bIns="91425" anchor="t" anchorCtr="0">
            <a:noAutofit/>
          </a:bodyPr>
          <a:lstStyle/>
          <a:p>
            <a:endParaRPr/>
          </a:p>
        </p:txBody>
      </p:sp>
      <p:sp>
        <p:nvSpPr>
          <p:cNvPr id="35" name="Shape 35"/>
          <p:cNvSpPr txBox="1"/>
          <p:nvPr/>
        </p:nvSpPr>
        <p:spPr>
          <a:xfrm>
            <a:off x="5431487" y="3353525"/>
            <a:ext cx="2985000" cy="786300"/>
          </a:xfrm>
          <a:prstGeom prst="rect">
            <a:avLst/>
          </a:prstGeom>
        </p:spPr>
        <p:txBody>
          <a:bodyPr lIns="91425" tIns="91425" rIns="91425" bIns="91425" anchor="t" anchorCtr="0">
            <a:noAutofit/>
          </a:bodyPr>
          <a:lstStyle/>
          <a:p>
            <a:pPr algn="ctr">
              <a:buNone/>
            </a:pPr>
            <a:r>
              <a:rPr lang="ru" sz="2400" dirty="0"/>
              <a:t>Емблема Імператора</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47"/>
            <a:ext cx="8229600" cy="875700"/>
          </a:xfrm>
          <a:prstGeom prst="rect">
            <a:avLst/>
          </a:prstGeom>
        </p:spPr>
        <p:txBody>
          <a:bodyPr lIns="91425" tIns="91425" rIns="91425" bIns="91425" anchor="b" anchorCtr="0">
            <a:noAutofit/>
          </a:bodyPr>
          <a:lstStyle/>
          <a:p>
            <a:pPr>
              <a:buNone/>
            </a:pPr>
            <a:r>
              <a:rPr lang="ru"/>
              <a:t>Державний устрій</a:t>
            </a:r>
          </a:p>
        </p:txBody>
      </p:sp>
      <p:sp>
        <p:nvSpPr>
          <p:cNvPr id="41" name="Shape 41"/>
          <p:cNvSpPr txBox="1">
            <a:spLocks noGrp="1"/>
          </p:cNvSpPr>
          <p:nvPr>
            <p:ph type="body" idx="1"/>
          </p:nvPr>
        </p:nvSpPr>
        <p:spPr>
          <a:xfrm>
            <a:off x="457200" y="1150350"/>
            <a:ext cx="8229600" cy="5417399"/>
          </a:xfrm>
          <a:prstGeom prst="rect">
            <a:avLst/>
          </a:prstGeom>
        </p:spPr>
        <p:txBody>
          <a:bodyPr lIns="91425" tIns="91425" rIns="91425" bIns="91425" anchor="t" anchorCtr="0">
            <a:noAutofit/>
          </a:bodyPr>
          <a:lstStyle/>
          <a:p>
            <a:pPr marL="0" indent="0">
              <a:buNone/>
            </a:pPr>
            <a:r>
              <a:rPr lang="ru" sz="2400" b="0" dirty="0"/>
              <a:t>Японія — унітарна демократична національна держава, парламентська конституційна монархія. Основний закон — Конституція 1947 року, яка передбачає верховенство права, колегіальність управління, непорушність і недоторканість прав людини, дотримання принципів пацифізму.</a:t>
            </a:r>
          </a:p>
        </p:txBody>
      </p:sp>
      <p:pic>
        <p:nvPicPr>
          <p:cNvPr id="42" name="Shape 42"/>
          <p:cNvPicPr preferRelativeResize="0"/>
          <p:nvPr/>
        </p:nvPicPr>
        <p:blipFill>
          <a:blip r:embed="rId3"/>
          <a:stretch>
            <a:fillRect/>
          </a:stretch>
        </p:blipFill>
        <p:spPr>
          <a:xfrm>
            <a:off x="2430523" y="3438111"/>
            <a:ext cx="4020904" cy="2707838"/>
          </a:xfrm>
          <a:prstGeom prst="roundRect">
            <a:avLst>
              <a:gd name="adj" fmla="val 6986"/>
            </a:avLst>
          </a:prstGeom>
          <a:solidFill>
            <a:srgbClr val="FFFFFF">
              <a:shade val="85000"/>
            </a:srgbClr>
          </a:solidFill>
          <a:ln>
            <a:noFill/>
          </a:ln>
          <a:effectLst>
            <a:reflection blurRad="12700" stA="38000" endPos="28000" dist="5000" dir="5400000" sy="-100000" algn="bl" rotWithShape="0"/>
          </a:effectLst>
        </p:spPr>
      </p:pic>
      <p:sp>
        <p:nvSpPr>
          <p:cNvPr id="43" name="Shape 43"/>
          <p:cNvSpPr txBox="1"/>
          <p:nvPr/>
        </p:nvSpPr>
        <p:spPr>
          <a:xfrm>
            <a:off x="2612175" y="6217325"/>
            <a:ext cx="3657600" cy="457200"/>
          </a:xfrm>
          <a:prstGeom prst="rect">
            <a:avLst/>
          </a:prstGeom>
        </p:spPr>
        <p:txBody>
          <a:bodyPr lIns="91425" tIns="91425" rIns="91425" bIns="91425" anchor="t" anchorCtr="0">
            <a:noAutofit/>
          </a:bodyPr>
          <a:lstStyle/>
          <a:p>
            <a:pPr algn="ctr">
              <a:buNone/>
            </a:pPr>
            <a:r>
              <a:rPr lang="ru" sz="2000"/>
              <a:t>Будинок Парламенту Японії</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prstGeom prst="rect">
            <a:avLst/>
          </a:prstGeom>
        </p:spPr>
        <p:txBody>
          <a:bodyPr lIns="91425" tIns="91425" rIns="91425" bIns="91425" anchor="b" anchorCtr="0">
            <a:noAutofit/>
          </a:bodyPr>
          <a:lstStyle/>
          <a:p>
            <a:pPr>
              <a:buNone/>
            </a:pPr>
            <a:r>
              <a:rPr lang="ru"/>
              <a:t>Схема розподілу влади за Конституцією</a:t>
            </a:r>
          </a:p>
        </p:txBody>
      </p:sp>
      <p:pic>
        <p:nvPicPr>
          <p:cNvPr id="49" name="Shape 49"/>
          <p:cNvPicPr preferRelativeResize="0"/>
          <p:nvPr/>
        </p:nvPicPr>
        <p:blipFill>
          <a:blip r:embed="rId3"/>
          <a:stretch>
            <a:fillRect/>
          </a:stretch>
        </p:blipFill>
        <p:spPr>
          <a:xfrm>
            <a:off x="972812" y="1501375"/>
            <a:ext cx="7198375" cy="5266824"/>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4647"/>
            <a:ext cx="8229600" cy="933900"/>
          </a:xfrm>
          <a:prstGeom prst="rect">
            <a:avLst/>
          </a:prstGeom>
        </p:spPr>
        <p:txBody>
          <a:bodyPr lIns="91425" tIns="91425" rIns="91425" bIns="91425" anchor="b" anchorCtr="0">
            <a:noAutofit/>
          </a:bodyPr>
          <a:lstStyle/>
          <a:p>
            <a:pPr>
              <a:buNone/>
            </a:pPr>
            <a:r>
              <a:rPr lang="ru"/>
              <a:t>Адміністративний поділ</a:t>
            </a:r>
          </a:p>
        </p:txBody>
      </p:sp>
      <p:sp>
        <p:nvSpPr>
          <p:cNvPr id="55" name="Shape 55"/>
          <p:cNvSpPr txBox="1">
            <a:spLocks noGrp="1"/>
          </p:cNvSpPr>
          <p:nvPr>
            <p:ph type="body" idx="1"/>
          </p:nvPr>
        </p:nvSpPr>
        <p:spPr>
          <a:xfrm>
            <a:off x="457200" y="1208550"/>
            <a:ext cx="8229600" cy="5359499"/>
          </a:xfrm>
          <a:prstGeom prst="rect">
            <a:avLst/>
          </a:prstGeom>
        </p:spPr>
        <p:txBody>
          <a:bodyPr lIns="91425" tIns="91425" rIns="91425" bIns="91425" anchor="t" anchorCtr="0">
            <a:noAutofit/>
          </a:bodyPr>
          <a:lstStyle/>
          <a:p>
            <a:pPr marL="0" indent="0">
              <a:buNone/>
            </a:pPr>
            <a:r>
              <a:rPr lang="ru" sz="2400" b="0" dirty="0">
                <a:solidFill>
                  <a:schemeClr val="dk1"/>
                </a:solidFill>
              </a:rPr>
              <a:t>Японія складається з 47 префектур. Префектура є найбільшою адміністративною одиницею країни. Органи влади у префектурі представлені виборними радою префектури та префектом (губернатором). За поділом влади ці органи належать до виконавчої гілки, однак за характером діяльності рада може бути віднесена до законодавчого органу. Судова влада представлена префектуральним судом.Задля зручності префектури часто групують у регіони. Ці регіони, склалися історично, вони не мають адміністративного апарату і не є адміністративними одиницями.</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274647"/>
            <a:ext cx="8229600" cy="903899"/>
          </a:xfrm>
          <a:prstGeom prst="rect">
            <a:avLst/>
          </a:prstGeom>
        </p:spPr>
        <p:txBody>
          <a:bodyPr lIns="91425" tIns="91425" rIns="91425" bIns="91425" anchor="b" anchorCtr="0">
            <a:noAutofit/>
          </a:bodyPr>
          <a:lstStyle/>
          <a:p>
            <a:pPr>
              <a:buNone/>
            </a:pPr>
            <a:r>
              <a:rPr lang="ru"/>
              <a:t>Карта адмінистративного поділу</a:t>
            </a:r>
          </a:p>
        </p:txBody>
      </p:sp>
      <p:pic>
        <p:nvPicPr>
          <p:cNvPr id="61" name="Shape 61"/>
          <p:cNvPicPr preferRelativeResize="0"/>
          <p:nvPr/>
        </p:nvPicPr>
        <p:blipFill>
          <a:blip r:embed="rId3"/>
          <a:stretch>
            <a:fillRect/>
          </a:stretch>
        </p:blipFill>
        <p:spPr>
          <a:xfrm>
            <a:off x="457199" y="1178549"/>
            <a:ext cx="4195117" cy="5679450"/>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4647"/>
            <a:ext cx="8229600" cy="890100"/>
          </a:xfrm>
          <a:prstGeom prst="rect">
            <a:avLst/>
          </a:prstGeom>
        </p:spPr>
        <p:txBody>
          <a:bodyPr lIns="91425" tIns="91425" rIns="91425" bIns="91425" anchor="b" anchorCtr="0">
            <a:noAutofit/>
          </a:bodyPr>
          <a:lstStyle/>
          <a:p>
            <a:pPr>
              <a:buNone/>
            </a:pPr>
            <a:r>
              <a:rPr lang="ru"/>
              <a:t>Економіка</a:t>
            </a:r>
          </a:p>
        </p:txBody>
      </p:sp>
      <p:sp>
        <p:nvSpPr>
          <p:cNvPr id="67" name="Shape 67"/>
          <p:cNvSpPr txBox="1">
            <a:spLocks noGrp="1"/>
          </p:cNvSpPr>
          <p:nvPr>
            <p:ph type="body" idx="1"/>
          </p:nvPr>
        </p:nvSpPr>
        <p:spPr>
          <a:xfrm>
            <a:off x="457200" y="1164750"/>
            <a:ext cx="8229600" cy="3407400"/>
          </a:xfrm>
          <a:prstGeom prst="rect">
            <a:avLst/>
          </a:prstGeom>
        </p:spPr>
        <p:txBody>
          <a:bodyPr lIns="91425" tIns="91425" rIns="91425" bIns="91425" anchor="t" anchorCtr="0">
            <a:noAutofit/>
          </a:bodyPr>
          <a:lstStyle/>
          <a:p>
            <a:pPr marL="0" indent="0">
              <a:buNone/>
            </a:pPr>
            <a:r>
              <a:rPr lang="ru" sz="2400" b="0" dirty="0">
                <a:solidFill>
                  <a:schemeClr val="dk1"/>
                </a:solidFill>
              </a:rPr>
              <a:t>Економіка Японії — одна з найрозвиненіших економік світу. За розміром ВВП і обсягом промислового виробництва Японія займає 3-е місце серед країн світу після США і КНР. Вона випереджає інші азіатські держави за рівнем розвитку промисловості, основні галузі якої: чорна та кольорова металургія, силове електричне обладнання, суднобудівна та автомобільна промисловість, електронне та електрокомунікаційне обладнання, приладобудування, нафтохімічна, харчова та легка промисловість</a:t>
            </a:r>
            <a:r>
              <a:rPr lang="ru" sz="2400" dirty="0">
                <a:solidFill>
                  <a:schemeClr val="dk1"/>
                </a:solidFill>
              </a:rPr>
              <a:t>.</a:t>
            </a:r>
          </a:p>
        </p:txBody>
      </p:sp>
      <p:pic>
        <p:nvPicPr>
          <p:cNvPr id="68" name="Shape 68"/>
          <p:cNvPicPr preferRelativeResize="0"/>
          <p:nvPr/>
        </p:nvPicPr>
        <p:blipFill>
          <a:blip r:embed="rId3"/>
          <a:stretch>
            <a:fillRect/>
          </a:stretch>
        </p:blipFill>
        <p:spPr>
          <a:xfrm>
            <a:off x="904519" y="4935055"/>
            <a:ext cx="2573615" cy="1664793"/>
          </a:xfrm>
          <a:prstGeom prst="rect">
            <a:avLst/>
          </a:prstGeom>
          <a:ln>
            <a:noFill/>
          </a:ln>
          <a:effectLst>
            <a:softEdge rad="112500"/>
          </a:effectLst>
        </p:spPr>
      </p:pic>
      <p:sp>
        <p:nvSpPr>
          <p:cNvPr id="69" name="Shape 69"/>
          <p:cNvSpPr txBox="1"/>
          <p:nvPr/>
        </p:nvSpPr>
        <p:spPr>
          <a:xfrm>
            <a:off x="3484625" y="6052350"/>
            <a:ext cx="1891799" cy="547500"/>
          </a:xfrm>
          <a:prstGeom prst="rect">
            <a:avLst/>
          </a:prstGeom>
        </p:spPr>
        <p:txBody>
          <a:bodyPr lIns="91425" tIns="91425" rIns="91425" bIns="91425" anchor="t" anchorCtr="0">
            <a:noAutofit/>
          </a:bodyPr>
          <a:lstStyle/>
          <a:p>
            <a:pPr>
              <a:buNone/>
            </a:pPr>
            <a:r>
              <a:rPr lang="ru" sz="2400"/>
              <a:t>Банк Японії</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74646"/>
            <a:ext cx="8229600" cy="847799"/>
          </a:xfrm>
          <a:prstGeom prst="rect">
            <a:avLst/>
          </a:prstGeom>
        </p:spPr>
        <p:txBody>
          <a:bodyPr lIns="91425" tIns="91425" rIns="91425" bIns="91425" anchor="b" anchorCtr="0">
            <a:noAutofit/>
          </a:bodyPr>
          <a:lstStyle/>
          <a:p>
            <a:pPr algn="ctr">
              <a:buNone/>
            </a:pPr>
            <a:r>
              <a:rPr lang="ru"/>
              <a:t>Токійська біржа</a:t>
            </a:r>
          </a:p>
        </p:txBody>
      </p:sp>
      <p:pic>
        <p:nvPicPr>
          <p:cNvPr id="75" name="Shape 75"/>
          <p:cNvPicPr preferRelativeResize="0"/>
          <p:nvPr/>
        </p:nvPicPr>
        <p:blipFill>
          <a:blip r:embed="rId3"/>
          <a:stretch>
            <a:fillRect/>
          </a:stretch>
        </p:blipFill>
        <p:spPr>
          <a:xfrm>
            <a:off x="457200" y="1223450"/>
            <a:ext cx="4937825" cy="5338900"/>
          </a:xfrm>
          <a:prstGeom prst="rect">
            <a:avLst/>
          </a:prstGeom>
          <a:ln>
            <a:noFill/>
          </a:ln>
          <a:effectLst>
            <a:softEdge rad="112500"/>
          </a:effectLst>
        </p:spPr>
      </p:pic>
      <p:sp>
        <p:nvSpPr>
          <p:cNvPr id="76" name="Shape 76"/>
          <p:cNvSpPr txBox="1"/>
          <p:nvPr/>
        </p:nvSpPr>
        <p:spPr>
          <a:xfrm>
            <a:off x="5589675" y="1223450"/>
            <a:ext cx="2873399" cy="2682600"/>
          </a:xfrm>
          <a:prstGeom prst="rect">
            <a:avLst/>
          </a:prstGeom>
        </p:spPr>
        <p:txBody>
          <a:bodyPr lIns="91425" tIns="91425" rIns="91425" bIns="91425" anchor="t" anchorCtr="0">
            <a:noAutofit/>
          </a:bodyPr>
          <a:lstStyle/>
          <a:p>
            <a:pPr>
              <a:buNone/>
            </a:pPr>
            <a:r>
              <a:rPr lang="ru" sz="2400" dirty="0"/>
              <a:t>Токійська біржа - друга у світі за розміром біржа, з ринковою капіталізацією у 4 трильйони доларів США.</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457200" y="274647"/>
            <a:ext cx="8229600" cy="881399"/>
          </a:xfrm>
          <a:prstGeom prst="rect">
            <a:avLst/>
          </a:prstGeom>
        </p:spPr>
        <p:txBody>
          <a:bodyPr lIns="91425" tIns="91425" rIns="91425" bIns="91425" anchor="b" anchorCtr="0">
            <a:noAutofit/>
          </a:bodyPr>
          <a:lstStyle/>
          <a:p>
            <a:pPr>
              <a:buNone/>
            </a:pPr>
            <a:r>
              <a:rPr lang="ru" dirty="0"/>
              <a:t>Транспорт</a:t>
            </a:r>
          </a:p>
        </p:txBody>
      </p:sp>
      <p:sp>
        <p:nvSpPr>
          <p:cNvPr id="82" name="Shape 82"/>
          <p:cNvSpPr txBox="1">
            <a:spLocks noGrp="1"/>
          </p:cNvSpPr>
          <p:nvPr>
            <p:ph type="body" idx="1"/>
          </p:nvPr>
        </p:nvSpPr>
        <p:spPr>
          <a:xfrm>
            <a:off x="457200" y="1025000"/>
            <a:ext cx="8229600" cy="3386700"/>
          </a:xfrm>
          <a:prstGeom prst="rect">
            <a:avLst/>
          </a:prstGeom>
        </p:spPr>
        <p:txBody>
          <a:bodyPr lIns="91425" tIns="91425" rIns="91425" bIns="91425" anchor="t" anchorCtr="0">
            <a:noAutofit/>
          </a:bodyPr>
          <a:lstStyle/>
          <a:p>
            <a:pPr marL="0" indent="0">
              <a:buNone/>
            </a:pPr>
            <a:r>
              <a:rPr lang="ru" sz="2400" b="0" dirty="0">
                <a:solidFill>
                  <a:schemeClr val="dk1"/>
                </a:solidFill>
              </a:rPr>
              <a:t>Транспорт в Японії є сучасним, про це свідчать великі інфраструктурні витрати, в тому числі і на дороги. 1 200 000 кілометрів асфальтованих доріг є основним засобом пересування. В Японії - лівосторонній рух. Єдина мережа високошвидкісних доріг розділена на платні з обмеженим доступом, що з'єднують великі міста, і що знаходяться під контролем основних підприємств.В Японії є 173 аеропорти, серед яких найбільший - Міжнародний аеропорт Токіо — найбільш завантажений аеропорт Азії.</a:t>
            </a:r>
          </a:p>
        </p:txBody>
      </p:sp>
      <p:pic>
        <p:nvPicPr>
          <p:cNvPr id="83" name="Shape 83"/>
          <p:cNvPicPr preferRelativeResize="0"/>
          <p:nvPr/>
        </p:nvPicPr>
        <p:blipFill>
          <a:blip r:embed="rId3"/>
          <a:stretch>
            <a:fillRect/>
          </a:stretch>
        </p:blipFill>
        <p:spPr>
          <a:xfrm>
            <a:off x="922175" y="4814240"/>
            <a:ext cx="2569705" cy="1927285"/>
          </a:xfrm>
          <a:prstGeom prst="rect">
            <a:avLst/>
          </a:prstGeom>
          <a:noFill/>
          <a:ln>
            <a:noFill/>
          </a:ln>
        </p:spPr>
      </p:pic>
      <p:pic>
        <p:nvPicPr>
          <p:cNvPr id="84" name="Shape 84"/>
          <p:cNvPicPr preferRelativeResize="0"/>
          <p:nvPr/>
        </p:nvPicPr>
        <p:blipFill>
          <a:blip r:embed="rId4"/>
          <a:stretch>
            <a:fillRect/>
          </a:stretch>
        </p:blipFill>
        <p:spPr>
          <a:xfrm>
            <a:off x="5282268" y="4814240"/>
            <a:ext cx="2569704" cy="1927283"/>
          </a:xfrm>
          <a:prstGeom prst="rect">
            <a:avLst/>
          </a:prstGeom>
          <a:noFill/>
          <a:ln>
            <a:noFill/>
          </a:ln>
        </p:spPr>
      </p:pic>
    </p:spTree>
  </p:cSld>
  <p:clrMapOvr>
    <a:masterClrMapping/>
  </p:clrMapOvr>
  <p:transition spd="slow">
    <p:cut/>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30</TotalTime>
  <Words>478</Words>
  <Application>Microsoft Office PowerPoint</Application>
  <PresentationFormat>Экран (4:3)</PresentationFormat>
  <Paragraphs>27</Paragraphs>
  <Slides>11</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Углы</vt:lpstr>
      <vt:lpstr>Японія</vt:lpstr>
      <vt:lpstr>Загальні відомості</vt:lpstr>
      <vt:lpstr>Державний устрій</vt:lpstr>
      <vt:lpstr>Схема розподілу влади за Конституцією</vt:lpstr>
      <vt:lpstr>Адміністративний поділ</vt:lpstr>
      <vt:lpstr>Карта адмінистративного поділу</vt:lpstr>
      <vt:lpstr>Економіка</vt:lpstr>
      <vt:lpstr>Токійська біржа</vt:lpstr>
      <vt:lpstr>Транспорт</vt:lpstr>
      <vt:lpstr>Наука</vt:lpstr>
      <vt:lpstr>Агентство аерокосмічних досліджень Японії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Японія</dc:title>
  <cp:lastModifiedBy>User</cp:lastModifiedBy>
  <cp:revision>8</cp:revision>
  <dcterms:modified xsi:type="dcterms:W3CDTF">2014-03-31T09:02:46Z</dcterms:modified>
</cp:coreProperties>
</file>