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>
        <p:scale>
          <a:sx n="79" d="100"/>
          <a:sy n="79" d="100"/>
        </p:scale>
        <p:origin x="-1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022" y="986590"/>
            <a:ext cx="9213116" cy="2924518"/>
          </a:xfrm>
        </p:spPr>
        <p:txBody>
          <a:bodyPr/>
          <a:lstStyle/>
          <a:p>
            <a:r>
              <a:rPr lang="ru-RU" sz="8800" dirty="0" smtClean="0">
                <a:latin typeface="Book Antiqua" panose="02040602050305030304" pitchFamily="18" charset="0"/>
              </a:rPr>
              <a:t>Запасы </a:t>
            </a:r>
            <a:r>
              <a:rPr lang="ru-RU" sz="8800" dirty="0" smtClean="0">
                <a:latin typeface="Book Antiqua" panose="02040602050305030304" pitchFamily="18" charset="0"/>
              </a:rPr>
              <a:t>нефти в Украине</a:t>
            </a:r>
            <a:endParaRPr lang="ru-RU" sz="88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935" y="4456803"/>
            <a:ext cx="8825658" cy="17996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Презентацию выполнили: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Ученицы 11-а класса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Запорожской гимназии № 11 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Клименко </a:t>
            </a:r>
            <a:r>
              <a:rPr lang="ru-RU" dirty="0" err="1" smtClean="0">
                <a:latin typeface="Book Antiqua" panose="02040602050305030304" pitchFamily="18" charset="0"/>
              </a:rPr>
              <a:t>ксения</a:t>
            </a:r>
            <a:r>
              <a:rPr lang="ru-RU" dirty="0" smtClean="0">
                <a:latin typeface="Book Antiqua" panose="02040602050305030304" pitchFamily="18" charset="0"/>
              </a:rPr>
              <a:t> и коваль </a:t>
            </a:r>
            <a:r>
              <a:rPr lang="ru-RU" dirty="0" err="1" smtClean="0">
                <a:latin typeface="Book Antiqua" panose="02040602050305030304" pitchFamily="18" charset="0"/>
              </a:rPr>
              <a:t>юлия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90" y="665748"/>
            <a:ext cx="3401064" cy="1447800"/>
          </a:xfrm>
        </p:spPr>
        <p:txBody>
          <a:bodyPr/>
          <a:lstStyle/>
          <a:p>
            <a:r>
              <a:rPr lang="ru-RU" dirty="0" smtClean="0"/>
              <a:t>Международные классификации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62" y="2166072"/>
            <a:ext cx="4217320" cy="3962400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Классификация </a:t>
            </a:r>
            <a:r>
              <a:rPr lang="ru-RU" sz="1800" b="1" dirty="0" smtClean="0"/>
              <a:t>SPE-PRMS:</a:t>
            </a:r>
          </a:p>
          <a:p>
            <a:r>
              <a:rPr lang="ru-RU" sz="1800" dirty="0"/>
              <a:t>Наиболее распространённая в мире классификация, она учитывает не только вероятность нахождения нефти и газа в месторождении, но и экономическую эффективность добычи этих запасов. Запасы делятся на 3 класса: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Доказанные- </a:t>
            </a:r>
            <a:r>
              <a:rPr lang="ru-RU" sz="1800" dirty="0" smtClean="0"/>
              <a:t>вероятность;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извлечения </a:t>
            </a:r>
            <a:r>
              <a:rPr lang="ru-RU" sz="1800" dirty="0"/>
              <a:t>90 </a:t>
            </a:r>
            <a:r>
              <a:rPr lang="ru-RU" sz="1800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Вероятные-50 %;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Возможные-10 %.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2050" name="Picture 2" descr="http://www.superbroker.ru/images/oil/proov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1" y="1652155"/>
            <a:ext cx="7430367" cy="44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90" y="681789"/>
            <a:ext cx="3401064" cy="766011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Классификация ООН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410" y="1716506"/>
            <a:ext cx="4301836" cy="4852736"/>
          </a:xfrm>
        </p:spPr>
        <p:txBody>
          <a:bodyPr>
            <a:normAutofit fontScale="92500"/>
          </a:bodyPr>
          <a:lstStyle/>
          <a:p>
            <a:r>
              <a:rPr lang="ru-RU" dirty="0"/>
              <a:t>В целях гармонизации национальных классификаций, обобщения лучших практик Организация Объединенных Наций в 1990-х взялась за разработку единой международной классификации. В результате в 1997 году была создана Рамочная классификация Организации Объединенных Наций запасов/ресурсов месторождений: твердые горючие ископаемые и минеральное сырье (РКООН-1997). В настоящее время действует Рамочная классификация Организации Объединенных Наций ископаемых энергетических и минеральных запасов и ресурсов 2009 года (РКООН-2009). РКООН-2009 является универсальной системой, в которой количества классифицируются на основе трех фундаментальных критериев: экономической и социальной жизнеспособности проекта (Е), статуса и обоснованности проекта освоения месторождения (F) и геологической изученностью (G), с использованием числовой системы кодов. Комбинации этих трех критериев создают трехмерную систему.</a:t>
            </a:r>
          </a:p>
        </p:txBody>
      </p:sp>
      <p:pic>
        <p:nvPicPr>
          <p:cNvPr id="3074" name="Picture 2" descr="http://www.datapult.info/ru/dataset/u000057/4D6647AB644F37C0.4.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60" y="1447800"/>
            <a:ext cx="6588125" cy="48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2" y="264695"/>
            <a:ext cx="3401064" cy="956509"/>
          </a:xfrm>
        </p:spPr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Классификации, используемые в США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6885" y="1263316"/>
            <a:ext cx="3898231" cy="5228404"/>
          </a:xfrm>
        </p:spPr>
        <p:txBody>
          <a:bodyPr>
            <a:no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В США одновременно существует несколько классификаций запасов: классификация Комиссии по рынку ценных бумаг (SEC), классификация Общества инженеров-нефтяников (SPE), классификация Американской ассоциации нефтяных геологов (AAPG) и др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Доказанные запасы</a:t>
            </a:r>
          </a:p>
          <a:p>
            <a:r>
              <a:rPr lang="ru-RU" dirty="0">
                <a:latin typeface="Book Antiqua" panose="02040602050305030304" pitchFamily="18" charset="0"/>
              </a:rPr>
              <a:t>Доказанные резервы характеризуются вероятностью извлечения порядка 90 или 95 </a:t>
            </a:r>
            <a:r>
              <a:rPr lang="ru-RU" dirty="0" smtClean="0">
                <a:latin typeface="Book Antiqua" panose="02040602050305030304" pitchFamily="18" charset="0"/>
              </a:rPr>
              <a:t>%.</a:t>
            </a:r>
            <a:endParaRPr lang="ru-RU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Недоказанные </a:t>
            </a:r>
            <a:r>
              <a:rPr lang="ru-RU" dirty="0" smtClean="0">
                <a:latin typeface="Book Antiqua" panose="02040602050305030304" pitchFamily="18" charset="0"/>
              </a:rPr>
              <a:t>резервы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Стратегические запасы нефти</a:t>
            </a:r>
          </a:p>
          <a:p>
            <a:r>
              <a:rPr lang="ru-RU" dirty="0">
                <a:latin typeface="Book Antiqua" panose="02040602050305030304" pitchFamily="18" charset="0"/>
              </a:rPr>
              <a:t>Многие страны создают такие запасы по соображениям экономической и стратегической выгоды. Примерно 4 миллиарда кубических метров находится в подобных авуарах, из которых 1,4 миллиарда контролируются государствами.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Book Antiqua" panose="02040602050305030304" pitchFamily="18" charset="0"/>
              </a:rPr>
              <a:t>Ресурсы</a:t>
            </a:r>
          </a:p>
        </p:txBody>
      </p:sp>
      <p:pic>
        <p:nvPicPr>
          <p:cNvPr id="4104" name="Picture 8" descr="http://neftegaz.ru/images/neftUS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7" y="1447800"/>
            <a:ext cx="7463273" cy="50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712050"/>
            <a:ext cx="3401064" cy="645695"/>
          </a:xfrm>
        </p:spPr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Рост резервов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442" y="1528012"/>
            <a:ext cx="3609474" cy="495591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Опыт показывает, что ожидаемые запасы открытых месторождений обычно оказываются меньше, чем удаётся извлечь реально. Это связано с разными причинами, например, с ростом технологий зачастую можно извлечь нефть из месторождений, закрытых при использовании устаревших</a:t>
            </a:r>
            <a:r>
              <a:rPr lang="ru-RU" sz="16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sz="1600" dirty="0">
                <a:latin typeface="Book Antiqua" panose="02040602050305030304" pitchFamily="18" charset="0"/>
              </a:rPr>
              <a:t>Схематическая графа, иллюстрирующая нефтяные объемы и запасы. Кривые представляют категории нефти в оценке. Есть 95%-</a:t>
            </a:r>
            <a:r>
              <a:rPr lang="ru-RU" sz="1600" dirty="0" err="1">
                <a:latin typeface="Book Antiqua" panose="02040602050305030304" pitchFamily="18" charset="0"/>
              </a:rPr>
              <a:t>ый</a:t>
            </a:r>
            <a:r>
              <a:rPr lang="ru-RU" sz="1600" dirty="0">
                <a:latin typeface="Book Antiqua" panose="02040602050305030304" pitchFamily="18" charset="0"/>
              </a:rPr>
              <a:t> шанс (то есть, вероятность, F95) по крайней мере объема V1 промышленных запасов нефти, и есть 5%-</a:t>
            </a:r>
            <a:r>
              <a:rPr lang="ru-RU" sz="1600" dirty="0" err="1">
                <a:latin typeface="Book Antiqua" panose="02040602050305030304" pitchFamily="18" charset="0"/>
              </a:rPr>
              <a:t>ый</a:t>
            </a:r>
            <a:r>
              <a:rPr lang="ru-RU" sz="1600" dirty="0">
                <a:latin typeface="Book Antiqua" panose="02040602050305030304" pitchFamily="18" charset="0"/>
              </a:rPr>
              <a:t> шанс (F05) по крайней мере объема V2 промышленных запасов </a:t>
            </a:r>
            <a:r>
              <a:rPr lang="ru-RU" sz="1600" dirty="0" smtClean="0">
                <a:latin typeface="Book Antiqua" panose="02040602050305030304" pitchFamily="18" charset="0"/>
              </a:rPr>
              <a:t>нефти.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File:Petroleum proba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5" y="1357745"/>
            <a:ext cx="7801462" cy="512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5225" y="5081155"/>
            <a:ext cx="6276109" cy="1371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Нефтяные запасы нефти стран </a:t>
            </a:r>
            <a:r>
              <a:rPr lang="en-US" sz="2400" dirty="0" smtClean="0">
                <a:latin typeface="Book Antiqua" panose="02040602050305030304" pitchFamily="18" charset="0"/>
              </a:rPr>
              <a:t>OPEC 1980-2008</a:t>
            </a:r>
            <a:r>
              <a:rPr lang="ru-RU" sz="2400" dirty="0" smtClean="0">
                <a:latin typeface="Book Antiqua" panose="02040602050305030304" pitchFamily="18" charset="0"/>
              </a:rPr>
              <a:t> годов.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File:OPEC declared reserves 1980-now B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25" y="1091045"/>
            <a:ext cx="6276109" cy="36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695" y="1576137"/>
            <a:ext cx="3870216" cy="3236494"/>
          </a:xfrm>
        </p:spPr>
        <p:txBody>
          <a:bodyPr>
            <a:normAutofit/>
          </a:bodyPr>
          <a:lstStyle/>
          <a:p>
            <a:r>
              <a:rPr lang="ru-RU" sz="1800" b="1" i="1" dirty="0"/>
              <a:t>Нефть</a:t>
            </a:r>
            <a:r>
              <a:rPr lang="ru-RU" sz="1800" dirty="0"/>
              <a:t> </a:t>
            </a:r>
            <a:r>
              <a:rPr lang="ru-RU" sz="1800" dirty="0" smtClean="0"/>
              <a:t>представляет </a:t>
            </a:r>
            <a:r>
              <a:rPr lang="ru-RU" sz="1800" dirty="0"/>
              <a:t>собой воспламеняющуюся маслянистую жидкость, состоящую из различных природных углеводородных веществ, образовавшихся в осадочных породах земной коры. Её окраска варьирует от жёлтого до чёрного цветов.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75" y="1215189"/>
            <a:ext cx="7486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3279" y="4559967"/>
            <a:ext cx="7620000" cy="210552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Страны с самым большим запасом </a:t>
            </a:r>
            <a:r>
              <a:rPr lang="ru-RU" sz="3200" dirty="0" smtClean="0">
                <a:latin typeface="Book Antiqua" panose="02040602050305030304" pitchFamily="18" charset="0"/>
              </a:rPr>
              <a:t>нефти: Россия, Канада, Нигерия, Венесуэла, Ливия, Иран, Ирак, Саудовская Аравия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pic>
        <p:nvPicPr>
          <p:cNvPr id="6150" name="Picture 6" descr="File:Top ten largest oil reserves by coun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79" y="525334"/>
            <a:ext cx="762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838" y="409072"/>
            <a:ext cx="6340720" cy="934453"/>
          </a:xfrm>
        </p:spPr>
        <p:txBody>
          <a:bodyPr/>
          <a:lstStyle/>
          <a:p>
            <a:r>
              <a:rPr lang="ru-RU" sz="3600" dirty="0" smtClean="0"/>
              <a:t>Запасы нефти в Украине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1385" y="1820779"/>
            <a:ext cx="5195997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Днепровско-Донецкая </a:t>
            </a:r>
            <a:r>
              <a:rPr lang="ru-RU" b="1" dirty="0" smtClean="0"/>
              <a:t>впадина</a:t>
            </a:r>
            <a:r>
              <a:rPr lang="ru-RU" dirty="0" smtClean="0"/>
              <a:t> (на схеме обозначена цифрой 1) является </a:t>
            </a:r>
            <a:r>
              <a:rPr lang="ru-RU" dirty="0"/>
              <a:t>крупнейшей нефтегазоносной областью Украины. Она заполнена многокилометровыми преимущественно осадочными отложениями </a:t>
            </a:r>
            <a:r>
              <a:rPr lang="ru-RU" dirty="0" smtClean="0"/>
              <a:t>девонского, карбонового, пермского, триасового, юрского, мелового, палеогенового </a:t>
            </a:r>
            <a:r>
              <a:rPr lang="ru-RU" dirty="0"/>
              <a:t>и </a:t>
            </a:r>
            <a:r>
              <a:rPr lang="ru-RU" dirty="0" smtClean="0"/>
              <a:t>неогенового периодов </a:t>
            </a:r>
            <a:r>
              <a:rPr lang="ru-RU" dirty="0"/>
              <a:t>истории развития Земли. Месторождения нефти и газа здесь приурочены к палеозойским (девонским, карбоновым и пермским) и мезозойским (триасовым) породам, образовавшимся 410-245 млн. лет тому назад.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6647" y="1480954"/>
            <a:ext cx="5739142" cy="1020362"/>
          </a:xfrm>
        </p:spPr>
        <p:txBody>
          <a:bodyPr>
            <a:normAutofit/>
          </a:bodyPr>
          <a:lstStyle/>
          <a:p>
            <a:r>
              <a:rPr lang="ru-RU" sz="1800" dirty="0"/>
              <a:t>По данным на 2010 год разведанные запасы нефти в Украине составляют примерно 395 </a:t>
            </a:r>
            <a:r>
              <a:rPr lang="ru-RU" sz="1800" dirty="0" err="1"/>
              <a:t>млн.баррелей</a:t>
            </a:r>
            <a:r>
              <a:rPr lang="ru-RU" sz="1800" dirty="0"/>
              <a:t> (54 </a:t>
            </a:r>
            <a:r>
              <a:rPr lang="ru-RU" sz="1800" dirty="0" err="1"/>
              <a:t>млн.тонн</a:t>
            </a:r>
            <a:r>
              <a:rPr lang="ru-RU" sz="1800" dirty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526630"/>
            <a:ext cx="6156576" cy="41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353" y="1519990"/>
            <a:ext cx="5195997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Днепровско-Донецкий нефтегазоносный регион </a:t>
            </a:r>
            <a:r>
              <a:rPr lang="ru-RU" dirty="0"/>
              <a:t>сформировался на Левобережье Украины, где в Сумской, Полтавской, Черниговской и Харьковской областях разведаны и эксплуатируются месторождения </a:t>
            </a:r>
            <a:r>
              <a:rPr lang="ru-RU" dirty="0" smtClean="0"/>
              <a:t>высоко-качественной </a:t>
            </a:r>
            <a:r>
              <a:rPr lang="ru-RU" dirty="0"/>
              <a:t>нефти. Некоторые из них содержат значительное количество сопутствующего природного газа, используемого для газификации окружающих городов и сёл. В 1970-х годах нефть Левобережной Украины начали добывать с глубины около 3000 м преимущественно фонтанным способом, когда нефть из земных глубин поднимается под давлением нефтяных газов.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2188743"/>
            <a:ext cx="6048920" cy="34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1227" y="1315452"/>
            <a:ext cx="5195997" cy="457200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b="1" dirty="0"/>
              <a:t>Карпатском нефтегазоносном регионе</a:t>
            </a:r>
            <a:r>
              <a:rPr lang="ru-RU" dirty="0"/>
              <a:t> нефть добывают более двух веков, и её запасы здесь значительно истощены. В 1950-х годах были открыты новые месторождения, которые некоторое время поддерживали относительно высокий уровень добычи "чёрного золота". Масштабы добычи нефти здесь незначительны и в связи с существенным сокращением запасов в последние годы не расширяются.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1690"/>
            <a:ext cx="57150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974" y="1387643"/>
            <a:ext cx="5195997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b="1" dirty="0"/>
              <a:t>Причерноморско-Крымском нефтегазоносном регионе</a:t>
            </a:r>
            <a:r>
              <a:rPr lang="ru-RU" dirty="0"/>
              <a:t>, расположенном на юге страны, разведаны относительно небольшие месторождения нефти. Некоторые специалисты отмечают сходство геологического строения шельфа Чёрного и Азовского морей с богатыми нефтью регионами Персидского залива и Каспийского моря и даже предрекают в недалёком будущем возможность открытия здесь нефтяных запасов мирового значения.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3" y="2161424"/>
            <a:ext cx="6123241" cy="384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4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0347" y="1568115"/>
            <a:ext cx="5201653" cy="464318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настоящее время Украина не обеспечивает своих нужд в нефти и нефтепродуктах за счёт собственных ресурсов. Большая их часть поступает из Российской Федерации (Западная Сибирь, Поволжье и др.). Потенциал украинских нефтеперерабатывающих заводов (</a:t>
            </a:r>
            <a:r>
              <a:rPr lang="ru-RU" dirty="0" err="1"/>
              <a:t>Лисичанского</a:t>
            </a:r>
            <a:r>
              <a:rPr lang="ru-RU" dirty="0"/>
              <a:t>, Кременчугского, Херсонского, </a:t>
            </a:r>
            <a:r>
              <a:rPr lang="ru-RU" dirty="0" err="1"/>
              <a:t>Надворнянского</a:t>
            </a:r>
            <a:r>
              <a:rPr lang="ru-RU" dirty="0"/>
              <a:t>, </a:t>
            </a:r>
            <a:r>
              <a:rPr lang="ru-RU" dirty="0" err="1"/>
              <a:t>Дрогобычского</a:t>
            </a:r>
            <a:r>
              <a:rPr lang="ru-RU" dirty="0"/>
              <a:t>, Львовского и Бердянского), ориентированных в том числе и на привозное сырьё, уже много лет не используется на полную мощность.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1" y="1366086"/>
            <a:ext cx="3810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71" y="1366086"/>
            <a:ext cx="3040982" cy="48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" y="3602454"/>
            <a:ext cx="3810000" cy="26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44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1708484"/>
            <a:ext cx="3910263" cy="1187116"/>
          </a:xfrm>
        </p:spPr>
        <p:txBody>
          <a:bodyPr/>
          <a:lstStyle/>
          <a:p>
            <a:r>
              <a:rPr lang="ru-RU" sz="3600" dirty="0" smtClean="0">
                <a:latin typeface="Book Antiqua" panose="02040602050305030304" pitchFamily="18" charset="0"/>
              </a:rPr>
              <a:t>Запасы нефти в мире 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05" y="2895600"/>
            <a:ext cx="3401063" cy="2895599"/>
          </a:xfrm>
        </p:spPr>
        <p:txBody>
          <a:bodyPr>
            <a:normAutofit/>
          </a:bodyPr>
          <a:lstStyle/>
          <a:p>
            <a:r>
              <a:rPr lang="ru-RU" sz="1800" dirty="0"/>
              <a:t>Запасы нефти в мире оцениваются по-разному, но принято считать запасы, которые могут быть извлечены при нынешнем уровне развития техники и технологии.</a:t>
            </a:r>
          </a:p>
        </p:txBody>
      </p:sp>
      <p:pic>
        <p:nvPicPr>
          <p:cNvPr id="1026" name="Picture 2" descr="File:Hubbert world 2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15" y="1255295"/>
            <a:ext cx="7393089" cy="51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3347" y="422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Графа пика, показывающая, что производство нефти достигло максимума</a:t>
            </a:r>
          </a:p>
        </p:txBody>
      </p:sp>
    </p:spTree>
    <p:extLst>
      <p:ext uri="{BB962C8B-B14F-4D97-AF65-F5344CB8AC3E}">
        <p14:creationId xmlns:p14="http://schemas.microsoft.com/office/powerpoint/2010/main" val="335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807</Words>
  <Application>Microsoft Office PowerPoint</Application>
  <PresentationFormat>Произвольный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Запасы нефти в Украине</vt:lpstr>
      <vt:lpstr>Презентация PowerPoint</vt:lpstr>
      <vt:lpstr>Презентация PowerPoint</vt:lpstr>
      <vt:lpstr>Запасы нефти в Украине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Запасы нефти в мире </vt:lpstr>
      <vt:lpstr>Международные классификации</vt:lpstr>
      <vt:lpstr>Классификация ООН</vt:lpstr>
      <vt:lpstr>Классификации, используемые в США</vt:lpstr>
      <vt:lpstr>Рост резервов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Запасы нефти</dc:title>
  <dc:creator>Домашний</dc:creator>
  <cp:lastModifiedBy>Пользователь</cp:lastModifiedBy>
  <cp:revision>11</cp:revision>
  <dcterms:created xsi:type="dcterms:W3CDTF">2013-11-08T13:36:00Z</dcterms:created>
  <dcterms:modified xsi:type="dcterms:W3CDTF">2013-11-11T17:52:01Z</dcterms:modified>
</cp:coreProperties>
</file>