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80" r:id="rId4"/>
    <p:sldMasterId id="2147483792" r:id="rId5"/>
    <p:sldMasterId id="2147483804" r:id="rId6"/>
    <p:sldMasterId id="2147483816" r:id="rId7"/>
    <p:sldMasterId id="2147483828" r:id="rId8"/>
    <p:sldMasterId id="2147483840" r:id="rId9"/>
    <p:sldMasterId id="2147483852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8" r:id="rId19"/>
    <p:sldId id="264" r:id="rId20"/>
    <p:sldId id="265" r:id="rId21"/>
    <p:sldId id="266" r:id="rId22"/>
    <p:sldId id="267" r:id="rId23"/>
    <p:sldId id="269" r:id="rId24"/>
    <p:sldId id="271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6BCBE8-30B0-4476-8762-9236B142003A}" type="datetimeFigureOut">
              <a:rPr lang="en-US" smtClean="0"/>
              <a:pPr/>
              <a:t>2/21/2014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852936"/>
            <a:ext cx="9036496" cy="1440160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err="1" smtClean="0"/>
              <a:t>Заповідна</a:t>
            </a:r>
            <a:r>
              <a:rPr lang="ru-RU" i="1" dirty="0" smtClean="0"/>
              <a:t> </a:t>
            </a:r>
            <a:r>
              <a:rPr lang="ru-RU" i="1" dirty="0" err="1" smtClean="0"/>
              <a:t>українська</a:t>
            </a:r>
            <a:r>
              <a:rPr lang="ru-RU" i="1" dirty="0" smtClean="0"/>
              <a:t> земля – </a:t>
            </a:r>
            <a:r>
              <a:rPr lang="ru-RU" i="1" dirty="0" err="1" smtClean="0"/>
              <a:t>це</a:t>
            </a:r>
            <a:r>
              <a:rPr lang="ru-RU" i="1" dirty="0" smtClean="0"/>
              <a:t> та </a:t>
            </a:r>
            <a:r>
              <a:rPr lang="ru-RU" i="1" dirty="0" err="1" smtClean="0"/>
              <a:t>частинка</a:t>
            </a:r>
            <a:r>
              <a:rPr lang="ru-RU" i="1" dirty="0" smtClean="0"/>
              <a:t> </a:t>
            </a:r>
            <a:r>
              <a:rPr lang="ru-RU" i="1" dirty="0" err="1" smtClean="0"/>
              <a:t>нашої</a:t>
            </a:r>
            <a:r>
              <a:rPr lang="ru-RU" i="1" dirty="0" smtClean="0"/>
              <a:t> </a:t>
            </a:r>
            <a:r>
              <a:rPr lang="ru-RU" i="1" dirty="0" err="1" smtClean="0"/>
              <a:t>держави</a:t>
            </a:r>
            <a:r>
              <a:rPr lang="ru-RU" i="1" dirty="0" smtClean="0"/>
              <a:t>, де </a:t>
            </a:r>
            <a:r>
              <a:rPr lang="ru-RU" i="1" dirty="0" err="1" smtClean="0"/>
              <a:t>охороняється</a:t>
            </a:r>
            <a:r>
              <a:rPr lang="ru-RU" i="1" dirty="0" smtClean="0"/>
              <a:t> природа, </a:t>
            </a: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святі</a:t>
            </a:r>
            <a:r>
              <a:rPr lang="ru-RU" i="1" dirty="0" smtClean="0"/>
              <a:t> </a:t>
            </a:r>
            <a:r>
              <a:rPr lang="ru-RU" i="1" dirty="0" err="1" smtClean="0"/>
              <a:t>місця</a:t>
            </a:r>
            <a:r>
              <a:rPr lang="ru-RU" i="1" dirty="0" smtClean="0"/>
              <a:t>, де люди </a:t>
            </a:r>
            <a:r>
              <a:rPr lang="ru-RU" i="1" dirty="0" err="1" smtClean="0"/>
              <a:t>можуть</a:t>
            </a:r>
            <a:r>
              <a:rPr lang="ru-RU" i="1" dirty="0" smtClean="0"/>
              <a:t> </a:t>
            </a:r>
            <a:r>
              <a:rPr lang="ru-RU" i="1" dirty="0" err="1" smtClean="0"/>
              <a:t>відчути</a:t>
            </a:r>
            <a:r>
              <a:rPr lang="ru-RU" i="1" dirty="0" smtClean="0"/>
              <a:t> свою </a:t>
            </a:r>
            <a:r>
              <a:rPr lang="ru-RU" i="1" dirty="0" err="1" smtClean="0"/>
              <a:t>приналежність</a:t>
            </a:r>
            <a:r>
              <a:rPr lang="ru-RU" i="1" dirty="0" smtClean="0"/>
              <a:t> до </a:t>
            </a:r>
            <a:r>
              <a:rPr lang="ru-RU" i="1" dirty="0" err="1" smtClean="0"/>
              <a:t>природи</a:t>
            </a:r>
            <a:r>
              <a:rPr lang="ru-RU" i="1" dirty="0" smtClean="0"/>
              <a:t>, </a:t>
            </a:r>
            <a:r>
              <a:rPr lang="ru-RU" i="1" dirty="0" err="1" smtClean="0"/>
              <a:t>до</a:t>
            </a:r>
            <a:r>
              <a:rPr lang="ru-RU" i="1" dirty="0" smtClean="0"/>
              <a:t> </a:t>
            </a:r>
            <a:r>
              <a:rPr lang="ru-RU" i="1" dirty="0" err="1" smtClean="0"/>
              <a:t>глибокого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могутнього</a:t>
            </a:r>
            <a:r>
              <a:rPr lang="ru-RU" i="1" dirty="0" smtClean="0"/>
              <a:t> </a:t>
            </a:r>
            <a:r>
              <a:rPr lang="ru-RU" i="1" dirty="0" err="1" smtClean="0"/>
              <a:t>Всесвіту</a:t>
            </a:r>
            <a:r>
              <a:rPr lang="ru-RU" i="1" dirty="0" smtClean="0"/>
              <a:t>. </a:t>
            </a:r>
            <a:r>
              <a:rPr lang="ru-RU" i="1" dirty="0" err="1" smtClean="0"/>
              <a:t>Це</a:t>
            </a:r>
            <a:r>
              <a:rPr lang="ru-RU" i="1" dirty="0" smtClean="0"/>
              <a:t> те, </a:t>
            </a:r>
            <a:r>
              <a:rPr lang="ru-RU" i="1" dirty="0" err="1" smtClean="0"/>
              <a:t>що</a:t>
            </a:r>
            <a:r>
              <a:rPr lang="ru-RU" i="1" dirty="0" smtClean="0"/>
              <a:t> ми </a:t>
            </a:r>
            <a:r>
              <a:rPr lang="ru-RU" i="1" dirty="0" err="1" smtClean="0"/>
              <a:t>залишаємо</a:t>
            </a:r>
            <a:r>
              <a:rPr lang="ru-RU" i="1" dirty="0" smtClean="0"/>
              <a:t> нашим </a:t>
            </a:r>
            <a:r>
              <a:rPr lang="ru-RU" i="1" dirty="0" err="1" smtClean="0"/>
              <a:t>дітям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онукам</a:t>
            </a:r>
            <a:r>
              <a:rPr lang="ru-RU" i="1" dirty="0" smtClean="0"/>
              <a:t>... </a:t>
            </a:r>
            <a:endParaRPr lang="ru-RU" dirty="0"/>
          </a:p>
        </p:txBody>
      </p:sp>
      <p:pic>
        <p:nvPicPr>
          <p:cNvPr id="4" name="Рисунок 3" descr="77_7825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36504" cy="2852936"/>
          </a:xfrm>
          <a:prstGeom prst="rect">
            <a:avLst/>
          </a:prstGeom>
        </p:spPr>
      </p:pic>
      <p:pic>
        <p:nvPicPr>
          <p:cNvPr id="5" name="Рисунок 4" descr="00e3e078f4a8814542d148bdd908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4355976" cy="2852936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65104"/>
            <a:ext cx="4932040" cy="2492897"/>
          </a:xfrm>
          <a:prstGeom prst="rect">
            <a:avLst/>
          </a:prstGeom>
        </p:spPr>
      </p:pic>
      <p:pic>
        <p:nvPicPr>
          <p:cNvPr id="7" name="Рисунок 6" descr="174166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365104"/>
            <a:ext cx="4139952" cy="251861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0"/>
            <a:ext cx="4716016" cy="2996952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</a:rPr>
              <a:t>Тваринний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</a:rPr>
              <a:t>світ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</a:rPr>
              <a:t>заповідного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 степу, в основному,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</a:rPr>
              <a:t>зберіг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 свою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</a:rPr>
              <a:t>аборигенну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 фауну, за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</a:rPr>
              <a:t>винятком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</a:rPr>
              <a:t>крупних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</a:rPr>
              <a:t>видів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</a:rPr>
              <a:t>ссавців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 та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</a:rPr>
              <a:t>птахів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98479" cy="2880320"/>
          </a:xfrm>
          <a:prstGeom prst="rect">
            <a:avLst/>
          </a:prstGeom>
        </p:spPr>
      </p:pic>
      <p:pic>
        <p:nvPicPr>
          <p:cNvPr id="5" name="Рисунок 4" descr="Askani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3059832" cy="4581128"/>
          </a:xfrm>
          <a:prstGeom prst="rect">
            <a:avLst/>
          </a:prstGeom>
        </p:spPr>
      </p:pic>
      <p:pic>
        <p:nvPicPr>
          <p:cNvPr id="6" name="Рисунок 5" descr="askaniya_nova_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7" y="2996952"/>
            <a:ext cx="3059833" cy="3861048"/>
          </a:xfrm>
          <a:prstGeom prst="rect">
            <a:avLst/>
          </a:prstGeom>
        </p:spPr>
      </p:pic>
      <p:pic>
        <p:nvPicPr>
          <p:cNvPr id="8" name="Рисунок 7" descr="b8de0d8e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4149080"/>
            <a:ext cx="3096344" cy="2492896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4499992" cy="3024336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/>
              <a:t> </a:t>
            </a:r>
            <a:r>
              <a:rPr lang="ru-RU" b="1" dirty="0" smtClean="0"/>
              <a:t>Тут </a:t>
            </a:r>
            <a:r>
              <a:rPr lang="ru-RU" b="1" dirty="0" err="1" smtClean="0"/>
              <a:t>протягом</a:t>
            </a:r>
            <a:r>
              <a:rPr lang="ru-RU" b="1" dirty="0" smtClean="0"/>
              <a:t> </a:t>
            </a:r>
            <a:r>
              <a:rPr lang="ru-RU" b="1" dirty="0" err="1" smtClean="0"/>
              <a:t>усього</a:t>
            </a:r>
            <a:r>
              <a:rPr lang="ru-RU" b="1" dirty="0" smtClean="0"/>
              <a:t> року </a:t>
            </a:r>
            <a:r>
              <a:rPr lang="ru-RU" b="1" dirty="0" err="1" smtClean="0"/>
              <a:t>напіввільно</a:t>
            </a:r>
            <a:r>
              <a:rPr lang="ru-RU" b="1" dirty="0" smtClean="0"/>
              <a:t> </a:t>
            </a:r>
            <a:r>
              <a:rPr lang="ru-RU" b="1" dirty="0" err="1" smtClean="0"/>
              <a:t>мешкають</a:t>
            </a:r>
            <a:r>
              <a:rPr lang="ru-RU" b="1" dirty="0" smtClean="0"/>
              <a:t> </a:t>
            </a:r>
            <a:r>
              <a:rPr lang="ru-RU" b="1" dirty="0" err="1" smtClean="0"/>
              <a:t>бізони</a:t>
            </a:r>
            <a:r>
              <a:rPr lang="ru-RU" b="1" dirty="0" smtClean="0"/>
              <a:t>, сайгаки, лань </a:t>
            </a:r>
            <a:r>
              <a:rPr lang="ru-RU" b="1" dirty="0" err="1" smtClean="0"/>
              <a:t>європейська</a:t>
            </a:r>
            <a:r>
              <a:rPr lang="ru-RU" b="1" dirty="0" smtClean="0"/>
              <a:t>, </a:t>
            </a:r>
            <a:r>
              <a:rPr lang="ru-RU" b="1" dirty="0" err="1" smtClean="0"/>
              <a:t>коні</a:t>
            </a:r>
            <a:r>
              <a:rPr lang="ru-RU" b="1" dirty="0" smtClean="0"/>
              <a:t> </a:t>
            </a:r>
            <a:r>
              <a:rPr lang="ru-RU" b="1" dirty="0" err="1" smtClean="0"/>
              <a:t>Пржевальського</a:t>
            </a:r>
            <a:r>
              <a:rPr lang="ru-RU" b="1" dirty="0" smtClean="0"/>
              <a:t>, </a:t>
            </a:r>
            <a:r>
              <a:rPr lang="ru-RU" b="1" dirty="0" err="1" smtClean="0"/>
              <a:t>туркменські</a:t>
            </a:r>
            <a:r>
              <a:rPr lang="ru-RU" b="1" dirty="0" smtClean="0"/>
              <a:t> </a:t>
            </a:r>
            <a:r>
              <a:rPr lang="ru-RU" b="1" dirty="0" err="1" smtClean="0"/>
              <a:t>кулани</a:t>
            </a:r>
            <a:r>
              <a:rPr lang="ru-RU" b="1" dirty="0" smtClean="0"/>
              <a:t>, </a:t>
            </a:r>
            <a:r>
              <a:rPr lang="ru-RU" b="1" dirty="0" err="1" smtClean="0"/>
              <a:t>благородні</a:t>
            </a:r>
            <a:r>
              <a:rPr lang="ru-RU" b="1" dirty="0" smtClean="0"/>
              <a:t> </a:t>
            </a:r>
            <a:r>
              <a:rPr lang="ru-RU" b="1" dirty="0" err="1" smtClean="0"/>
              <a:t>олені</a:t>
            </a:r>
            <a:r>
              <a:rPr lang="ru-RU" b="1" dirty="0" smtClean="0"/>
              <a:t>, </a:t>
            </a:r>
            <a:r>
              <a:rPr lang="ru-RU" b="1" dirty="0" err="1" smtClean="0"/>
              <a:t>кафрські</a:t>
            </a:r>
            <a:r>
              <a:rPr lang="ru-RU" b="1" dirty="0" smtClean="0"/>
              <a:t> </a:t>
            </a:r>
            <a:r>
              <a:rPr lang="ru-RU" b="1" dirty="0" err="1" smtClean="0"/>
              <a:t>буйволи</a:t>
            </a:r>
            <a:r>
              <a:rPr lang="ru-RU" b="1" dirty="0" smtClean="0"/>
              <a:t>. </a:t>
            </a:r>
            <a:endParaRPr lang="ru-RU" dirty="0"/>
          </a:p>
        </p:txBody>
      </p:sp>
      <p:pic>
        <p:nvPicPr>
          <p:cNvPr id="5" name="Рисунок 4" descr="Przewalski's_Horse_Askania_N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6993"/>
            <a:ext cx="4932040" cy="3501008"/>
          </a:xfrm>
          <a:prstGeom prst="rect">
            <a:avLst/>
          </a:prstGeom>
        </p:spPr>
      </p:pic>
      <p:pic>
        <p:nvPicPr>
          <p:cNvPr id="6" name="Рисунок 5" descr="zapove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780928"/>
            <a:ext cx="4355976" cy="3456384"/>
          </a:xfrm>
          <a:prstGeom prst="rect">
            <a:avLst/>
          </a:prstGeom>
        </p:spPr>
      </p:pic>
      <p:pic>
        <p:nvPicPr>
          <p:cNvPr id="7" name="Рисунок 6" descr="herson-askaniya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3874" y="0"/>
            <a:ext cx="3670125" cy="234888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86800" cy="4525963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Влітку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сюди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випускають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худобу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ватусі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стадо антилоп канна, гну та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нільгау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зебр та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вихідців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далекої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Індії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гаялів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106565154_samuye_bolshie_roga_v_m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4773910" cy="3887327"/>
          </a:xfrm>
          <a:prstGeom prst="rect">
            <a:avLst/>
          </a:prstGeom>
        </p:spPr>
      </p:pic>
      <p:pic>
        <p:nvPicPr>
          <p:cNvPr id="5" name="Рисунок 4" descr="antilopa-gnu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810000"/>
            <a:ext cx="4427984" cy="3048000"/>
          </a:xfrm>
          <a:prstGeom prst="rect">
            <a:avLst/>
          </a:prstGeom>
        </p:spPr>
      </p:pic>
      <p:pic>
        <p:nvPicPr>
          <p:cNvPr id="6" name="Рисунок 5" descr="red_panda_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340768"/>
            <a:ext cx="3639656" cy="2439707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4365104"/>
            <a:ext cx="6336704" cy="2492896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err="1" smtClean="0"/>
              <a:t>Завдяки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цілині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зберігається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реліктовий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фауністичний</a:t>
            </a:r>
            <a:r>
              <a:rPr lang="ru-RU" b="1" i="1" dirty="0" smtClean="0"/>
              <a:t> комплекс. Тут </a:t>
            </a:r>
            <a:r>
              <a:rPr lang="ru-RU" b="1" i="1" dirty="0" err="1" smtClean="0"/>
              <a:t>надійне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місце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помешкання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видів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котрі</a:t>
            </a:r>
            <a:r>
              <a:rPr lang="ru-RU" b="1" i="1" dirty="0" smtClean="0"/>
              <a:t> стали </a:t>
            </a:r>
            <a:r>
              <a:rPr lang="ru-RU" b="1" i="1" dirty="0" err="1" smtClean="0"/>
              <a:t>рідкісними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або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опинилися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грані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зникнення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потрапили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сторінки</a:t>
            </a:r>
            <a:r>
              <a:rPr lang="ru-RU" b="1" i="1" dirty="0" smtClean="0"/>
              <a:t> "</a:t>
            </a:r>
            <a:r>
              <a:rPr lang="ru-RU" b="1" i="1" dirty="0" err="1" smtClean="0"/>
              <a:t>Червоної</a:t>
            </a:r>
            <a:r>
              <a:rPr lang="ru-RU" b="1" i="1" dirty="0" smtClean="0"/>
              <a:t> книги </a:t>
            </a:r>
            <a:r>
              <a:rPr lang="ru-RU" b="1" i="1" dirty="0" err="1" smtClean="0"/>
              <a:t>України</a:t>
            </a:r>
            <a:r>
              <a:rPr lang="ru-RU" b="1" i="1" dirty="0" smtClean="0"/>
              <a:t>" </a:t>
            </a:r>
            <a:endParaRPr lang="ru-RU" dirty="0"/>
          </a:p>
        </p:txBody>
      </p:sp>
      <p:pic>
        <p:nvPicPr>
          <p:cNvPr id="5" name="Рисунок 4" descr="Seven_natural_wonders_of_Ukra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0"/>
            <a:ext cx="3851920" cy="4392488"/>
          </a:xfrm>
          <a:prstGeom prst="rect">
            <a:avLst/>
          </a:prstGeom>
        </p:spPr>
      </p:pic>
      <p:pic>
        <p:nvPicPr>
          <p:cNvPr id="6" name="Рисунок 5" descr="Екологія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70599" cy="3356992"/>
          </a:xfrm>
          <a:prstGeom prst="rect">
            <a:avLst/>
          </a:prstGeom>
        </p:spPr>
      </p:pic>
      <p:pic>
        <p:nvPicPr>
          <p:cNvPr id="7" name="Рисунок 6" descr="4f0711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89040"/>
            <a:ext cx="2915816" cy="306896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15197"/>
            <a:ext cx="8229600" cy="214280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Україна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найбільш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розорана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держава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Європи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рілля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займає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55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відсотків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території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). Вона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є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лідером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площею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еродованих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земель (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близько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30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відсотків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сільськогосподарських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угідь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).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стосується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площі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природної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рослинності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на одну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людину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яка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є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найменшою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становить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лише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0,35 га.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1264882817_dve-storony-meda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76672"/>
            <a:ext cx="3458691" cy="4248472"/>
          </a:xfrm>
          <a:prstGeom prst="rect">
            <a:avLst/>
          </a:prstGeom>
        </p:spPr>
      </p:pic>
      <p:pic>
        <p:nvPicPr>
          <p:cNvPr id="6" name="Рисунок 5" descr="1331993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4826000" cy="3556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0"/>
            <a:ext cx="4283968" cy="350100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 роки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незалежності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площа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природно-заповідного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фонду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України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збільшилася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у два рази,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але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окремі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об'єкти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знаходяться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управлінні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центральних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органів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виконавчої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влади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для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яких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природно-заповідна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справа не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є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пріоритетом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діяльності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fauna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4764021" cy="3356992"/>
          </a:xfrm>
          <a:prstGeom prst="rect">
            <a:avLst/>
          </a:prstGeom>
        </p:spPr>
      </p:pic>
      <p:pic>
        <p:nvPicPr>
          <p:cNvPr id="5" name="Рисунок 4" descr="A-little-bunny-wunny-flora-and-fauna-18590963-1280-9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60648"/>
            <a:ext cx="3995936" cy="2996952"/>
          </a:xfrm>
          <a:prstGeom prst="rect">
            <a:avLst/>
          </a:prstGeom>
        </p:spPr>
      </p:pic>
      <p:pic>
        <p:nvPicPr>
          <p:cNvPr id="6" name="Рисунок 5" descr="site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9183" y="4049688"/>
            <a:ext cx="4084817" cy="280831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620688"/>
            <a:ext cx="5292080" cy="1656184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err="1" smtClean="0"/>
              <a:t>Природоохоронні</a:t>
            </a:r>
            <a:r>
              <a:rPr lang="ru-RU" i="1" dirty="0" smtClean="0"/>
              <a:t> </a:t>
            </a:r>
            <a:r>
              <a:rPr lang="ru-RU" i="1" dirty="0" err="1" smtClean="0"/>
              <a:t>території</a:t>
            </a:r>
            <a:r>
              <a:rPr lang="ru-RU" i="1" dirty="0" smtClean="0"/>
              <a:t> </a:t>
            </a:r>
            <a:r>
              <a:rPr lang="ru-RU" i="1" dirty="0" err="1" smtClean="0"/>
              <a:t>відіграють</a:t>
            </a:r>
            <a:r>
              <a:rPr lang="ru-RU" i="1" dirty="0" smtClean="0"/>
              <a:t> </a:t>
            </a:r>
            <a:r>
              <a:rPr lang="ru-RU" i="1" dirty="0" err="1" smtClean="0"/>
              <a:t>ключову</a:t>
            </a:r>
            <a:r>
              <a:rPr lang="ru-RU" i="1" dirty="0" smtClean="0"/>
              <a:t> роль на </a:t>
            </a:r>
            <a:r>
              <a:rPr lang="ru-RU" i="1" dirty="0" err="1" smtClean="0"/>
              <a:t>Землі</a:t>
            </a:r>
            <a:r>
              <a:rPr lang="ru-RU" i="1" dirty="0" smtClean="0"/>
              <a:t> у </a:t>
            </a:r>
            <a:r>
              <a:rPr lang="ru-RU" i="1" dirty="0" err="1" smtClean="0"/>
              <a:t>збереженні</a:t>
            </a:r>
            <a:r>
              <a:rPr lang="ru-RU" i="1" dirty="0" smtClean="0"/>
              <a:t> </a:t>
            </a:r>
            <a:r>
              <a:rPr lang="ru-RU" i="1" dirty="0" err="1" smtClean="0"/>
              <a:t>її</a:t>
            </a:r>
            <a:r>
              <a:rPr lang="ru-RU" i="1" dirty="0" smtClean="0"/>
              <a:t> природного каркаса, у </a:t>
            </a:r>
            <a:r>
              <a:rPr lang="ru-RU" i="1" dirty="0" err="1" smtClean="0"/>
              <a:t>відтворенні</a:t>
            </a:r>
            <a:r>
              <a:rPr lang="ru-RU" i="1" dirty="0" smtClean="0"/>
              <a:t> </a:t>
            </a:r>
            <a:r>
              <a:rPr lang="ru-RU" i="1" dirty="0" err="1" smtClean="0"/>
              <a:t>життя</a:t>
            </a:r>
            <a:r>
              <a:rPr lang="ru-RU" i="1" dirty="0" smtClean="0"/>
              <a:t> та </a:t>
            </a:r>
            <a:r>
              <a:rPr lang="ru-RU" i="1" dirty="0" err="1" smtClean="0"/>
              <a:t>біологічного</a:t>
            </a:r>
            <a:r>
              <a:rPr lang="ru-RU" i="1" dirty="0" smtClean="0"/>
              <a:t> </a:t>
            </a:r>
            <a:r>
              <a:rPr lang="ru-RU" i="1" dirty="0" err="1" smtClean="0"/>
              <a:t>різноманіття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4" name="Рисунок 3" descr="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2952328" cy="2975947"/>
          </a:xfrm>
          <a:prstGeom prst="rect">
            <a:avLst/>
          </a:prstGeom>
        </p:spPr>
      </p:pic>
      <p:pic>
        <p:nvPicPr>
          <p:cNvPr id="5" name="Рисунок 4" descr="fauna_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509120"/>
            <a:ext cx="3419872" cy="2348880"/>
          </a:xfrm>
          <a:prstGeom prst="rect">
            <a:avLst/>
          </a:prstGeom>
        </p:spPr>
      </p:pic>
      <p:pic>
        <p:nvPicPr>
          <p:cNvPr id="6" name="Рисунок 5" descr="A-Doe-A-Deer-flora-and-fauna-18591408-1280-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90510"/>
            <a:ext cx="4427984" cy="2767490"/>
          </a:xfrm>
          <a:prstGeom prst="rect">
            <a:avLst/>
          </a:prstGeom>
        </p:spPr>
      </p:pic>
      <p:pic>
        <p:nvPicPr>
          <p:cNvPr id="8" name="Рисунок 7" descr="8163d1bf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2204864"/>
            <a:ext cx="3168352" cy="252028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88840"/>
            <a:ext cx="8676456" cy="470916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Охорона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біологічних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ресурсів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зокрема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рослин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тварин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потребує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встановлення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особливого режиму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охорони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окремих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територіях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11169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848140"/>
            <a:ext cx="2506063" cy="3009860"/>
          </a:xfrm>
          <a:prstGeom prst="rect">
            <a:avLst/>
          </a:prstGeom>
        </p:spPr>
      </p:pic>
      <p:pic>
        <p:nvPicPr>
          <p:cNvPr id="5" name="Рисунок 4" descr="shatski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0"/>
            <a:ext cx="4896544" cy="2016224"/>
          </a:xfrm>
          <a:prstGeom prst="rect">
            <a:avLst/>
          </a:prstGeom>
        </p:spPr>
      </p:pic>
      <p:pic>
        <p:nvPicPr>
          <p:cNvPr id="6" name="Рисунок 5" descr="52378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077072"/>
            <a:ext cx="4402460" cy="278092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057400"/>
            <a:ext cx="7498080" cy="4800600"/>
          </a:xfrm>
        </p:spPr>
        <p:txBody>
          <a:bodyPr/>
          <a:lstStyle/>
          <a:p>
            <a:r>
              <a:rPr lang="ru-RU" i="1" dirty="0" err="1" smtClean="0"/>
              <a:t>Екологічні</a:t>
            </a:r>
            <a:r>
              <a:rPr lang="ru-RU" i="1" dirty="0" smtClean="0"/>
              <a:t> </a:t>
            </a:r>
            <a:r>
              <a:rPr lang="ru-RU" i="1" dirty="0" err="1" smtClean="0"/>
              <a:t>умови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</a:t>
            </a:r>
            <a:r>
              <a:rPr lang="ru-RU" i="1" dirty="0" err="1" smtClean="0"/>
              <a:t>сприяли</a:t>
            </a:r>
            <a:r>
              <a:rPr lang="ru-RU" i="1" dirty="0" smtClean="0"/>
              <a:t>  </a:t>
            </a:r>
            <a:r>
              <a:rPr lang="ru-RU" i="1" dirty="0" err="1" smtClean="0"/>
              <a:t>формуванню</a:t>
            </a:r>
            <a:r>
              <a:rPr lang="ru-RU" i="1" dirty="0" smtClean="0"/>
              <a:t> на </a:t>
            </a:r>
            <a:r>
              <a:rPr lang="ru-RU" i="1" dirty="0" err="1" smtClean="0"/>
              <a:t>її</a:t>
            </a:r>
            <a:r>
              <a:rPr lang="ru-RU" i="1" dirty="0" smtClean="0"/>
              <a:t> </a:t>
            </a:r>
            <a:r>
              <a:rPr lang="ru-RU" i="1" dirty="0" err="1" smtClean="0"/>
              <a:t>території</a:t>
            </a:r>
            <a:r>
              <a:rPr lang="ru-RU" i="1" dirty="0" smtClean="0"/>
              <a:t> </a:t>
            </a:r>
            <a:r>
              <a:rPr lang="ru-RU" i="1" dirty="0" err="1" smtClean="0"/>
              <a:t>багатої</a:t>
            </a:r>
            <a:r>
              <a:rPr lang="ru-RU" i="1" dirty="0" smtClean="0"/>
              <a:t>  </a:t>
            </a:r>
            <a:r>
              <a:rPr lang="ru-RU" i="1" dirty="0" err="1" smtClean="0"/>
              <a:t>флори</a:t>
            </a:r>
            <a:r>
              <a:rPr lang="ru-RU" i="1" dirty="0" smtClean="0"/>
              <a:t> </a:t>
            </a:r>
            <a:r>
              <a:rPr lang="ru-RU" i="1" dirty="0" smtClean="0"/>
              <a:t>та </a:t>
            </a:r>
            <a:r>
              <a:rPr lang="ru-RU" i="1" dirty="0" err="1" smtClean="0"/>
              <a:t>фауни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4" name="Рисунок 3" descr="1341940659_nslatqxq3ywuhb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886200"/>
            <a:ext cx="4834508" cy="2971800"/>
          </a:xfrm>
          <a:prstGeom prst="rect">
            <a:avLst/>
          </a:prstGeom>
        </p:spPr>
      </p:pic>
      <p:pic>
        <p:nvPicPr>
          <p:cNvPr id="5" name="Рисунок 4" descr="gGqO77lFz9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429000"/>
            <a:ext cx="3347864" cy="2736304"/>
          </a:xfrm>
          <a:prstGeom prst="rect">
            <a:avLst/>
          </a:prstGeom>
        </p:spPr>
      </p:pic>
      <p:pic>
        <p:nvPicPr>
          <p:cNvPr id="6" name="Рисунок 5" descr="82897_html_m6c2a28f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0"/>
            <a:ext cx="3048000" cy="2286000"/>
          </a:xfrm>
          <a:prstGeom prst="rect">
            <a:avLst/>
          </a:prstGeom>
        </p:spPr>
      </p:pic>
      <p:pic>
        <p:nvPicPr>
          <p:cNvPr id="7" name="Рисунок 6" descr="globin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0"/>
            <a:ext cx="2769096" cy="2076822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6192688" cy="28083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Природні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заповідники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мають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загальнодержавне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значення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. Вони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створюються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метою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збереження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природи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проведення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науково-дослідних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робіт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. У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природних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заповідниках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охороняються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типові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унікальні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для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даної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території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природні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комплекси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1(136)_350x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4950" y="188640"/>
            <a:ext cx="2839050" cy="4392488"/>
          </a:xfrm>
          <a:prstGeom prst="rect">
            <a:avLst/>
          </a:prstGeom>
        </p:spPr>
      </p:pic>
      <p:pic>
        <p:nvPicPr>
          <p:cNvPr id="5" name="Рисунок 4" descr="1373664074_1229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3198"/>
            <a:ext cx="3635896" cy="2714802"/>
          </a:xfrm>
          <a:prstGeom prst="rect">
            <a:avLst/>
          </a:prstGeom>
        </p:spPr>
      </p:pic>
      <p:pic>
        <p:nvPicPr>
          <p:cNvPr id="6" name="Рисунок 5" descr="1371560729_jjov2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581128"/>
            <a:ext cx="3888432" cy="2276872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2348880"/>
            <a:ext cx="4752528" cy="432048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Наприклад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це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може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бути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відновлення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рослинних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угруповань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які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є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корінними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для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даної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території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або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тих,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які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зникають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;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вживання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протипожежних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заходів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у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разі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пожежі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;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спорудження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будівель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які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необхідні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для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діяльності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заповідника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;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організація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сінокосів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випасів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городів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для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забезпечення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потреб самого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заповідника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його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працівників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A-Doe-A-Deer-flora-and-fauna-18591406-1280-9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5" name="Рисунок 4" descr="ekolog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86810" cy="2304256"/>
          </a:xfrm>
          <a:prstGeom prst="rect">
            <a:avLst/>
          </a:prstGeom>
        </p:spPr>
      </p:pic>
      <p:pic>
        <p:nvPicPr>
          <p:cNvPr id="6" name="Рисунок 5" descr="20130321514ae281c82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573016"/>
            <a:ext cx="4644008" cy="3284984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0"/>
            <a:ext cx="4176464" cy="393305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Біосферний</a:t>
            </a:r>
            <a:r>
              <a:rPr lang="ru-RU" b="1" dirty="0" smtClean="0"/>
              <a:t> </a:t>
            </a:r>
            <a:r>
              <a:rPr lang="ru-RU" b="1" dirty="0" err="1" smtClean="0"/>
              <a:t>заповідник</a:t>
            </a:r>
            <a:r>
              <a:rPr lang="ru-RU" b="1" dirty="0" smtClean="0"/>
              <a:t> </a:t>
            </a:r>
            <a:r>
              <a:rPr lang="ru-RU" b="1" dirty="0" err="1" smtClean="0"/>
              <a:t>Асканія-Нова</a:t>
            </a:r>
            <a:r>
              <a:rPr lang="ru-RU" b="1" dirty="0" smtClean="0"/>
              <a:t> - </a:t>
            </a:r>
            <a:r>
              <a:rPr lang="ru-RU" b="1" dirty="0" err="1" smtClean="0"/>
              <a:t>унікальний</a:t>
            </a:r>
            <a:r>
              <a:rPr lang="ru-RU" b="1" dirty="0" smtClean="0"/>
              <a:t> </a:t>
            </a:r>
            <a:r>
              <a:rPr lang="ru-RU" b="1" dirty="0" err="1" smtClean="0"/>
              <a:t>куточок</a:t>
            </a:r>
            <a:r>
              <a:rPr lang="ru-RU" b="1" dirty="0" smtClean="0"/>
              <a:t> </a:t>
            </a:r>
            <a:r>
              <a:rPr lang="ru-RU" b="1" dirty="0" err="1" smtClean="0"/>
              <a:t>природи</a:t>
            </a:r>
            <a:r>
              <a:rPr lang="ru-RU" b="1" dirty="0" smtClean="0"/>
              <a:t>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знаходиться</a:t>
            </a:r>
            <a:r>
              <a:rPr lang="ru-RU" b="1" dirty="0" smtClean="0"/>
              <a:t> на </a:t>
            </a:r>
            <a:r>
              <a:rPr lang="ru-RU" b="1" dirty="0" err="1" smtClean="0"/>
              <a:t>півдні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, в </a:t>
            </a:r>
            <a:r>
              <a:rPr lang="ru-RU" b="1" dirty="0" err="1" smtClean="0"/>
              <a:t>Херсонській</a:t>
            </a:r>
            <a:r>
              <a:rPr lang="ru-RU" b="1" dirty="0" smtClean="0"/>
              <a:t> </a:t>
            </a:r>
            <a:r>
              <a:rPr lang="ru-RU" b="1" dirty="0" err="1" smtClean="0"/>
              <a:t>області</a:t>
            </a:r>
            <a:r>
              <a:rPr lang="ru-RU" b="1" dirty="0" smtClean="0"/>
              <a:t>. Цей </a:t>
            </a:r>
            <a:r>
              <a:rPr lang="ru-RU" b="1" dirty="0" err="1" smtClean="0"/>
              <a:t>біосферний</a:t>
            </a:r>
            <a:r>
              <a:rPr lang="ru-RU" b="1" dirty="0" smtClean="0"/>
              <a:t> </a:t>
            </a:r>
            <a:r>
              <a:rPr lang="ru-RU" b="1" dirty="0" err="1" smtClean="0"/>
              <a:t>заповідник</a:t>
            </a:r>
            <a:r>
              <a:rPr lang="ru-RU" b="1" dirty="0" smtClean="0"/>
              <a:t> став </a:t>
            </a:r>
            <a:r>
              <a:rPr lang="ru-RU" b="1" dirty="0" err="1" smtClean="0"/>
              <a:t>переможцем</a:t>
            </a:r>
            <a:r>
              <a:rPr lang="ru-RU" b="1" dirty="0" smtClean="0"/>
              <a:t> </a:t>
            </a:r>
            <a:r>
              <a:rPr lang="ru-RU" b="1" dirty="0" err="1" smtClean="0"/>
              <a:t>всеукраїнського</a:t>
            </a:r>
            <a:r>
              <a:rPr lang="ru-RU" b="1" dirty="0" smtClean="0"/>
              <a:t> конкурсу "</a:t>
            </a:r>
            <a:r>
              <a:rPr lang="ru-RU" b="1" dirty="0" err="1" smtClean="0"/>
              <a:t>Сім</a:t>
            </a:r>
            <a:r>
              <a:rPr lang="ru-RU" b="1" dirty="0" smtClean="0"/>
              <a:t> </a:t>
            </a:r>
            <a:r>
              <a:rPr lang="ru-RU" b="1" dirty="0" err="1" smtClean="0"/>
              <a:t>природних</a:t>
            </a:r>
            <a:r>
              <a:rPr lang="ru-RU" b="1" dirty="0" smtClean="0"/>
              <a:t> див </a:t>
            </a:r>
            <a:r>
              <a:rPr lang="ru-RU" b="1" dirty="0" err="1" smtClean="0"/>
              <a:t>України</a:t>
            </a:r>
            <a:r>
              <a:rPr lang="ru-RU" b="1" dirty="0" smtClean="0"/>
              <a:t>",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належить</a:t>
            </a:r>
            <a:r>
              <a:rPr lang="ru-RU" b="1" dirty="0" smtClean="0"/>
              <a:t> до </a:t>
            </a:r>
            <a:r>
              <a:rPr lang="ru-RU" b="1" dirty="0" err="1" smtClean="0"/>
              <a:t>сотні</a:t>
            </a:r>
            <a:r>
              <a:rPr lang="ru-RU" b="1" dirty="0" smtClean="0"/>
              <a:t> великих </a:t>
            </a:r>
            <a:r>
              <a:rPr lang="ru-RU" b="1" dirty="0" err="1" smtClean="0"/>
              <a:t>заповідників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парків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6" name="Рисунок 5" descr="477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149080"/>
            <a:ext cx="6444208" cy="2708920"/>
          </a:xfrm>
          <a:prstGeom prst="rect">
            <a:avLst/>
          </a:prstGeom>
        </p:spPr>
      </p:pic>
      <p:pic>
        <p:nvPicPr>
          <p:cNvPr id="7" name="Рисунок 6" descr="ka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1008"/>
            <a:ext cx="2699792" cy="3356992"/>
          </a:xfrm>
          <a:prstGeom prst="rect">
            <a:avLst/>
          </a:prstGeom>
        </p:spPr>
      </p:pic>
      <p:pic>
        <p:nvPicPr>
          <p:cNvPr id="8" name="Рисунок 7" descr="herson-askaniy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348880"/>
            <a:ext cx="2699792" cy="1820037"/>
          </a:xfrm>
          <a:prstGeom prst="rect">
            <a:avLst/>
          </a:prstGeom>
        </p:spPr>
      </p:pic>
      <p:pic>
        <p:nvPicPr>
          <p:cNvPr id="9" name="Рисунок 8" descr="herson-askaniya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176464" cy="234888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08104" cy="3789040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Фрідріх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Фальц-Фейн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у 1898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році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своєму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родовому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маєтку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за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власною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ініциативою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 першим у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світі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вилучив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господарського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використання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ділянку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своїх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угідь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, яка стала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праядром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теперішнього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найбільшого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Європі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 (11054 га)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заповідного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типчаково-ковилового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степу.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1f56e80ba16974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8075"/>
            <a:ext cx="4464496" cy="3209925"/>
          </a:xfrm>
          <a:prstGeom prst="rect">
            <a:avLst/>
          </a:prstGeom>
        </p:spPr>
      </p:pic>
      <p:pic>
        <p:nvPicPr>
          <p:cNvPr id="5" name="Рисунок 4" descr="herson-askaniy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265712"/>
            <a:ext cx="4050450" cy="2592288"/>
          </a:xfrm>
          <a:prstGeom prst="rect">
            <a:avLst/>
          </a:prstGeom>
        </p:spPr>
      </p:pic>
      <p:pic>
        <p:nvPicPr>
          <p:cNvPr id="6" name="Рисунок 5" descr="149448_ac68ff3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59552" y="0"/>
            <a:ext cx="3584448" cy="276758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122413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Та степ </a:t>
            </a:r>
            <a:r>
              <a:rPr lang="ru-RU" b="1" dirty="0" err="1" smtClean="0"/>
              <a:t>постійно</a:t>
            </a:r>
            <a:r>
              <a:rPr lang="ru-RU" b="1" dirty="0" smtClean="0"/>
              <a:t> </a:t>
            </a:r>
            <a:r>
              <a:rPr lang="ru-RU" b="1" dirty="0" err="1" smtClean="0"/>
              <a:t>змінює</a:t>
            </a:r>
            <a:r>
              <a:rPr lang="ru-RU" b="1" dirty="0" smtClean="0"/>
              <a:t> </a:t>
            </a:r>
            <a:r>
              <a:rPr lang="ru-RU" b="1" dirty="0" err="1" smtClean="0"/>
              <a:t>своє</a:t>
            </a:r>
            <a:r>
              <a:rPr lang="ru-RU" b="1" dirty="0" smtClean="0"/>
              <a:t> </a:t>
            </a:r>
            <a:r>
              <a:rPr lang="ru-RU" b="1" dirty="0" err="1" smtClean="0"/>
              <a:t>забарвлення</a:t>
            </a:r>
            <a:r>
              <a:rPr lang="ru-RU" b="1" dirty="0" smtClean="0"/>
              <a:t>. </a:t>
            </a:r>
            <a:r>
              <a:rPr lang="ru-RU" b="1" dirty="0" err="1" smtClean="0"/>
              <a:t>Загляньте</a:t>
            </a:r>
            <a:r>
              <a:rPr lang="ru-RU" b="1" dirty="0" smtClean="0"/>
              <a:t> </a:t>
            </a:r>
            <a:r>
              <a:rPr lang="ru-RU" b="1" dirty="0" err="1" smtClean="0"/>
              <a:t>сюди</a:t>
            </a:r>
            <a:r>
              <a:rPr lang="ru-RU" b="1" dirty="0" smtClean="0"/>
              <a:t> </a:t>
            </a:r>
            <a:r>
              <a:rPr lang="ru-RU" b="1" dirty="0" err="1" smtClean="0"/>
              <a:t>наприкінці</a:t>
            </a:r>
            <a:r>
              <a:rPr lang="ru-RU" b="1" dirty="0" smtClean="0"/>
              <a:t> </a:t>
            </a:r>
            <a:r>
              <a:rPr lang="ru-RU" b="1" dirty="0" err="1" smtClean="0"/>
              <a:t>квітня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побачите</a:t>
            </a:r>
            <a:r>
              <a:rPr lang="ru-RU" b="1" dirty="0" smtClean="0"/>
              <a:t>, як на </a:t>
            </a:r>
            <a:r>
              <a:rPr lang="ru-RU" b="1" dirty="0" err="1" smtClean="0"/>
              <a:t>сірому</a:t>
            </a:r>
            <a:r>
              <a:rPr lang="ru-RU" b="1" dirty="0" smtClean="0"/>
              <a:t> </a:t>
            </a:r>
            <a:r>
              <a:rPr lang="ru-RU" b="1" dirty="0" err="1" smtClean="0"/>
              <a:t>фоні</a:t>
            </a:r>
            <a:r>
              <a:rPr lang="ru-RU" b="1" dirty="0" smtClean="0"/>
              <a:t> </a:t>
            </a:r>
            <a:r>
              <a:rPr lang="ru-RU" b="1" dirty="0" err="1" smtClean="0"/>
              <a:t>минулорічної</a:t>
            </a:r>
            <a:r>
              <a:rPr lang="ru-RU" b="1" dirty="0" smtClean="0"/>
              <a:t> трави </a:t>
            </a:r>
            <a:r>
              <a:rPr lang="ru-RU" b="1" dirty="0" err="1" smtClean="0"/>
              <a:t>яскравими</a:t>
            </a:r>
            <a:r>
              <a:rPr lang="ru-RU" b="1" dirty="0" smtClean="0"/>
              <a:t> </a:t>
            </a:r>
            <a:r>
              <a:rPr lang="ru-RU" b="1" dirty="0" err="1" smtClean="0"/>
              <a:t>різнобарвними</a:t>
            </a:r>
            <a:r>
              <a:rPr lang="ru-RU" b="1" dirty="0" smtClean="0"/>
              <a:t> </a:t>
            </a:r>
            <a:r>
              <a:rPr lang="ru-RU" b="1" dirty="0" err="1" smtClean="0"/>
              <a:t>вогниками</a:t>
            </a:r>
            <a:r>
              <a:rPr lang="ru-RU" b="1" dirty="0" smtClean="0"/>
              <a:t> </a:t>
            </a:r>
            <a:r>
              <a:rPr lang="ru-RU" b="1" dirty="0" err="1" smtClean="0"/>
              <a:t>горять</a:t>
            </a:r>
            <a:r>
              <a:rPr lang="ru-RU" b="1" dirty="0" smtClean="0"/>
              <a:t> </a:t>
            </a:r>
            <a:r>
              <a:rPr lang="ru-RU" b="1" dirty="0" err="1" smtClean="0"/>
              <a:t>квіти</a:t>
            </a:r>
            <a:r>
              <a:rPr lang="ru-RU" b="1" dirty="0" smtClean="0"/>
              <a:t> </a:t>
            </a:r>
            <a:r>
              <a:rPr lang="ru-RU" b="1" dirty="0" err="1" smtClean="0"/>
              <a:t>тюльпанів</a:t>
            </a:r>
            <a:r>
              <a:rPr lang="ru-RU" b="1" dirty="0" smtClean="0"/>
              <a:t>, </a:t>
            </a:r>
            <a:r>
              <a:rPr lang="ru-RU" b="1" dirty="0" err="1" smtClean="0"/>
              <a:t>ніжною</a:t>
            </a:r>
            <a:r>
              <a:rPr lang="ru-RU" b="1" dirty="0" smtClean="0"/>
              <a:t> </a:t>
            </a:r>
            <a:r>
              <a:rPr lang="ru-RU" b="1" dirty="0" err="1" smtClean="0"/>
              <a:t>блакиттю</a:t>
            </a:r>
            <a:r>
              <a:rPr lang="ru-RU" b="1" dirty="0" smtClean="0"/>
              <a:t> </a:t>
            </a:r>
            <a:r>
              <a:rPr lang="ru-RU" b="1" dirty="0" err="1" smtClean="0"/>
              <a:t>манять</a:t>
            </a:r>
            <a:r>
              <a:rPr lang="ru-RU" b="1" dirty="0" smtClean="0"/>
              <a:t> </a:t>
            </a:r>
            <a:r>
              <a:rPr lang="ru-RU" b="1" dirty="0" err="1" smtClean="0"/>
              <a:t>півники</a:t>
            </a:r>
            <a:endParaRPr lang="ru-RU" dirty="0"/>
          </a:p>
        </p:txBody>
      </p:sp>
      <p:pic>
        <p:nvPicPr>
          <p:cNvPr id="6" name="Рисунок 5" descr="Аскания-Нов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573016"/>
            <a:ext cx="4427984" cy="3284984"/>
          </a:xfrm>
          <a:prstGeom prst="rect">
            <a:avLst/>
          </a:prstGeom>
        </p:spPr>
      </p:pic>
      <p:pic>
        <p:nvPicPr>
          <p:cNvPr id="7" name="Рисунок 6" descr="Аскания-Нова-Укра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3016"/>
            <a:ext cx="4571999" cy="3284984"/>
          </a:xfrm>
          <a:prstGeom prst="rect">
            <a:avLst/>
          </a:prstGeom>
        </p:spPr>
      </p:pic>
      <p:pic>
        <p:nvPicPr>
          <p:cNvPr id="9" name="Рисунок 8" descr="948783__wild-cosmos_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0"/>
            <a:ext cx="3779912" cy="2420888"/>
          </a:xfrm>
          <a:prstGeom prst="rect">
            <a:avLst/>
          </a:prstGeom>
        </p:spPr>
      </p:pic>
      <p:pic>
        <p:nvPicPr>
          <p:cNvPr id="55298" name="Picture 2" descr="http://m.io.ua/img_aa/medium/1985/23/198523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0"/>
            <a:ext cx="4032448" cy="2420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0"/>
            <a:ext cx="5724128" cy="270892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Розстелить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ковила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українська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свої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перисті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остюки</a:t>
            </a:r>
            <a:r>
              <a:rPr lang="ru-RU" b="1" dirty="0" smtClean="0">
                <a:solidFill>
                  <a:srgbClr val="7030A0"/>
                </a:solidFill>
              </a:rPr>
              <a:t> – 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 степ </a:t>
            </a:r>
            <a:r>
              <a:rPr lang="ru-RU" b="1" dirty="0" err="1" smtClean="0">
                <a:solidFill>
                  <a:srgbClr val="7030A0"/>
                </a:solidFill>
              </a:rPr>
              <a:t>вже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хвилюється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наче</a:t>
            </a:r>
            <a:r>
              <a:rPr lang="ru-RU" b="1" dirty="0" smtClean="0">
                <a:solidFill>
                  <a:srgbClr val="7030A0"/>
                </a:solidFill>
              </a:rPr>
              <a:t> море. </a:t>
            </a:r>
            <a:r>
              <a:rPr lang="ru-RU" b="1" dirty="0" err="1" smtClean="0">
                <a:solidFill>
                  <a:srgbClr val="7030A0"/>
                </a:solidFill>
              </a:rPr>
              <a:t>Зацвіте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льон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австрійський</a:t>
            </a:r>
            <a:r>
              <a:rPr lang="ru-RU" b="1" dirty="0" smtClean="0">
                <a:solidFill>
                  <a:srgbClr val="7030A0"/>
                </a:solidFill>
              </a:rPr>
              <a:t> – 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 земля </a:t>
            </a:r>
            <a:r>
              <a:rPr lang="ru-RU" b="1" dirty="0" err="1" smtClean="0">
                <a:solidFill>
                  <a:srgbClr val="7030A0"/>
                </a:solidFill>
              </a:rPr>
              <a:t>ніби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вкриється</a:t>
            </a:r>
            <a:r>
              <a:rPr lang="ru-RU" b="1" dirty="0" smtClean="0">
                <a:solidFill>
                  <a:srgbClr val="7030A0"/>
                </a:solidFill>
              </a:rPr>
              <a:t> легким </a:t>
            </a:r>
            <a:r>
              <a:rPr lang="ru-RU" b="1" dirty="0" err="1" smtClean="0">
                <a:solidFill>
                  <a:srgbClr val="7030A0"/>
                </a:solidFill>
              </a:rPr>
              <a:t>серпанком</a:t>
            </a:r>
            <a:r>
              <a:rPr lang="ru-RU" b="1" dirty="0" smtClean="0">
                <a:solidFill>
                  <a:srgbClr val="7030A0"/>
                </a:solidFill>
              </a:rPr>
              <a:t>. </a:t>
            </a:r>
            <a:r>
              <a:rPr lang="ru-RU" b="1" dirty="0" err="1" smtClean="0">
                <a:solidFill>
                  <a:srgbClr val="7030A0"/>
                </a:solidFill>
              </a:rPr>
              <a:t>Пройде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ще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трохи</a:t>
            </a:r>
            <a:r>
              <a:rPr lang="ru-RU" b="1" dirty="0" smtClean="0">
                <a:solidFill>
                  <a:srgbClr val="7030A0"/>
                </a:solidFill>
              </a:rPr>
              <a:t> часу – 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 степ </a:t>
            </a:r>
            <a:r>
              <a:rPr lang="ru-RU" b="1" dirty="0" err="1" smtClean="0">
                <a:solidFill>
                  <a:srgbClr val="7030A0"/>
                </a:solidFill>
              </a:rPr>
              <a:t>вже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нагадує</a:t>
            </a:r>
            <a:r>
              <a:rPr lang="ru-RU" b="1" dirty="0" smtClean="0">
                <a:solidFill>
                  <a:srgbClr val="7030A0"/>
                </a:solidFill>
              </a:rPr>
              <a:t> килим.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92896"/>
            <a:ext cx="3487936" cy="2448272"/>
          </a:xfrm>
          <a:prstGeom prst="rect">
            <a:avLst/>
          </a:prstGeom>
        </p:spPr>
      </p:pic>
      <p:pic>
        <p:nvPicPr>
          <p:cNvPr id="8" name="Рисунок 7" descr="30153_html_6bcfcb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0"/>
            <a:ext cx="3635896" cy="2852935"/>
          </a:xfrm>
          <a:prstGeom prst="rect">
            <a:avLst/>
          </a:prstGeom>
        </p:spPr>
      </p:pic>
      <p:pic>
        <p:nvPicPr>
          <p:cNvPr id="9" name="Рисунок 8" descr="82897_html_m6c2a28f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0"/>
            <a:ext cx="3048000" cy="2286000"/>
          </a:xfrm>
          <a:prstGeom prst="rect">
            <a:avLst/>
          </a:prstGeom>
        </p:spPr>
      </p:pic>
      <p:pic>
        <p:nvPicPr>
          <p:cNvPr id="10" name="Рисунок 9" descr="3838346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501008"/>
            <a:ext cx="4427984" cy="335699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Поток">
  <a:themeElements>
    <a:clrScheme name="Другая 16">
      <a:dk1>
        <a:sysClr val="windowText" lastClr="000000"/>
      </a:dk1>
      <a:lt1>
        <a:sysClr val="window" lastClr="FFFFFF"/>
      </a:lt1>
      <a:dk2>
        <a:srgbClr val="95FA7A"/>
      </a:dk2>
      <a:lt2>
        <a:srgbClr val="FBEEC9"/>
      </a:lt2>
      <a:accent1>
        <a:srgbClr val="67D784"/>
      </a:accent1>
      <a:accent2>
        <a:srgbClr val="00B050"/>
      </a:accent2>
      <a:accent3>
        <a:srgbClr val="64D749"/>
      </a:accent3>
      <a:accent4>
        <a:srgbClr val="C3986D"/>
      </a:accent4>
      <a:accent5>
        <a:srgbClr val="7AC650"/>
      </a:accent5>
      <a:accent6>
        <a:srgbClr val="1ECC3F"/>
      </a:accent6>
      <a:hlink>
        <a:srgbClr val="81C921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Другая 5">
      <a:dk1>
        <a:sysClr val="windowText" lastClr="000000"/>
      </a:dk1>
      <a:lt1>
        <a:sysClr val="window" lastClr="FFFFFF"/>
      </a:lt1>
      <a:dk2>
        <a:srgbClr val="70912B"/>
      </a:dk2>
      <a:lt2>
        <a:srgbClr val="4A5F1C"/>
      </a:lt2>
      <a:accent1>
        <a:srgbClr val="A2CA4B"/>
      </a:accent1>
      <a:accent2>
        <a:srgbClr val="4A5F1C"/>
      </a:accent2>
      <a:accent3>
        <a:srgbClr val="C32D2E"/>
      </a:accent3>
      <a:accent4>
        <a:srgbClr val="84AA33"/>
      </a:accent4>
      <a:accent5>
        <a:srgbClr val="313F13"/>
      </a:accent5>
      <a:accent6>
        <a:srgbClr val="BADDA2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Другая 7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6ADAFA"/>
      </a:accent2>
      <a:accent3>
        <a:srgbClr val="00B050"/>
      </a:accent3>
      <a:accent4>
        <a:srgbClr val="6ADAFA"/>
      </a:accent4>
      <a:accent5>
        <a:srgbClr val="02485C"/>
      </a:accent5>
      <a:accent6>
        <a:srgbClr val="21B2C8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Апекс">
  <a:themeElements>
    <a:clrScheme name="Другая 13">
      <a:dk1>
        <a:sysClr val="windowText" lastClr="000000"/>
      </a:dk1>
      <a:lt1>
        <a:sysClr val="window" lastClr="FFFFFF"/>
      </a:lt1>
      <a:dk2>
        <a:srgbClr val="6DAA2D"/>
      </a:dk2>
      <a:lt2>
        <a:srgbClr val="C9C2D1"/>
      </a:lt2>
      <a:accent1>
        <a:srgbClr val="92D050"/>
      </a:accent1>
      <a:accent2>
        <a:srgbClr val="9CB084"/>
      </a:accent2>
      <a:accent3>
        <a:srgbClr val="6BB1C9"/>
      </a:accent3>
      <a:accent4>
        <a:srgbClr val="A6D0DE"/>
      </a:accent4>
      <a:accent5>
        <a:srgbClr val="704140"/>
      </a:accent5>
      <a:accent6>
        <a:srgbClr val="C1BB73"/>
      </a:accent6>
      <a:hlink>
        <a:srgbClr val="B4A660"/>
      </a:hlink>
      <a:folHlink>
        <a:srgbClr val="932968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Другая 6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6ADAFA"/>
      </a:accent2>
      <a:accent3>
        <a:srgbClr val="0BD0D9"/>
      </a:accent3>
      <a:accent4>
        <a:srgbClr val="6ADAFA"/>
      </a:accent4>
      <a:accent5>
        <a:srgbClr val="02485C"/>
      </a:accent5>
      <a:accent6>
        <a:srgbClr val="21B2C8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итейная">
  <a:themeElements>
    <a:clrScheme name="Другая 9">
      <a:dk1>
        <a:sysClr val="windowText" lastClr="000000"/>
      </a:dk1>
      <a:lt1>
        <a:sysClr val="window" lastClr="FFFFFF"/>
      </a:lt1>
      <a:dk2>
        <a:srgbClr val="6DAA2D"/>
      </a:dk2>
      <a:lt2>
        <a:srgbClr val="C9C2D1"/>
      </a:lt2>
      <a:accent1>
        <a:srgbClr val="92D050"/>
      </a:accent1>
      <a:accent2>
        <a:srgbClr val="9CB084"/>
      </a:accent2>
      <a:accent3>
        <a:srgbClr val="6BB1C9"/>
      </a:accent3>
      <a:accent4>
        <a:srgbClr val="A6D0DE"/>
      </a:accent4>
      <a:accent5>
        <a:srgbClr val="00B050"/>
      </a:accent5>
      <a:accent6>
        <a:srgbClr val="52E263"/>
      </a:accent6>
      <a:hlink>
        <a:srgbClr val="410082"/>
      </a:hlink>
      <a:folHlink>
        <a:srgbClr val="93296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Метро">
  <a:themeElements>
    <a:clrScheme name="Другая 20">
      <a:dk1>
        <a:srgbClr val="C4E6A1"/>
      </a:dk1>
      <a:lt1>
        <a:sysClr val="window" lastClr="FFFFFF"/>
      </a:lt1>
      <a:dk2>
        <a:srgbClr val="6DAA2D"/>
      </a:dk2>
      <a:lt2>
        <a:srgbClr val="C9C2D1"/>
      </a:lt2>
      <a:accent1>
        <a:srgbClr val="92D050"/>
      </a:accent1>
      <a:accent2>
        <a:srgbClr val="9CB084"/>
      </a:accent2>
      <a:accent3>
        <a:srgbClr val="6BB1C9"/>
      </a:accent3>
      <a:accent4>
        <a:srgbClr val="A6D0DE"/>
      </a:accent4>
      <a:accent5>
        <a:srgbClr val="704140"/>
      </a:accent5>
      <a:accent6>
        <a:srgbClr val="C1BB73"/>
      </a:accent6>
      <a:hlink>
        <a:srgbClr val="B4A660"/>
      </a:hlink>
      <a:folHlink>
        <a:srgbClr val="932968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9">
    <a:dk1>
      <a:sysClr val="windowText" lastClr="000000"/>
    </a:dk1>
    <a:lt1>
      <a:sysClr val="window" lastClr="FFFFFF"/>
    </a:lt1>
    <a:dk2>
      <a:srgbClr val="6DAA2D"/>
    </a:dk2>
    <a:lt2>
      <a:srgbClr val="C9C2D1"/>
    </a:lt2>
    <a:accent1>
      <a:srgbClr val="92D050"/>
    </a:accent1>
    <a:accent2>
      <a:srgbClr val="9CB084"/>
    </a:accent2>
    <a:accent3>
      <a:srgbClr val="6BB1C9"/>
    </a:accent3>
    <a:accent4>
      <a:srgbClr val="A6D0DE"/>
    </a:accent4>
    <a:accent5>
      <a:srgbClr val="00B050"/>
    </a:accent5>
    <a:accent6>
      <a:srgbClr val="52E263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</TotalTime>
  <Words>428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Апекс</vt:lpstr>
      <vt:lpstr>Солнцестояние</vt:lpstr>
      <vt:lpstr>Поток</vt:lpstr>
      <vt:lpstr>1_Апекс</vt:lpstr>
      <vt:lpstr>Изящная</vt:lpstr>
      <vt:lpstr>Литейная</vt:lpstr>
      <vt:lpstr>Метро</vt:lpstr>
      <vt:lpstr>Трек</vt:lpstr>
      <vt:lpstr>Эркер</vt:lpstr>
      <vt:lpstr>1_Поток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10</cp:revision>
  <dcterms:created xsi:type="dcterms:W3CDTF">2014-02-21T21:34:55Z</dcterms:created>
  <dcterms:modified xsi:type="dcterms:W3CDTF">2014-02-21T23:14:02Z</dcterms:modified>
</cp:coreProperties>
</file>