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C54425-B0D7-4C56-B179-BFD86EC64AD9}" type="datetimeFigureOut">
              <a:rPr lang="uk-UA" smtClean="0"/>
              <a:pPr/>
              <a:t>21.04.2015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3E33FA3-93BA-4168-BEA9-1CCBD99763F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5214950"/>
            <a:ext cx="4548190" cy="1143000"/>
          </a:xfrm>
        </p:spPr>
        <p:txBody>
          <a:bodyPr/>
          <a:lstStyle/>
          <a:p>
            <a:pPr algn="r"/>
            <a:r>
              <a:rPr lang="uk-UA" dirty="0" smtClean="0"/>
              <a:t>Презентація</a:t>
            </a:r>
          </a:p>
          <a:p>
            <a:pPr algn="r"/>
            <a:r>
              <a:rPr lang="uk-UA" dirty="0" smtClean="0"/>
              <a:t> учениці 6 класу гімназії Казьмірук Олександри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05800" cy="1981200"/>
          </a:xfrm>
        </p:spPr>
        <p:txBody>
          <a:bodyPr/>
          <a:lstStyle/>
          <a:p>
            <a:r>
              <a:rPr lang="uk-UA" sz="6600" dirty="0" smtClean="0">
                <a:solidFill>
                  <a:srgbClr val="002060"/>
                </a:solidFill>
              </a:rPr>
              <a:t>Венесуела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3357554" y="371475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1918 - </a:t>
            </a:r>
            <a:r>
              <a:rPr lang="uk-UA" sz="2800" dirty="0" smtClean="0"/>
              <a:t>1939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72000"/>
          </a:xfrm>
        </p:spPr>
        <p:txBody>
          <a:bodyPr/>
          <a:lstStyle/>
          <a:p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конфіскована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розпродана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земель Гомеса. Уряд </a:t>
            </a:r>
            <a:r>
              <a:rPr lang="ru-RU" dirty="0" err="1" smtClean="0"/>
              <a:t>розробив</a:t>
            </a:r>
            <a:r>
              <a:rPr lang="ru-RU" dirty="0" smtClean="0"/>
              <a:t> </a:t>
            </a:r>
            <a:r>
              <a:rPr lang="ru-RU" dirty="0" err="1" smtClean="0"/>
              <a:t>трудовий</a:t>
            </a:r>
            <a:r>
              <a:rPr lang="ru-RU" dirty="0" smtClean="0"/>
              <a:t> кодекс,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проголосив право на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, 8-годинний </a:t>
            </a:r>
            <a:r>
              <a:rPr lang="ru-RU" dirty="0" err="1" smtClean="0"/>
              <a:t>робочий</a:t>
            </a:r>
            <a:r>
              <a:rPr lang="ru-RU" dirty="0" smtClean="0"/>
              <a:t> день,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в </a:t>
            </a:r>
            <a:r>
              <a:rPr lang="ru-RU" dirty="0" err="1" smtClean="0"/>
              <a:t>профспілки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п.</a:t>
            </a:r>
            <a:endParaRPr lang="uk-UA" dirty="0"/>
          </a:p>
        </p:txBody>
      </p:sp>
      <p:pic>
        <p:nvPicPr>
          <p:cNvPr id="4" name="Рисунок 3" descr="250px-Cipriano_Castro_in_Caracas,_18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643182"/>
            <a:ext cx="3817942" cy="3649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>
              <a:buNone/>
            </a:pPr>
            <a:r>
              <a:rPr lang="uk-UA" sz="7200" dirty="0" smtClean="0"/>
              <a:t>Дякую за увагу!</a:t>
            </a:r>
            <a:endParaRPr lang="uk-UA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4757742" cy="642942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Венесуела під час першої світової війни зберігала нейтралітет. Війна сприяла зростанню промисловості країни особливо нефтяної та обробної.</a:t>
            </a:r>
          </a:p>
          <a:p>
            <a:r>
              <a:rPr lang="uk-UA" sz="2000" dirty="0" smtClean="0"/>
              <a:t>Венесуела вийшла на друге місце (після США) в капіталістичному світі з видобутку нафти.  Між англійськими та американськими компаніями розгорнулася гостра боротьба за контроль над венесуельською нафтою. У цій боротьбі північноамериканські монополії брали гору і в 1929 р заволоділи більш ніж 50% видобутку нафти у Венесуелі. </a:t>
            </a:r>
            <a:endParaRPr lang="uk-UA" sz="2000" dirty="0"/>
          </a:p>
        </p:txBody>
      </p:sp>
      <p:pic>
        <p:nvPicPr>
          <p:cNvPr id="4" name="Рисунок 3" descr="3834515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28604"/>
            <a:ext cx="3786214" cy="2514282"/>
          </a:xfrm>
          <a:prstGeom prst="rect">
            <a:avLst/>
          </a:prstGeom>
        </p:spPr>
      </p:pic>
      <p:pic>
        <p:nvPicPr>
          <p:cNvPr id="5" name="Рисунок 4" descr="3834084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929066"/>
            <a:ext cx="3750495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28604"/>
            <a:ext cx="5214974" cy="514353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Разом з розвитком нафтової промисловості зростав і венесуельський пролетаріат. Робочий день тривав до 12-14 годин. Робітники-нафтовики жили в повній ізоляції. Селища були огороджені колючим дротом. Власники нафтопромислів мали свою поліцію, в'язниці, творили закон і суд над робочими. Протягом 26 років (з 1909 по 1935) країна перебувала під владою диктатури генерала Хуана Вісенте Гомеса, одного з найбільших латиноамериканських земельних власників.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5786454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*</a:t>
            </a:r>
            <a:r>
              <a:rPr lang="vi-VN" b="1" dirty="0" smtClean="0"/>
              <a:t>Пролетаріа́т</a:t>
            </a:r>
            <a:r>
              <a:rPr lang="vi-VN" dirty="0"/>
              <a:t> — нижчий, </a:t>
            </a:r>
            <a:r>
              <a:rPr lang="vi-VN" dirty="0" smtClean="0"/>
              <a:t>бідніший</a:t>
            </a:r>
            <a:r>
              <a:rPr lang="uk-UA" dirty="0" smtClean="0"/>
              <a:t> соціальний клас </a:t>
            </a:r>
            <a:r>
              <a:rPr lang="vi-VN" dirty="0" smtClean="0"/>
              <a:t>суспільства</a:t>
            </a:r>
            <a:r>
              <a:rPr lang="vi-VN" dirty="0"/>
              <a:t>, який не має власності і для якого основним джерелом засобів для життя є продаж власної </a:t>
            </a:r>
            <a:r>
              <a:rPr lang="uk-UA" dirty="0" smtClean="0"/>
              <a:t>робочої сили.</a:t>
            </a:r>
            <a:endParaRPr lang="uk-UA" dirty="0"/>
          </a:p>
        </p:txBody>
      </p:sp>
      <p:pic>
        <p:nvPicPr>
          <p:cNvPr id="5" name="Рисунок 4" descr="Juan_Vicente_Gómez,_19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642918"/>
            <a:ext cx="3643338" cy="4033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300039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Розвиток нафтової промисловості, що приносить величезні прибутки, сприяло зміцненню диктаторського режиму. При Гомеса широко відчинилися двері перед іноземним, особливо американським і англійським, капіталом. Закон про нафту, прийнятий в 1918 р, свідчив, що право видобутку нафти надається всім компаніям і особам, які «мають засоби для розвідки і розробки даного району».</a:t>
            </a:r>
            <a:endParaRPr lang="uk-UA" dirty="0"/>
          </a:p>
        </p:txBody>
      </p:sp>
      <p:pic>
        <p:nvPicPr>
          <p:cNvPr id="4" name="Рисунок 3" descr="1575126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500438"/>
            <a:ext cx="4720600" cy="2661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429684" cy="257176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Під впливом Великої Жовтневої соціалістичної революції у Венесуелі стався підйом масового антиімперіалістичного руху. Робітники-нафтовики йшли в авангарді боротьби проти гніту імперіалізму США. Протягом 20-х років невдоволення робітничих і селянських мас в країні наростало. У 1923 р виник Венесуельський робочий союз.</a:t>
            </a:r>
            <a:endParaRPr lang="uk-UA" dirty="0"/>
          </a:p>
        </p:txBody>
      </p:sp>
      <p:pic>
        <p:nvPicPr>
          <p:cNvPr id="4" name="Рисунок 3" descr="naft_1420998207.jpg.600x450_q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286124"/>
            <a:ext cx="4005258" cy="3003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72000"/>
          </a:xfrm>
        </p:spPr>
        <p:txBody>
          <a:bodyPr/>
          <a:lstStyle/>
          <a:p>
            <a:r>
              <a:rPr lang="ru-RU" dirty="0" err="1" smtClean="0"/>
              <a:t>Переслідування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змусило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нелегально. У 1924 </a:t>
            </a:r>
            <a:r>
              <a:rPr lang="ru-RU" dirty="0" err="1" smtClean="0"/>
              <a:t>р</a:t>
            </a:r>
            <a:r>
              <a:rPr lang="ru-RU" dirty="0" smtClean="0"/>
              <a:t> у </a:t>
            </a:r>
            <a:r>
              <a:rPr lang="ru-RU" dirty="0" err="1" smtClean="0"/>
              <a:t>Венесуелі</a:t>
            </a:r>
            <a:r>
              <a:rPr lang="ru-RU" dirty="0" smtClean="0"/>
              <a:t> </a:t>
            </a:r>
            <a:r>
              <a:rPr lang="ru-RU" dirty="0" err="1" smtClean="0"/>
              <a:t>утворилися</a:t>
            </a:r>
            <a:r>
              <a:rPr lang="ru-RU" dirty="0" smtClean="0"/>
              <a:t> </a:t>
            </a:r>
            <a:r>
              <a:rPr lang="ru-RU" dirty="0" err="1" smtClean="0"/>
              <a:t>комуністичні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вели </a:t>
            </a:r>
            <a:r>
              <a:rPr lang="ru-RU" dirty="0" err="1" smtClean="0"/>
              <a:t>боротьбу</a:t>
            </a:r>
            <a:r>
              <a:rPr lang="ru-RU" dirty="0" smtClean="0"/>
              <a:t> за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націоналізацію</a:t>
            </a:r>
            <a:r>
              <a:rPr lang="ru-RU" dirty="0" smtClean="0"/>
              <a:t> </a:t>
            </a:r>
            <a:r>
              <a:rPr lang="ru-RU" dirty="0" err="1" smtClean="0"/>
              <a:t>нафтової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демократичні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316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071810"/>
            <a:ext cx="5429288" cy="3591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72000"/>
          </a:xfrm>
        </p:spPr>
        <p:txBody>
          <a:bodyPr/>
          <a:lstStyle/>
          <a:p>
            <a:r>
              <a:rPr lang="ru-RU" dirty="0" smtClean="0"/>
              <a:t>Криза 1929-1933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призвела</a:t>
            </a:r>
            <a:r>
              <a:rPr lang="ru-RU" dirty="0" smtClean="0"/>
              <a:t> до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на 2 млн. т, до </a:t>
            </a:r>
            <a:r>
              <a:rPr lang="ru-RU" dirty="0" err="1" smtClean="0"/>
              <a:t>безробіття</a:t>
            </a:r>
            <a:r>
              <a:rPr lang="ru-RU" dirty="0" smtClean="0"/>
              <a:t>,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,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становища в </a:t>
            </a:r>
            <a:r>
              <a:rPr lang="ru-RU" dirty="0" err="1" smtClean="0"/>
              <a:t>країні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1931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народилася</a:t>
            </a:r>
            <a:r>
              <a:rPr lang="ru-RU" dirty="0" smtClean="0"/>
              <a:t> </a:t>
            </a:r>
            <a:r>
              <a:rPr lang="ru-RU" dirty="0" err="1" smtClean="0"/>
              <a:t>Комуністична</a:t>
            </a:r>
            <a:r>
              <a:rPr lang="ru-RU" dirty="0" smtClean="0"/>
              <a:t> </a:t>
            </a:r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 err="1" smtClean="0"/>
              <a:t>Венесуели</a:t>
            </a:r>
            <a:r>
              <a:rPr lang="ru-RU" dirty="0" smtClean="0"/>
              <a:t>, яка почала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роботу в </a:t>
            </a:r>
            <a:r>
              <a:rPr lang="ru-RU" dirty="0" err="1" smtClean="0"/>
              <a:t>масах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400px-VenezuelaCarac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071810"/>
            <a:ext cx="4656699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72000"/>
          </a:xfrm>
        </p:spPr>
        <p:txBody>
          <a:bodyPr/>
          <a:lstStyle/>
          <a:p>
            <a:r>
              <a:rPr lang="uk-UA" dirty="0" smtClean="0"/>
              <a:t>Одним із творців і керівників компартії був Густаво </a:t>
            </a:r>
            <a:r>
              <a:rPr lang="uk-UA" dirty="0" err="1" smtClean="0"/>
              <a:t>Мачадо</a:t>
            </a:r>
            <a:r>
              <a:rPr lang="uk-UA" dirty="0" smtClean="0"/>
              <a:t>. Компартія відразу ж зазнала переслідувань властей. У 1934 р відбувся ряд виступів трудящих, під впливом яких власті змушені були звільнити комуністів з в'язниць.</a:t>
            </a:r>
            <a:endParaRPr lang="uk-UA" dirty="0"/>
          </a:p>
        </p:txBody>
      </p:sp>
      <p:pic>
        <p:nvPicPr>
          <p:cNvPr id="4" name="Рисунок 3" descr="1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950168"/>
            <a:ext cx="4429156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3619512"/>
          </a:xfrm>
        </p:spPr>
        <p:txBody>
          <a:bodyPr/>
          <a:lstStyle/>
          <a:p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вислали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Гомеса (</a:t>
            </a:r>
            <a:r>
              <a:rPr lang="ru-RU" dirty="0" err="1" smtClean="0"/>
              <a:t>грудень</a:t>
            </a:r>
            <a:r>
              <a:rPr lang="ru-RU" dirty="0" smtClean="0"/>
              <a:t> 1935) президентом в 1936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проголошений</a:t>
            </a:r>
            <a:r>
              <a:rPr lang="ru-RU" dirty="0" smtClean="0"/>
              <a:t> </a:t>
            </a: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 smtClean="0"/>
              <a:t>міністр</a:t>
            </a:r>
            <a:r>
              <a:rPr lang="ru-RU" dirty="0" smtClean="0"/>
              <a:t> </a:t>
            </a:r>
            <a:r>
              <a:rPr lang="ru-RU" dirty="0" err="1" smtClean="0"/>
              <a:t>Елеасар</a:t>
            </a:r>
            <a:r>
              <a:rPr lang="ru-RU" dirty="0" smtClean="0"/>
              <a:t> Лопес </a:t>
            </a:r>
            <a:r>
              <a:rPr lang="ru-RU" dirty="0" err="1" smtClean="0"/>
              <a:t>Контрерас</a:t>
            </a:r>
            <a:r>
              <a:rPr lang="ru-RU" dirty="0" smtClean="0"/>
              <a:t>. </a:t>
            </a:r>
            <a:r>
              <a:rPr lang="ru-RU" dirty="0" err="1" smtClean="0"/>
              <a:t>Трудящі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, </a:t>
            </a:r>
            <a:r>
              <a:rPr lang="ru-RU" dirty="0" err="1" smtClean="0"/>
              <a:t>дізнавшись</a:t>
            </a:r>
            <a:r>
              <a:rPr lang="ru-RU" dirty="0" smtClean="0"/>
              <a:t> про смерть </a:t>
            </a:r>
            <a:r>
              <a:rPr lang="ru-RU" dirty="0" err="1" smtClean="0"/>
              <a:t>ненависного</a:t>
            </a:r>
            <a:r>
              <a:rPr lang="ru-RU" dirty="0" smtClean="0"/>
              <a:t> диктатора, </a:t>
            </a:r>
            <a:r>
              <a:rPr lang="ru-RU" dirty="0" err="1" smtClean="0"/>
              <a:t>вийшли</a:t>
            </a:r>
            <a:r>
              <a:rPr lang="ru-RU" dirty="0" smtClean="0"/>
              <a:t> на </a:t>
            </a:r>
            <a:r>
              <a:rPr lang="ru-RU" dirty="0" err="1" smtClean="0"/>
              <a:t>вулиці</a:t>
            </a:r>
            <a:r>
              <a:rPr lang="ru-RU" dirty="0" smtClean="0"/>
              <a:t>. У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демонстрацій</a:t>
            </a:r>
            <a:r>
              <a:rPr lang="ru-RU" dirty="0" smtClean="0"/>
              <a:t> вони </a:t>
            </a:r>
            <a:r>
              <a:rPr lang="ru-RU" dirty="0" err="1" smtClean="0"/>
              <a:t>висували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демократичних</a:t>
            </a:r>
            <a:r>
              <a:rPr lang="ru-RU" dirty="0" smtClean="0"/>
              <a:t> свобод та </a:t>
            </a:r>
            <a:r>
              <a:rPr lang="ru-RU" dirty="0" err="1" smtClean="0"/>
              <a:t>профспілкових</a:t>
            </a:r>
            <a:r>
              <a:rPr lang="ru-RU" dirty="0" smtClean="0"/>
              <a:t> прав.</a:t>
            </a:r>
            <a:endParaRPr lang="uk-UA" dirty="0"/>
          </a:p>
        </p:txBody>
      </p:sp>
      <p:pic>
        <p:nvPicPr>
          <p:cNvPr id="4" name="Рисунок 3" descr="photo_thumb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214686"/>
            <a:ext cx="3429004" cy="3114679"/>
          </a:xfrm>
          <a:prstGeom prst="rect">
            <a:avLst/>
          </a:prstGeom>
        </p:spPr>
      </p:pic>
      <p:pic>
        <p:nvPicPr>
          <p:cNvPr id="5" name="Рисунок 4" descr="02375260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857628"/>
            <a:ext cx="3071834" cy="2150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182</TotalTime>
  <Words>464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Венесуела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Венесуела</dc:title>
  <dc:creator>Світлана Моренець</dc:creator>
  <cp:lastModifiedBy>Світлана Моренець</cp:lastModifiedBy>
  <cp:revision>19</cp:revision>
  <dcterms:created xsi:type="dcterms:W3CDTF">2015-04-19T16:17:28Z</dcterms:created>
  <dcterms:modified xsi:type="dcterms:W3CDTF">2015-04-21T16:25:54Z</dcterms:modified>
</cp:coreProperties>
</file>