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0" autoAdjust="0"/>
    <p:restoredTop sz="94712" autoAdjust="0"/>
  </p:normalViewPr>
  <p:slideViewPr>
    <p:cSldViewPr>
      <p:cViewPr varScale="1">
        <p:scale>
          <a:sx n="108" d="100"/>
          <a:sy n="108"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71EEDDA-937F-47A2-93B5-62C452C0379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DDA-937F-47A2-93B5-62C452C0379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1EEDDA-937F-47A2-93B5-62C452C03794}" type="slidenum">
              <a:rPr lang="ru-RU" smtClean="0"/>
              <a:pPr/>
              <a:t>‹#›</a:t>
            </a:fld>
            <a:endParaRPr lang="ru-RU"/>
          </a:p>
        </p:txBody>
      </p:sp>
    </p:spTree>
  </p:cSld>
  <p:clrMapOvr>
    <a:masterClrMapping/>
  </p:clrMapOvr>
  <p:transition spd="slow"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31BE881-1D79-4A4D-9D35-25F846D659D0}"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71EEDDA-937F-47A2-93B5-62C452C0379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1BE881-1D79-4A4D-9D35-25F846D659D0}" type="datetimeFigureOut">
              <a:rPr lang="ru-RU" smtClean="0"/>
              <a:pPr/>
              <a:t>03.12.2012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1EEDDA-937F-47A2-93B5-62C452C0379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10000">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1051;&#1077;&#1088;&#1072;.1-8A664F79A96C4\&#1056;&#1072;&#1073;&#1086;&#1095;&#1080;&#1081;%20&#1089;&#1090;&#1086;&#1083;\&#1087;&#1088;&#1077;&#1079;&#1077;&#1085;&#1090;&#1072;&#1094;&#1080;&#1103;\V.A.%20Mocart%20-%20Muzyka%20Angelov.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accent5">
                    <a:lumMod val="75000"/>
                  </a:schemeClr>
                </a:solidFill>
              </a:rPr>
              <a:t>Пять интереснейших туристических  мест Европы</a:t>
            </a:r>
            <a:endParaRPr lang="ru-RU" dirty="0">
              <a:solidFill>
                <a:schemeClr val="accent5">
                  <a:lumMod val="75000"/>
                </a:schemeClr>
              </a:solidFill>
            </a:endParaRPr>
          </a:p>
        </p:txBody>
      </p:sp>
      <p:sp>
        <p:nvSpPr>
          <p:cNvPr id="3" name="Подзаголовок 2"/>
          <p:cNvSpPr>
            <a:spLocks noGrp="1"/>
          </p:cNvSpPr>
          <p:nvPr>
            <p:ph type="subTitle" idx="1"/>
          </p:nvPr>
        </p:nvSpPr>
        <p:spPr>
          <a:xfrm>
            <a:off x="533400" y="3228536"/>
            <a:ext cx="7854696" cy="2843670"/>
          </a:xfrm>
        </p:spPr>
        <p:txBody>
          <a:bodyPr>
            <a:normAutofit/>
          </a:bodyPr>
          <a:lstStyle/>
          <a:p>
            <a:r>
              <a:rPr lang="ru-RU" sz="2800" dirty="0" smtClean="0">
                <a:solidFill>
                  <a:schemeClr val="accent1">
                    <a:lumMod val="50000"/>
                  </a:schemeClr>
                </a:solidFill>
              </a:rPr>
              <a:t>                                 </a:t>
            </a:r>
          </a:p>
          <a:p>
            <a:endParaRPr lang="ru-RU" sz="2800" dirty="0" smtClean="0">
              <a:solidFill>
                <a:schemeClr val="accent1">
                  <a:lumMod val="50000"/>
                </a:schemeClr>
              </a:solidFill>
            </a:endParaRPr>
          </a:p>
          <a:p>
            <a:r>
              <a:rPr lang="ru-RU" sz="2800" dirty="0" smtClean="0">
                <a:solidFill>
                  <a:srgbClr val="FFC000"/>
                </a:solidFill>
              </a:rPr>
              <a:t>сделала: </a:t>
            </a:r>
            <a:r>
              <a:rPr lang="ru-RU" dirty="0" err="1" smtClean="0">
                <a:solidFill>
                  <a:srgbClr val="FFC000"/>
                </a:solidFill>
              </a:rPr>
              <a:t>Бушура</a:t>
            </a:r>
            <a:r>
              <a:rPr lang="ru-RU" dirty="0" smtClean="0">
                <a:solidFill>
                  <a:srgbClr val="FFC000"/>
                </a:solidFill>
              </a:rPr>
              <a:t> В.С.</a:t>
            </a:r>
          </a:p>
          <a:p>
            <a:r>
              <a:rPr lang="ru-RU" sz="2800" dirty="0" smtClean="0">
                <a:solidFill>
                  <a:srgbClr val="FFC000"/>
                </a:solidFill>
              </a:rPr>
              <a:t>            проверила</a:t>
            </a:r>
            <a:r>
              <a:rPr lang="ru-RU" dirty="0" smtClean="0">
                <a:solidFill>
                  <a:srgbClr val="FFC000"/>
                </a:solidFill>
              </a:rPr>
              <a:t>:</a:t>
            </a:r>
          </a:p>
          <a:p>
            <a:endParaRPr lang="ru-RU" dirty="0" smtClean="0">
              <a:solidFill>
                <a:srgbClr val="FFC000"/>
              </a:solidFill>
            </a:endParaRPr>
          </a:p>
        </p:txBody>
      </p:sp>
      <p:pic>
        <p:nvPicPr>
          <p:cNvPr id="5" name="V.A. Mocart - Muzyka Angelov.mp3">
            <a:hlinkClick r:id="" action="ppaction://media"/>
          </p:cNvPr>
          <p:cNvPicPr>
            <a:picLocks noRot="1" noChangeAspect="1"/>
          </p:cNvPicPr>
          <p:nvPr>
            <a:audioFile r:link="rId1"/>
          </p:nvPr>
        </p:nvPicPr>
        <p:blipFill>
          <a:blip r:embed="rId3"/>
          <a:stretch>
            <a:fillRect/>
          </a:stretch>
        </p:blipFill>
        <p:spPr>
          <a:xfrm>
            <a:off x="-785850" y="0"/>
            <a:ext cx="304800" cy="30480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7554" y="785794"/>
            <a:ext cx="2215928"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Прага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p:cNvPicPr>
            <a:picLocks noChangeAspect="1" noChangeArrowheads="1"/>
          </p:cNvPicPr>
          <p:nvPr/>
        </p:nvPicPr>
        <p:blipFill>
          <a:blip r:embed="rId2"/>
          <a:srcRect/>
          <a:stretch>
            <a:fillRect/>
          </a:stretch>
        </p:blipFill>
        <p:spPr bwMode="auto">
          <a:xfrm>
            <a:off x="357158" y="1785926"/>
            <a:ext cx="4579297" cy="4572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Содержимое 6"/>
          <p:cNvSpPr>
            <a:spLocks noGrp="1"/>
          </p:cNvSpPr>
          <p:nvPr>
            <p:ph idx="1"/>
          </p:nvPr>
        </p:nvSpPr>
        <p:spPr>
          <a:xfrm>
            <a:off x="4786314" y="1714488"/>
            <a:ext cx="3900486" cy="4922520"/>
          </a:xfrm>
        </p:spPr>
        <p:txBody>
          <a:bodyPr>
            <a:normAutofit fontScale="77500" lnSpcReduction="20000"/>
          </a:bodyPr>
          <a:lstStyle/>
          <a:p>
            <a:r>
              <a:rPr lang="ru-RU" dirty="0" smtClean="0"/>
              <a:t>Прага, Чехия – Для путешественников, ищущих потрясающий место, не наводненное туристами, Прага – то, что нужно. Наполненный мистической готической архитектурой и историческими достопримечательностями, Прага несомненно является одним из прекраснейших городов мира. И обязательно следует посетить такие достопримечательности, как Дворец </a:t>
            </a:r>
            <a:r>
              <a:rPr lang="ru-RU" dirty="0" err="1" smtClean="0"/>
              <a:t>Лобковичей</a:t>
            </a:r>
            <a:r>
              <a:rPr lang="ru-RU" dirty="0" smtClean="0"/>
              <a:t>, Площадь Старого Города и городскую доминанту – Базилику Святого Георга.</a:t>
            </a:r>
            <a:endParaRPr lang="ru-RU" dirty="0"/>
          </a:p>
        </p:txBody>
      </p:sp>
    </p:spTree>
  </p:cSld>
  <p:clrMapOvr>
    <a:masterClrMapping/>
  </p:clrMapOvr>
  <p:transition spd="slow" advTm="10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Left)">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229600" cy="1143000"/>
          </a:xfrm>
        </p:spPr>
        <p:txBody>
          <a:bodyPr/>
          <a:lstStyle/>
          <a:p>
            <a:pPr algn="ctr"/>
            <a:r>
              <a:rPr lang="ru-RU" dirty="0" smtClean="0">
                <a:solidFill>
                  <a:schemeClr val="accent1">
                    <a:lumMod val="50000"/>
                  </a:schemeClr>
                </a:solidFill>
              </a:rPr>
              <a:t>Дворец </a:t>
            </a:r>
            <a:r>
              <a:rPr lang="ru-RU" dirty="0" err="1" smtClean="0">
                <a:solidFill>
                  <a:schemeClr val="accent1">
                    <a:lumMod val="50000"/>
                  </a:schemeClr>
                </a:solidFill>
              </a:rPr>
              <a:t>Лобковичей</a:t>
            </a:r>
            <a:endParaRPr lang="ru-RU" dirty="0">
              <a:solidFill>
                <a:schemeClr val="accent1">
                  <a:lumMod val="50000"/>
                </a:schemeClr>
              </a:solidFill>
            </a:endParaRPr>
          </a:p>
        </p:txBody>
      </p:sp>
      <p:pic>
        <p:nvPicPr>
          <p:cNvPr id="7171" name="Picture 3"/>
          <p:cNvPicPr>
            <a:picLocks noGrp="1" noChangeAspect="1" noChangeArrowheads="1"/>
          </p:cNvPicPr>
          <p:nvPr>
            <p:ph idx="1"/>
          </p:nvPr>
        </p:nvPicPr>
        <p:blipFill>
          <a:blip r:embed="rId2"/>
          <a:srcRect/>
          <a:stretch>
            <a:fillRect/>
          </a:stretch>
        </p:blipFill>
        <p:spPr bwMode="auto">
          <a:xfrm>
            <a:off x="142844" y="1785926"/>
            <a:ext cx="4762500" cy="4500594"/>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5072066" y="1928802"/>
            <a:ext cx="3857620" cy="4801314"/>
          </a:xfrm>
          <a:prstGeom prst="rect">
            <a:avLst/>
          </a:prstGeom>
        </p:spPr>
        <p:txBody>
          <a:bodyPr wrap="square">
            <a:spAutoFit/>
          </a:bodyPr>
          <a:lstStyle/>
          <a:p>
            <a:r>
              <a:rPr lang="ru-RU" i="1" dirty="0" smtClean="0"/>
              <a:t>Дворец </a:t>
            </a:r>
            <a:r>
              <a:rPr lang="ru-RU" i="1" dirty="0" err="1" smtClean="0"/>
              <a:t>Лобковича</a:t>
            </a:r>
            <a:r>
              <a:rPr lang="ru-RU" i="1" dirty="0" smtClean="0"/>
              <a:t> </a:t>
            </a:r>
            <a:r>
              <a:rPr lang="ru-RU" dirty="0" smtClean="0"/>
              <a:t>располагается в Пражском Граде, являясь при этом впечатлительным сооружением Праги. Дворец интересен многим туристам, так как имеет уникальную коллекцию предметов истории. Дворец </a:t>
            </a:r>
            <a:r>
              <a:rPr lang="ru-RU" dirty="0" err="1" smtClean="0"/>
              <a:t>Лобковича</a:t>
            </a:r>
            <a:r>
              <a:rPr lang="ru-RU" dirty="0" smtClean="0"/>
              <a:t> (Чехия) возведен по проекту Джованни </a:t>
            </a:r>
            <a:r>
              <a:rPr lang="ru-RU" dirty="0" err="1" smtClean="0"/>
              <a:t>Аллипранди</a:t>
            </a:r>
            <a:r>
              <a:rPr lang="ru-RU" dirty="0" smtClean="0"/>
              <a:t>. Необходимо отметить, что с XVII столетия до 1940-ых годов дворец являлся резиденцией могущественной католической семьи </a:t>
            </a:r>
            <a:r>
              <a:rPr lang="ru-RU" dirty="0" err="1" smtClean="0"/>
              <a:t>Лобковичей</a:t>
            </a:r>
            <a:r>
              <a:rPr lang="ru-RU" dirty="0" smtClean="0"/>
              <a:t>. В 70-х годах ХХ века это удивительное сооружение было восстановлено в раннем барочном стиле.</a:t>
            </a:r>
            <a:endParaRPr lang="ru-RU" dirty="0"/>
          </a:p>
        </p:txBody>
      </p:sp>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1" y="1000109"/>
            <a:ext cx="7643867" cy="4247317"/>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Будем надеяться,</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эти города </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Европы помогут сделать ваш отдых незабываемым!</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advTm="1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3700"/>
                            </p:stCondLst>
                            <p:childTnLst>
                              <p:par>
                                <p:cTn id="11" presetID="55" presetClass="entr" presetSubtype="0" fill="hold" grpId="1" nodeType="after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7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Содержание</a:t>
            </a:r>
            <a:endParaRPr lang="ru-RU" dirty="0"/>
          </a:p>
        </p:txBody>
      </p:sp>
      <p:sp>
        <p:nvSpPr>
          <p:cNvPr id="3" name="Содержимое 2"/>
          <p:cNvSpPr>
            <a:spLocks noGrp="1"/>
          </p:cNvSpPr>
          <p:nvPr>
            <p:ph idx="1"/>
          </p:nvPr>
        </p:nvSpPr>
        <p:spPr/>
        <p:txBody>
          <a:bodyPr>
            <a:normAutofit/>
          </a:bodyPr>
          <a:lstStyle/>
          <a:p>
            <a:pPr marL="514350" indent="-514350">
              <a:buNone/>
            </a:pPr>
            <a:r>
              <a:rPr lang="ru-RU" dirty="0" smtClean="0">
                <a:effectLst>
                  <a:outerShdw blurRad="38100" dist="38100" dir="2700000" algn="tl">
                    <a:srgbClr val="000000">
                      <a:alpha val="43137"/>
                    </a:srgbClr>
                  </a:outerShdw>
                </a:effectLst>
              </a:rPr>
              <a:t>1. </a:t>
            </a:r>
            <a:r>
              <a:rPr lang="ru-RU" b="1" dirty="0" smtClean="0">
                <a:effectLst>
                  <a:outerShdw blurRad="38100" dist="38100" dir="2700000" algn="tl">
                    <a:srgbClr val="000000">
                      <a:alpha val="43137"/>
                    </a:srgbClr>
                  </a:outerShdw>
                </a:effectLst>
              </a:rPr>
              <a:t>Лондон</a:t>
            </a:r>
            <a:endParaRPr lang="ru-RU" b="1" dirty="0" smtClean="0">
              <a:effectLst>
                <a:outerShdw blurRad="38100" dist="38100" dir="2700000" algn="tl">
                  <a:srgbClr val="000000">
                    <a:alpha val="43137"/>
                  </a:srgbClr>
                </a:outerShdw>
              </a:effectLst>
            </a:endParaRPr>
          </a:p>
          <a:p>
            <a:pPr marL="514350" indent="-514350"/>
            <a:r>
              <a:rPr lang="ru-RU" i="1" dirty="0" err="1" smtClean="0"/>
              <a:t>Биг-Бен</a:t>
            </a:r>
            <a:endParaRPr lang="ru-RU" i="1" dirty="0" smtClean="0"/>
          </a:p>
          <a:p>
            <a:pPr marL="514350" indent="-514350">
              <a:buNone/>
            </a:pPr>
            <a:r>
              <a:rPr lang="ru-RU" b="1" dirty="0" smtClean="0">
                <a:effectLst>
                  <a:outerShdw blurRad="38100" dist="38100" dir="2700000" algn="tl">
                    <a:srgbClr val="000000">
                      <a:alpha val="43137"/>
                    </a:srgbClr>
                  </a:outerShdw>
                </a:effectLst>
              </a:rPr>
              <a:t>2. Париж</a:t>
            </a:r>
            <a:endParaRPr lang="ru-RU" b="1" dirty="0" smtClean="0">
              <a:effectLst>
                <a:outerShdw blurRad="38100" dist="38100" dir="2700000" algn="tl">
                  <a:srgbClr val="000000">
                    <a:alpha val="43137"/>
                  </a:srgbClr>
                </a:outerShdw>
              </a:effectLst>
            </a:endParaRPr>
          </a:p>
          <a:p>
            <a:pPr marL="514350" indent="-514350"/>
            <a:r>
              <a:rPr lang="ru-RU" i="1" dirty="0" err="1" smtClean="0"/>
              <a:t>Эйфелевая</a:t>
            </a:r>
            <a:r>
              <a:rPr lang="ru-RU" i="1" dirty="0" smtClean="0"/>
              <a:t> башня</a:t>
            </a:r>
          </a:p>
          <a:p>
            <a:pPr marL="514350" indent="-514350">
              <a:buNone/>
            </a:pPr>
            <a:r>
              <a:rPr lang="ru-RU" b="1" dirty="0" smtClean="0">
                <a:effectLst>
                  <a:outerShdw blurRad="38100" dist="38100" dir="2700000" algn="tl">
                    <a:srgbClr val="000000">
                      <a:alpha val="43137"/>
                    </a:srgbClr>
                  </a:outerShdw>
                </a:effectLst>
              </a:rPr>
              <a:t>3. Рим</a:t>
            </a:r>
          </a:p>
          <a:p>
            <a:pPr marL="514350" indent="-514350"/>
            <a:r>
              <a:rPr lang="ru-RU" i="1" dirty="0" smtClean="0"/>
              <a:t>Колизей</a:t>
            </a:r>
            <a:endParaRPr lang="ru-RU" i="1" dirty="0" smtClean="0"/>
          </a:p>
          <a:p>
            <a:pPr marL="514350" indent="-514350">
              <a:buNone/>
            </a:pPr>
            <a:r>
              <a:rPr lang="ru-RU" b="1" dirty="0" smtClean="0">
                <a:effectLst>
                  <a:outerShdw blurRad="38100" dist="38100" dir="2700000" algn="tl">
                    <a:srgbClr val="000000">
                      <a:alpha val="43137"/>
                    </a:srgbClr>
                  </a:outerShdw>
                </a:effectLst>
              </a:rPr>
              <a:t>4. Мадрид</a:t>
            </a:r>
            <a:endParaRPr lang="ru-RU" b="1" dirty="0" smtClean="0">
              <a:effectLst>
                <a:outerShdw blurRad="38100" dist="38100" dir="2700000" algn="tl">
                  <a:srgbClr val="000000">
                    <a:alpha val="43137"/>
                  </a:srgbClr>
                </a:outerShdw>
              </a:effectLst>
            </a:endParaRPr>
          </a:p>
          <a:p>
            <a:pPr marL="514350" indent="-514350">
              <a:buNone/>
            </a:pPr>
            <a:r>
              <a:rPr lang="ru-RU" b="1" dirty="0" smtClean="0">
                <a:effectLst>
                  <a:outerShdw blurRad="38100" dist="38100" dir="2700000" algn="tl">
                    <a:srgbClr val="000000">
                      <a:alpha val="43137"/>
                    </a:srgbClr>
                  </a:outerShdw>
                </a:effectLst>
              </a:rPr>
              <a:t>5.</a:t>
            </a:r>
            <a:r>
              <a:rPr lang="ru-RU"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Прага</a:t>
            </a:r>
            <a:endParaRPr lang="ru-RU" b="1" dirty="0" smtClean="0">
              <a:effectLst>
                <a:outerShdw blurRad="38100" dist="38100" dir="2700000" algn="tl">
                  <a:srgbClr val="000000">
                    <a:alpha val="43137"/>
                  </a:srgbClr>
                </a:outerShdw>
              </a:effectLst>
            </a:endParaRPr>
          </a:p>
          <a:p>
            <a:pPr marL="514350" indent="-514350"/>
            <a:r>
              <a:rPr lang="ru-RU" i="1" dirty="0" smtClean="0">
                <a:effectLst>
                  <a:outerShdw blurRad="38100" dist="38100" dir="2700000" algn="tl">
                    <a:srgbClr val="000000">
                      <a:alpha val="43137"/>
                    </a:srgbClr>
                  </a:outerShdw>
                </a:effectLst>
              </a:rPr>
              <a:t>Дворец </a:t>
            </a:r>
            <a:r>
              <a:rPr lang="ru-RU" i="1" dirty="0" err="1" smtClean="0">
                <a:effectLst>
                  <a:outerShdw blurRad="38100" dist="38100" dir="2700000" algn="tl">
                    <a:srgbClr val="000000">
                      <a:alpha val="43137"/>
                    </a:srgbClr>
                  </a:outerShdw>
                </a:effectLst>
              </a:rPr>
              <a:t>Лобковичей</a:t>
            </a:r>
            <a:endParaRPr lang="ru-RU" i="1" dirty="0">
              <a:effectLst>
                <a:outerShdw blurRad="38100" dist="38100" dir="2700000" algn="tl">
                  <a:srgbClr val="000000">
                    <a:alpha val="43137"/>
                  </a:srgbClr>
                </a:outerShdw>
              </a:effectLs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4643446"/>
            <a:ext cx="8086724" cy="1785950"/>
          </a:xfrm>
        </p:spPr>
        <p:txBody>
          <a:bodyPr>
            <a:normAutofit/>
          </a:bodyPr>
          <a:lstStyle/>
          <a:p>
            <a:r>
              <a:rPr lang="ru-RU" sz="1600" dirty="0" smtClean="0"/>
              <a:t>Лондон, Англия – это чрезвычайно комфортный и в то же время крайне деятельный город, с которым обязательно стоит познакомиться ближе. Здесь вы найдете богатую культуру и историю, великолепные пабы и множество объектов туристического внимания. При этом Лондон остается одним из самых дешевых городов Европы.</a:t>
            </a:r>
            <a:endParaRPr lang="ru-RU" sz="1600" dirty="0"/>
          </a:p>
        </p:txBody>
      </p:sp>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428596" y="928670"/>
            <a:ext cx="2000264" cy="2428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a:srcRect/>
          <a:stretch>
            <a:fillRect/>
          </a:stretch>
        </p:blipFill>
        <p:spPr bwMode="auto">
          <a:xfrm>
            <a:off x="3500430" y="2214554"/>
            <a:ext cx="200026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5"/>
          <a:srcRect/>
          <a:stretch>
            <a:fillRect/>
          </a:stretch>
        </p:blipFill>
        <p:spPr bwMode="auto">
          <a:xfrm>
            <a:off x="6500826" y="1000108"/>
            <a:ext cx="201930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Стрелка влево 8"/>
          <p:cNvSpPr/>
          <p:nvPr/>
        </p:nvSpPr>
        <p:spPr>
          <a:xfrm>
            <a:off x="2571736" y="2214554"/>
            <a:ext cx="85725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572132" y="2214554"/>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держимое 2"/>
          <p:cNvSpPr txBox="1">
            <a:spLocks/>
          </p:cNvSpPr>
          <p:nvPr/>
        </p:nvSpPr>
        <p:spPr>
          <a:xfrm>
            <a:off x="2786050" y="928670"/>
            <a:ext cx="3357586" cy="121444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Прямоугольник 11"/>
          <p:cNvSpPr/>
          <p:nvPr/>
        </p:nvSpPr>
        <p:spPr>
          <a:xfrm>
            <a:off x="2571737" y="635724"/>
            <a:ext cx="3500462" cy="923330"/>
          </a:xfrm>
          <a:prstGeom prst="rect">
            <a:avLst/>
          </a:prstGeom>
        </p:spPr>
        <p:txBody>
          <a:bodyPr wrap="square">
            <a:spAutoFit/>
          </a:bodyPr>
          <a:lstStyle/>
          <a:p>
            <a:pPr lvl="0" algn="ctr"/>
            <a:r>
              <a:rPr lang="ru-RU" sz="5400" b="1" dirty="0" smtClean="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rPr>
              <a:t>Лондон</a:t>
            </a:r>
            <a:endParaRPr lang="ru-RU" sz="5400"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ransition spd="slow"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3000"/>
                                        <p:tgtEl>
                                          <p:spTgt spid="10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142984"/>
            <a:ext cx="8229600" cy="1143000"/>
          </a:xfrm>
        </p:spPr>
        <p:txBody>
          <a:bodyPr/>
          <a:lstStyle/>
          <a:p>
            <a:r>
              <a:rPr lang="ru-RU" sz="5400" dirty="0" smtClean="0"/>
              <a:t>                   </a:t>
            </a:r>
            <a:r>
              <a:rPr lang="ru-RU" sz="5400" dirty="0" err="1" smtClean="0">
                <a:solidFill>
                  <a:schemeClr val="accent5">
                    <a:lumMod val="75000"/>
                  </a:schemeClr>
                </a:solidFill>
              </a:rPr>
              <a:t>Big</a:t>
            </a:r>
            <a:r>
              <a:rPr lang="ru-RU" sz="5400" dirty="0" smtClean="0">
                <a:solidFill>
                  <a:schemeClr val="accent5">
                    <a:lumMod val="75000"/>
                  </a:schemeClr>
                </a:solidFill>
              </a:rPr>
              <a:t> </a:t>
            </a:r>
            <a:r>
              <a:rPr lang="ru-RU" sz="5400" dirty="0" err="1" smtClean="0">
                <a:solidFill>
                  <a:schemeClr val="accent5">
                    <a:lumMod val="75000"/>
                  </a:schemeClr>
                </a:solidFill>
              </a:rPr>
              <a:t>Ben</a:t>
            </a:r>
            <a:endParaRPr lang="ru-RU" dirty="0">
              <a:solidFill>
                <a:schemeClr val="accent5">
                  <a:lumMod val="75000"/>
                </a:schemeClr>
              </a:solidFill>
            </a:endParaRPr>
          </a:p>
        </p:txBody>
      </p:sp>
      <p:sp>
        <p:nvSpPr>
          <p:cNvPr id="3" name="Содержимое 2"/>
          <p:cNvSpPr>
            <a:spLocks noGrp="1"/>
          </p:cNvSpPr>
          <p:nvPr>
            <p:ph idx="1"/>
          </p:nvPr>
        </p:nvSpPr>
        <p:spPr>
          <a:xfrm>
            <a:off x="3000364" y="2428868"/>
            <a:ext cx="5686436" cy="3895732"/>
          </a:xfrm>
        </p:spPr>
        <p:txBody>
          <a:bodyPr>
            <a:normAutofit fontScale="92500"/>
          </a:bodyPr>
          <a:lstStyle/>
          <a:p>
            <a:r>
              <a:rPr lang="ru-RU" sz="2800" i="1" dirty="0" err="1" smtClean="0"/>
              <a:t>Биг-Бен</a:t>
            </a:r>
            <a:r>
              <a:rPr lang="ru-RU" sz="2800" dirty="0" smtClean="0"/>
              <a:t> (англ. </a:t>
            </a:r>
            <a:r>
              <a:rPr lang="ru-RU" sz="2800" dirty="0" err="1" smtClean="0"/>
              <a:t>Big</a:t>
            </a:r>
            <a:r>
              <a:rPr lang="ru-RU" sz="2800" dirty="0" smtClean="0"/>
              <a:t> </a:t>
            </a:r>
            <a:r>
              <a:rPr lang="ru-RU" sz="2800" dirty="0" err="1" smtClean="0"/>
              <a:t>Ben</a:t>
            </a:r>
            <a:r>
              <a:rPr lang="ru-RU" sz="2800" dirty="0" smtClean="0"/>
              <a:t>)  — название самого большого из шести колоколов Вестминстерского дворца в Лондоне, часто это название относят к часам и Часовой башне в целом, которая с сентября 2012 года официально называется «башней Елизаветы»</a:t>
            </a:r>
            <a:endParaRPr lang="ru-RU" sz="2800" dirty="0"/>
          </a:p>
        </p:txBody>
      </p:sp>
      <p:pic>
        <p:nvPicPr>
          <p:cNvPr id="2050" name="Picture 2">
            <a:hlinkClick r:id="rId2" action="ppaction://hlinksldjump"/>
          </p:cNvPr>
          <p:cNvPicPr>
            <a:picLocks noChangeAspect="1" noChangeArrowheads="1"/>
          </p:cNvPicPr>
          <p:nvPr/>
        </p:nvPicPr>
        <p:blipFill>
          <a:blip r:embed="rId3"/>
          <a:srcRect/>
          <a:stretch>
            <a:fillRect/>
          </a:stretch>
        </p:blipFill>
        <p:spPr bwMode="auto">
          <a:xfrm>
            <a:off x="285720" y="1071546"/>
            <a:ext cx="2786082" cy="5500726"/>
          </a:xfrm>
          <a:prstGeom prst="rect">
            <a:avLst/>
          </a:prstGeom>
          <a:ln>
            <a:noFill/>
          </a:ln>
          <a:effectLst>
            <a:outerShdw blurRad="292100" dist="139700" dir="2700000" algn="tl" rotWithShape="0">
              <a:srgbClr val="333333">
                <a:alpha val="65000"/>
              </a:srgbClr>
            </a:outerShdw>
          </a:effectLst>
        </p:spPr>
      </p:pic>
      <p:sp>
        <p:nvSpPr>
          <p:cNvPr id="6" name="5-конечная звезда 5"/>
          <p:cNvSpPr/>
          <p:nvPr/>
        </p:nvSpPr>
        <p:spPr>
          <a:xfrm>
            <a:off x="7215206" y="1071546"/>
            <a:ext cx="642942"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8286776" y="1857364"/>
            <a:ext cx="428628"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7286644" y="2214554"/>
            <a:ext cx="428628"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10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3929058" y="1643050"/>
            <a:ext cx="5043494" cy="3929090"/>
          </a:xfrm>
        </p:spPr>
        <p:txBody>
          <a:bodyPr>
            <a:noAutofit/>
          </a:bodyPr>
          <a:lstStyle/>
          <a:p>
            <a:r>
              <a:rPr lang="ru-RU" sz="2400" dirty="0" smtClean="0"/>
              <a:t>Париж, Франция – это идеальный город для влюбленных парочек, любителей искусства и гурманов. Париж прекрасен в любое время года, но особенно великолепен весной. Если вы впервые собираетесь в столицу Франции, обязательно посетите </a:t>
            </a:r>
            <a:r>
              <a:rPr lang="ru-RU" sz="2400" dirty="0" err="1" smtClean="0"/>
              <a:t>Эйффелевую</a:t>
            </a:r>
            <a:r>
              <a:rPr lang="ru-RU" sz="2400" dirty="0" smtClean="0"/>
              <a:t> Башню, музей Лувр и конечно Собор Парижской Богоматери (знаменитый </a:t>
            </a:r>
            <a:r>
              <a:rPr lang="ru-RU" sz="2400" dirty="0" err="1" smtClean="0"/>
              <a:t>Нотр-Дам</a:t>
            </a:r>
            <a:r>
              <a:rPr lang="ru-RU" sz="2400" dirty="0" smtClean="0"/>
              <a:t> де Пари). </a:t>
            </a:r>
            <a:endParaRPr lang="ru-RU" sz="2400" dirty="0"/>
          </a:p>
        </p:txBody>
      </p:sp>
      <p:sp>
        <p:nvSpPr>
          <p:cNvPr id="5" name="Прямоугольник 4"/>
          <p:cNvSpPr/>
          <p:nvPr/>
        </p:nvSpPr>
        <p:spPr>
          <a:xfrm>
            <a:off x="3286116" y="357166"/>
            <a:ext cx="2573141"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Париж</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a:hlinkClick r:id="rId2" action="ppaction://hlinksldjump"/>
          </p:cNvPr>
          <p:cNvPicPr>
            <a:picLocks noChangeAspect="1" noChangeArrowheads="1"/>
          </p:cNvPicPr>
          <p:nvPr/>
        </p:nvPicPr>
        <p:blipFill>
          <a:blip r:embed="rId3"/>
          <a:srcRect/>
          <a:stretch>
            <a:fillRect/>
          </a:stretch>
        </p:blipFill>
        <p:spPr bwMode="auto">
          <a:xfrm>
            <a:off x="142844" y="1714488"/>
            <a:ext cx="3857652" cy="4429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3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1928802"/>
            <a:ext cx="4614866" cy="4395798"/>
          </a:xfrm>
        </p:spPr>
        <p:txBody>
          <a:bodyPr>
            <a:normAutofit fontScale="92500"/>
          </a:bodyPr>
          <a:lstStyle/>
          <a:p>
            <a:r>
              <a:rPr lang="ru-RU" sz="2000" i="1" dirty="0" smtClean="0"/>
              <a:t>Эйфелева Башня </a:t>
            </a:r>
            <a:r>
              <a:rPr lang="ru-RU" sz="2000" dirty="0" smtClean="0"/>
              <a:t>- главный памятник города, привлекающий туристов со всего света. Она названа в честь своего создателя - </a:t>
            </a:r>
            <a:r>
              <a:rPr lang="ru-RU" sz="2000" dirty="0" err="1" smtClean="0"/>
              <a:t>Гюстафа</a:t>
            </a:r>
            <a:r>
              <a:rPr lang="ru-RU" sz="2000" dirty="0" smtClean="0"/>
              <a:t> Эйфеля. </a:t>
            </a:r>
          </a:p>
          <a:p>
            <a:endParaRPr lang="ru-RU" sz="2000" dirty="0" smtClean="0"/>
          </a:p>
          <a:p>
            <a:r>
              <a:rPr lang="ru-RU" sz="2000" dirty="0" smtClean="0"/>
              <a:t> Сооруженная к Всемирной выставке в 1889 г., Эйфелева Башня (317 м) была самым высоким зданием в мире. Первоначально она являла собой символ Революции и должна была показать технические достижения Франции за последние 10 лет, но впоследствии стала символом Парижа для всего мира.</a:t>
            </a:r>
            <a:endParaRPr lang="ru-RU" sz="2000" dirty="0"/>
          </a:p>
        </p:txBody>
      </p:sp>
      <p:pic>
        <p:nvPicPr>
          <p:cNvPr id="1026" name="Picture 2"/>
          <p:cNvPicPr>
            <a:picLocks noChangeAspect="1" noChangeArrowheads="1"/>
          </p:cNvPicPr>
          <p:nvPr/>
        </p:nvPicPr>
        <p:blipFill>
          <a:blip r:embed="rId2"/>
          <a:srcRect/>
          <a:stretch>
            <a:fillRect/>
          </a:stretch>
        </p:blipFill>
        <p:spPr bwMode="auto">
          <a:xfrm>
            <a:off x="2214546" y="857232"/>
            <a:ext cx="1857388" cy="2168428"/>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3"/>
          <a:srcRect/>
          <a:stretch>
            <a:fillRect/>
          </a:stretch>
        </p:blipFill>
        <p:spPr bwMode="auto">
          <a:xfrm>
            <a:off x="214282" y="2428868"/>
            <a:ext cx="1785950" cy="2502605"/>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4"/>
          <a:srcRect/>
          <a:stretch>
            <a:fillRect/>
          </a:stretch>
        </p:blipFill>
        <p:spPr bwMode="auto">
          <a:xfrm>
            <a:off x="2214546" y="4214818"/>
            <a:ext cx="1928826" cy="2286016"/>
          </a:xfrm>
          <a:prstGeom prst="rect">
            <a:avLst/>
          </a:prstGeom>
          <a:ln w="88900" cap="sq" cmpd="thickThin">
            <a:solidFill>
              <a:srgbClr val="000000"/>
            </a:solidFill>
            <a:prstDash val="solid"/>
            <a:miter lim="800000"/>
          </a:ln>
          <a:effectLst>
            <a:innerShdw blurRad="76200">
              <a:srgbClr val="000000"/>
            </a:innerShdw>
          </a:effectLst>
        </p:spPr>
      </p:pic>
      <p:sp>
        <p:nvSpPr>
          <p:cNvPr id="8" name="Выноска с четырьмя стрелками 7"/>
          <p:cNvSpPr/>
          <p:nvPr/>
        </p:nvSpPr>
        <p:spPr>
          <a:xfrm>
            <a:off x="2643174" y="3286124"/>
            <a:ext cx="1071570" cy="785818"/>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10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1000" fill="hold"/>
                                        <p:tgtEl>
                                          <p:spTgt spid="1027"/>
                                        </p:tgtEl>
                                        <p:attrNameLst>
                                          <p:attrName>ppt_w</p:attrName>
                                        </p:attrNameLst>
                                      </p:cBhvr>
                                      <p:tavLst>
                                        <p:tav tm="0">
                                          <p:val>
                                            <p:strVal val="#ppt_w*0.70"/>
                                          </p:val>
                                        </p:tav>
                                        <p:tav tm="100000">
                                          <p:val>
                                            <p:strVal val="#ppt_w"/>
                                          </p:val>
                                        </p:tav>
                                      </p:tavLst>
                                    </p:anim>
                                    <p:anim calcmode="lin" valueType="num">
                                      <p:cBhvr>
                                        <p:cTn id="12" dur="1000" fill="hold"/>
                                        <p:tgtEl>
                                          <p:spTgt spid="1027"/>
                                        </p:tgtEl>
                                        <p:attrNameLst>
                                          <p:attrName>ppt_h</p:attrName>
                                        </p:attrNameLst>
                                      </p:cBhvr>
                                      <p:tavLst>
                                        <p:tav tm="0">
                                          <p:val>
                                            <p:strVal val="#ppt_h"/>
                                          </p:val>
                                        </p:tav>
                                        <p:tav tm="100000">
                                          <p:val>
                                            <p:strVal val="#ppt_h"/>
                                          </p:val>
                                        </p:tav>
                                      </p:tavLst>
                                    </p:anim>
                                    <p:animEffect transition="in" filter="fade">
                                      <p:cBhvr>
                                        <p:cTn id="13" dur="1000"/>
                                        <p:tgtEl>
                                          <p:spTgt spid="1027"/>
                                        </p:tgtEl>
                                      </p:cBhvr>
                                    </p:animEffect>
                                  </p:childTnLst>
                                </p:cTn>
                              </p:par>
                            </p:childTnLst>
                          </p:cTn>
                        </p:par>
                        <p:par>
                          <p:cTn id="14" fill="hold">
                            <p:stCondLst>
                              <p:cond delay="3000"/>
                            </p:stCondLst>
                            <p:childTnLst>
                              <p:par>
                                <p:cTn id="15" presetID="30"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400" decel="100000"/>
                                        <p:tgtEl>
                                          <p:spTgt spid="1028"/>
                                        </p:tgtEl>
                                      </p:cBhvr>
                                    </p:animEffect>
                                    <p:anim calcmode="lin" valueType="num">
                                      <p:cBhvr>
                                        <p:cTn id="18" dur="2400" decel="100000" fill="hold"/>
                                        <p:tgtEl>
                                          <p:spTgt spid="1028"/>
                                        </p:tgtEl>
                                        <p:attrNameLst>
                                          <p:attrName>style.rotation</p:attrName>
                                        </p:attrNameLst>
                                      </p:cBhvr>
                                      <p:tavLst>
                                        <p:tav tm="0">
                                          <p:val>
                                            <p:fltVal val="-90"/>
                                          </p:val>
                                        </p:tav>
                                        <p:tav tm="100000">
                                          <p:val>
                                            <p:fltVal val="0"/>
                                          </p:val>
                                        </p:tav>
                                      </p:tavLst>
                                    </p:anim>
                                    <p:anim calcmode="lin" valueType="num">
                                      <p:cBhvr>
                                        <p:cTn id="19" dur="2400" decel="100000" fill="hold"/>
                                        <p:tgtEl>
                                          <p:spTgt spid="1028"/>
                                        </p:tgtEl>
                                        <p:attrNameLst>
                                          <p:attrName>ppt_x</p:attrName>
                                        </p:attrNameLst>
                                      </p:cBhvr>
                                      <p:tavLst>
                                        <p:tav tm="0">
                                          <p:val>
                                            <p:strVal val="#ppt_x+0.4"/>
                                          </p:val>
                                        </p:tav>
                                        <p:tav tm="100000">
                                          <p:val>
                                            <p:strVal val="#ppt_x-0.05"/>
                                          </p:val>
                                        </p:tav>
                                      </p:tavLst>
                                    </p:anim>
                                    <p:anim calcmode="lin" valueType="num">
                                      <p:cBhvr>
                                        <p:cTn id="20" dur="2400" decel="100000" fill="hold"/>
                                        <p:tgtEl>
                                          <p:spTgt spid="1028"/>
                                        </p:tgtEl>
                                        <p:attrNameLst>
                                          <p:attrName>ppt_y</p:attrName>
                                        </p:attrNameLst>
                                      </p:cBhvr>
                                      <p:tavLst>
                                        <p:tav tm="0">
                                          <p:val>
                                            <p:strVal val="#ppt_y-0.4"/>
                                          </p:val>
                                        </p:tav>
                                        <p:tav tm="100000">
                                          <p:val>
                                            <p:strVal val="#ppt_y+0.1"/>
                                          </p:val>
                                        </p:tav>
                                      </p:tavLst>
                                    </p:anim>
                                    <p:anim calcmode="lin" valueType="num">
                                      <p:cBhvr>
                                        <p:cTn id="21" dur="600" accel="100000" fill="hold">
                                          <p:stCondLst>
                                            <p:cond delay="2400"/>
                                          </p:stCondLst>
                                        </p:cTn>
                                        <p:tgtEl>
                                          <p:spTgt spid="1028"/>
                                        </p:tgtEl>
                                        <p:attrNameLst>
                                          <p:attrName>ppt_x</p:attrName>
                                        </p:attrNameLst>
                                      </p:cBhvr>
                                      <p:tavLst>
                                        <p:tav tm="0">
                                          <p:val>
                                            <p:strVal val="#ppt_x-0.05"/>
                                          </p:val>
                                        </p:tav>
                                        <p:tav tm="100000">
                                          <p:val>
                                            <p:strVal val="#ppt_x"/>
                                          </p:val>
                                        </p:tav>
                                      </p:tavLst>
                                    </p:anim>
                                    <p:anim calcmode="lin" valueType="num">
                                      <p:cBhvr>
                                        <p:cTn id="22" dur="600" accel="100000" fill="hold">
                                          <p:stCondLst>
                                            <p:cond delay="24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2571736" y="1785926"/>
            <a:ext cx="5643602" cy="4565354"/>
          </a:xfrm>
        </p:spPr>
        <p:txBody>
          <a:bodyPr>
            <a:normAutofit/>
          </a:bodyPr>
          <a:lstStyle/>
          <a:p>
            <a:pPr lvl="7"/>
            <a:r>
              <a:rPr lang="ru-RU" dirty="0" smtClean="0"/>
              <a:t>Рим, Италия – "Вечный город" прекрасен в любое время года. Поклонникам истории и археологии понравятся музеи и площадки истории под открытым небом. Убежденные католики будут восхищены Ватиканом. Хотя подобные объекты никак не поддаются разделению по религиозным убеждениям! Если же вы любитель делать покупки, то обратите внимание на многочисленные торговые автоматы, а также исследуйте улицы </a:t>
            </a:r>
            <a:r>
              <a:rPr lang="ru-RU" dirty="0" err="1" smtClean="0"/>
              <a:t>Виа</a:t>
            </a:r>
            <a:r>
              <a:rPr lang="ru-RU" dirty="0" smtClean="0"/>
              <a:t> </a:t>
            </a:r>
            <a:r>
              <a:rPr lang="ru-RU" dirty="0" err="1" smtClean="0"/>
              <a:t>Кондотти</a:t>
            </a:r>
            <a:r>
              <a:rPr lang="ru-RU" dirty="0" smtClean="0"/>
              <a:t>, </a:t>
            </a:r>
            <a:r>
              <a:rPr lang="ru-RU" dirty="0" err="1" smtClean="0"/>
              <a:t>Виа</a:t>
            </a:r>
            <a:r>
              <a:rPr lang="ru-RU" dirty="0" smtClean="0"/>
              <a:t> </a:t>
            </a:r>
            <a:r>
              <a:rPr lang="ru-RU" dirty="0" err="1" smtClean="0"/>
              <a:t>Боргоньона</a:t>
            </a:r>
            <a:r>
              <a:rPr lang="ru-RU" dirty="0" smtClean="0"/>
              <a:t> и </a:t>
            </a:r>
            <a:r>
              <a:rPr lang="ru-RU" dirty="0" err="1" smtClean="0"/>
              <a:t>Виа</a:t>
            </a:r>
            <a:r>
              <a:rPr lang="ru-RU" dirty="0" smtClean="0"/>
              <a:t> </a:t>
            </a:r>
            <a:r>
              <a:rPr lang="ru-RU" dirty="0" err="1" smtClean="0"/>
              <a:t>Фраттина</a:t>
            </a:r>
            <a:r>
              <a:rPr lang="ru-RU" dirty="0" smtClean="0"/>
              <a:t>.</a:t>
            </a:r>
            <a:endParaRPr lang="ru-RU" dirty="0"/>
          </a:p>
        </p:txBody>
      </p:sp>
      <p:sp>
        <p:nvSpPr>
          <p:cNvPr id="4" name="Прямоугольник 3"/>
          <p:cNvSpPr/>
          <p:nvPr/>
        </p:nvSpPr>
        <p:spPr>
          <a:xfrm>
            <a:off x="3786182" y="785794"/>
            <a:ext cx="1569660"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Рим</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2"/>
          <a:srcRect/>
          <a:stretch>
            <a:fillRect/>
          </a:stretch>
        </p:blipFill>
        <p:spPr bwMode="auto">
          <a:xfrm>
            <a:off x="2071670" y="4143380"/>
            <a:ext cx="2607672" cy="25003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146" name="Picture 2" descr="http://www.romecity.ru/img/photo3_b.jpg"/>
          <p:cNvPicPr>
            <a:picLocks noChangeAspect="1" noChangeArrowheads="1"/>
          </p:cNvPicPr>
          <p:nvPr/>
        </p:nvPicPr>
        <p:blipFill>
          <a:blip r:embed="rId3"/>
          <a:srcRect/>
          <a:stretch>
            <a:fillRect/>
          </a:stretch>
        </p:blipFill>
        <p:spPr bwMode="auto">
          <a:xfrm>
            <a:off x="857225" y="1564728"/>
            <a:ext cx="2286016" cy="22928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2000"/>
                                        <p:tgtEl>
                                          <p:spTgt spid="6146"/>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600" decel="100000"/>
                                        <p:tgtEl>
                                          <p:spTgt spid="2051"/>
                                        </p:tgtEl>
                                      </p:cBhvr>
                                    </p:animEffect>
                                    <p:anim calcmode="lin" valueType="num">
                                      <p:cBhvr>
                                        <p:cTn id="12" dur="1600" decel="100000" fill="hold"/>
                                        <p:tgtEl>
                                          <p:spTgt spid="2051"/>
                                        </p:tgtEl>
                                        <p:attrNameLst>
                                          <p:attrName>style.rotation</p:attrName>
                                        </p:attrNameLst>
                                      </p:cBhvr>
                                      <p:tavLst>
                                        <p:tav tm="0">
                                          <p:val>
                                            <p:fltVal val="-90"/>
                                          </p:val>
                                        </p:tav>
                                        <p:tav tm="100000">
                                          <p:val>
                                            <p:fltVal val="0"/>
                                          </p:val>
                                        </p:tav>
                                      </p:tavLst>
                                    </p:anim>
                                    <p:anim calcmode="lin" valueType="num">
                                      <p:cBhvr>
                                        <p:cTn id="13" dur="1600" decel="100000" fill="hold"/>
                                        <p:tgtEl>
                                          <p:spTgt spid="2051"/>
                                        </p:tgtEl>
                                        <p:attrNameLst>
                                          <p:attrName>ppt_x</p:attrName>
                                        </p:attrNameLst>
                                      </p:cBhvr>
                                      <p:tavLst>
                                        <p:tav tm="0">
                                          <p:val>
                                            <p:strVal val="#ppt_x+0.4"/>
                                          </p:val>
                                        </p:tav>
                                        <p:tav tm="100000">
                                          <p:val>
                                            <p:strVal val="#ppt_x-0.05"/>
                                          </p:val>
                                        </p:tav>
                                      </p:tavLst>
                                    </p:anim>
                                    <p:anim calcmode="lin" valueType="num">
                                      <p:cBhvr>
                                        <p:cTn id="14" dur="1600" decel="100000" fill="hold"/>
                                        <p:tgtEl>
                                          <p:spTgt spid="2051"/>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2051"/>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20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5">
                    <a:lumMod val="50000"/>
                  </a:schemeClr>
                </a:solidFill>
              </a:rPr>
              <a:t>Колизей</a:t>
            </a:r>
            <a:endParaRPr lang="ru-RU" dirty="0">
              <a:solidFill>
                <a:schemeClr val="accent5">
                  <a:lumMod val="50000"/>
                </a:schemeClr>
              </a:solidFill>
            </a:endParaRPr>
          </a:p>
        </p:txBody>
      </p:sp>
      <p:sp>
        <p:nvSpPr>
          <p:cNvPr id="6" name="Прямоугольник 5"/>
          <p:cNvSpPr/>
          <p:nvPr/>
        </p:nvSpPr>
        <p:spPr>
          <a:xfrm>
            <a:off x="4286248" y="1928802"/>
            <a:ext cx="4572000" cy="4708981"/>
          </a:xfrm>
          <a:prstGeom prst="rect">
            <a:avLst/>
          </a:prstGeom>
        </p:spPr>
        <p:txBody>
          <a:bodyPr wrap="square">
            <a:spAutoFit/>
          </a:bodyPr>
          <a:lstStyle/>
          <a:p>
            <a:r>
              <a:rPr lang="ru-RU" sz="2000" i="1" dirty="0" smtClean="0"/>
              <a:t>Колизей</a:t>
            </a:r>
            <a:r>
              <a:rPr lang="ru-RU" sz="2000" dirty="0" smtClean="0"/>
              <a:t> (от лат. </a:t>
            </a:r>
            <a:r>
              <a:rPr lang="ru-RU" sz="2000" dirty="0" err="1" smtClean="0"/>
              <a:t>colosseus</a:t>
            </a:r>
            <a:r>
              <a:rPr lang="ru-RU" sz="2000" dirty="0" smtClean="0"/>
              <a:t> — громадный, колоссальный) или амфитеатр Флавиев — амфитеатр, одна из самых больших арен, памятник архитектуры Древнего Рима. Строительство велось на протяжении восьми лет, в 72—80 годах, как коллективное сооружение императоров династии Флавиев.</a:t>
            </a:r>
          </a:p>
          <a:p>
            <a:endParaRPr lang="ru-RU" sz="2000" dirty="0" smtClean="0"/>
          </a:p>
          <a:p>
            <a:r>
              <a:rPr lang="ru-RU" sz="2000" dirty="0" smtClean="0"/>
              <a:t>Находится в Риме, в ложбине между </a:t>
            </a:r>
            <a:r>
              <a:rPr lang="ru-RU" sz="2000" dirty="0" err="1" smtClean="0"/>
              <a:t>Эсквилинским</a:t>
            </a:r>
            <a:r>
              <a:rPr lang="ru-RU" sz="2000" dirty="0" smtClean="0"/>
              <a:t>, </a:t>
            </a:r>
            <a:r>
              <a:rPr lang="ru-RU" sz="2000" dirty="0" err="1" smtClean="0"/>
              <a:t>Палатинским</a:t>
            </a:r>
            <a:r>
              <a:rPr lang="ru-RU" sz="2000" dirty="0" smtClean="0"/>
              <a:t> и </a:t>
            </a:r>
            <a:r>
              <a:rPr lang="ru-RU" sz="2000" dirty="0" err="1" smtClean="0"/>
              <a:t>Целиевским</a:t>
            </a:r>
            <a:r>
              <a:rPr lang="ru-RU" sz="2000" dirty="0" smtClean="0"/>
              <a:t> холмами, на том месте, где был пруд, относившийся к Золотому дому Нерона.</a:t>
            </a:r>
            <a:endParaRPr lang="ru-RU" sz="2000" dirty="0"/>
          </a:p>
        </p:txBody>
      </p:sp>
      <p:pic>
        <p:nvPicPr>
          <p:cNvPr id="5122" name="Picture 2" descr="http://im0-tub-ua.yandex.net/i?id=456022975-25-72&amp;n=21"/>
          <p:cNvPicPr>
            <a:picLocks noChangeAspect="1" noChangeArrowheads="1"/>
          </p:cNvPicPr>
          <p:nvPr/>
        </p:nvPicPr>
        <p:blipFill>
          <a:blip r:embed="rId2"/>
          <a:srcRect/>
          <a:stretch>
            <a:fillRect/>
          </a:stretch>
        </p:blipFill>
        <p:spPr bwMode="auto">
          <a:xfrm>
            <a:off x="571472" y="928670"/>
            <a:ext cx="2357454" cy="22145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4" name="Picture 4" descr="colosseo and sun like star"/>
          <p:cNvPicPr>
            <a:picLocks noChangeAspect="1" noChangeArrowheads="1"/>
          </p:cNvPicPr>
          <p:nvPr/>
        </p:nvPicPr>
        <p:blipFill>
          <a:blip r:embed="rId3"/>
          <a:srcRect/>
          <a:stretch>
            <a:fillRect/>
          </a:stretch>
        </p:blipFill>
        <p:spPr bwMode="auto">
          <a:xfrm>
            <a:off x="1000100" y="4286256"/>
            <a:ext cx="3071834" cy="24288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strVal val="#ppt_w*0.70"/>
                                          </p:val>
                                        </p:tav>
                                        <p:tav tm="100000">
                                          <p:val>
                                            <p:strVal val="#ppt_w"/>
                                          </p:val>
                                        </p:tav>
                                      </p:tavLst>
                                    </p:anim>
                                    <p:anim calcmode="lin" valueType="num">
                                      <p:cBhvr>
                                        <p:cTn id="8" dur="1000" fill="hold"/>
                                        <p:tgtEl>
                                          <p:spTgt spid="5124"/>
                                        </p:tgtEl>
                                        <p:attrNameLst>
                                          <p:attrName>ppt_h</p:attrName>
                                        </p:attrNameLst>
                                      </p:cBhvr>
                                      <p:tavLst>
                                        <p:tav tm="0">
                                          <p:val>
                                            <p:strVal val="#ppt_h"/>
                                          </p:val>
                                        </p:tav>
                                        <p:tav tm="100000">
                                          <p:val>
                                            <p:strVal val="#ppt_h"/>
                                          </p:val>
                                        </p:tav>
                                      </p:tavLst>
                                    </p:anim>
                                    <p:animEffect transition="in" filter="fade">
                                      <p:cBhvr>
                                        <p:cTn id="9" dur="1000"/>
                                        <p:tgtEl>
                                          <p:spTgt spid="5124"/>
                                        </p:tgtEl>
                                      </p:cBhvr>
                                    </p:animEffect>
                                  </p:childTnLst>
                                </p:cTn>
                              </p:par>
                              <p:par>
                                <p:cTn id="10" presetID="55"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0.70"/>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4" y="1935480"/>
            <a:ext cx="4257676" cy="3422346"/>
          </a:xfrm>
        </p:spPr>
        <p:txBody>
          <a:bodyPr>
            <a:noAutofit/>
          </a:bodyPr>
          <a:lstStyle/>
          <a:p>
            <a:r>
              <a:rPr lang="ru-RU" sz="2000" dirty="0" smtClean="0"/>
              <a:t>Мадрид, Испания – Подобно Нью-Йорку, Мадрид – город, который никогда не спит. Днем его гости могут наслаждаться богатой культурой и архитектурой, а ночью приходит время умопомрачительной еды и танцев. Активная уличная жизнь Мадрида начинается в марте и достигает своего пика где-то в середине лета. Рестораны же и ночные клубы здесь одни из лучших в Европе.</a:t>
            </a:r>
            <a:endParaRPr lang="ru-RU" sz="2000" dirty="0"/>
          </a:p>
        </p:txBody>
      </p:sp>
      <p:sp>
        <p:nvSpPr>
          <p:cNvPr id="4" name="Прямоугольник 3"/>
          <p:cNvSpPr/>
          <p:nvPr/>
        </p:nvSpPr>
        <p:spPr>
          <a:xfrm>
            <a:off x="2928926" y="785794"/>
            <a:ext cx="2871299"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Мадрид</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a:blip r:embed="rId2"/>
          <a:srcRect/>
          <a:stretch>
            <a:fillRect/>
          </a:stretch>
        </p:blipFill>
        <p:spPr bwMode="auto">
          <a:xfrm>
            <a:off x="357158" y="1785926"/>
            <a:ext cx="4038600" cy="4429156"/>
          </a:xfrm>
          <a:prstGeom prst="rect">
            <a:avLst/>
          </a:prstGeom>
          <a:ln>
            <a:noFill/>
          </a:ln>
          <a:effectLst>
            <a:softEdge rad="112500"/>
          </a:effectLst>
        </p:spPr>
      </p:pic>
    </p:spTree>
  </p:cSld>
  <p:clrMapOvr>
    <a:masterClrMapping/>
  </p:clrMapOvr>
  <p:transition spd="slow" advTm="10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373</TotalTime>
  <Words>621</Words>
  <Application>Microsoft Office PowerPoint</Application>
  <PresentationFormat>Экран (4:3)</PresentationFormat>
  <Paragraphs>41</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Пять интереснейших туристических  мест Европы</vt:lpstr>
      <vt:lpstr>Содержание</vt:lpstr>
      <vt:lpstr>Слайд 3</vt:lpstr>
      <vt:lpstr>                   Big Ben</vt:lpstr>
      <vt:lpstr>                       </vt:lpstr>
      <vt:lpstr>Слайд 6</vt:lpstr>
      <vt:lpstr> </vt:lpstr>
      <vt:lpstr>Колизей</vt:lpstr>
      <vt:lpstr>Слайд 9</vt:lpstr>
      <vt:lpstr>Слайд 10</vt:lpstr>
      <vt:lpstr>Дворец Лобковичей</vt:lpstr>
      <vt:lpstr>Слайд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Пять интереснейших туристических  мест Европы</dc:title>
  <dc:creator>Лера</dc:creator>
  <cp:lastModifiedBy>Лера</cp:lastModifiedBy>
  <cp:revision>41</cp:revision>
  <dcterms:created xsi:type="dcterms:W3CDTF">2012-12-02T13:31:48Z</dcterms:created>
  <dcterms:modified xsi:type="dcterms:W3CDTF">2012-12-03T15:57:18Z</dcterms:modified>
</cp:coreProperties>
</file>