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6" r:id="rId11"/>
    <p:sldId id="265" r:id="rId12"/>
    <p:sldId id="271" r:id="rId13"/>
    <p:sldId id="270" r:id="rId14"/>
    <p:sldId id="269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9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2809B9-AEEC-4CA1-8769-DCBBD77DDC3C}" type="datetimeFigureOut">
              <a:rPr lang="uk-UA" smtClean="0"/>
              <a:pPr/>
              <a:t>07.04.2013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5796C0-3605-46CB-87FF-B01318FA0918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5796C0-3605-46CB-87FF-B01318FA0918}" type="slidenum">
              <a:rPr lang="uk-UA" smtClean="0"/>
              <a:pPr/>
              <a:t>7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D4EBE0E320D4E8EBE8EFEFE8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1052736"/>
            <a:ext cx="2664296" cy="266429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99792" y="1124744"/>
            <a:ext cx="6156176" cy="1872208"/>
          </a:xfrm>
        </p:spPr>
        <p:txBody>
          <a:bodyPr/>
          <a:lstStyle/>
          <a:p>
            <a:pPr algn="ctr"/>
            <a:r>
              <a:rPr lang="uk-UA" dirty="0" smtClean="0">
                <a:latin typeface="Comic Sans MS" pitchFamily="66" charset="0"/>
              </a:rPr>
              <a:t>РЕСПУБЛІКА ФІЛІППІНИ</a:t>
            </a:r>
            <a:endParaRPr lang="uk-UA" dirty="0"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35488" y="3717032"/>
            <a:ext cx="4608512" cy="1656183"/>
          </a:xfrm>
        </p:spPr>
        <p:txBody>
          <a:bodyPr/>
          <a:lstStyle/>
          <a:p>
            <a:r>
              <a:rPr lang="uk-UA" dirty="0" smtClean="0">
                <a:latin typeface="Comic Sans MS" pitchFamily="66" charset="0"/>
              </a:rPr>
              <a:t>Підготувала учениця 6(10)-А класу</a:t>
            </a:r>
          </a:p>
          <a:p>
            <a:r>
              <a:rPr lang="uk-UA" dirty="0" smtClean="0">
                <a:latin typeface="Comic Sans MS" pitchFamily="66" charset="0"/>
              </a:rPr>
              <a:t> Щур Тетяна</a:t>
            </a:r>
            <a:endParaRPr lang="uk-UA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504056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dirty="0" smtClean="0"/>
              <a:t>	</a:t>
            </a:r>
            <a:r>
              <a:rPr lang="uk-UA" sz="3700" dirty="0" smtClean="0">
                <a:latin typeface="Comic Sans MS" pitchFamily="66" charset="0"/>
              </a:rPr>
              <a:t>	Різке збільшення частки продукції обробної промисловості в експорті - з менш ніж 10% в 1970 до 75% в 1993 - зробило цю галузь господарства головним джерелом валютних доходів Філіппін. Особливо важливе місце у вивозі зайняли електронне устаткування і одяг. Крім електроніки та одягу, промисловість Філіппін випускає інші товари масового попиту: харчові продукти, напої, гумові вироби, взуття, лікарські препарати, фарби, фанеру і шпон, папір і паперову продукцію, електричні побутові прилади. Підприємства важкої індустрії виробляють цемент, скло, хімічні товари, добрива, чорні метали, займаються переробкою нафти. Обробна промисловість Філіппін залучає численних зарубіжних інвесторів, в основному із США і Японії. В даний час приблизно 30% активів 1000 найбільших філіппінських корпорацій контролюють іноземці.</a:t>
            </a:r>
            <a:endParaRPr lang="uk-UA" sz="3700" dirty="0">
              <a:latin typeface="Comic Sans MS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Comic Sans MS" pitchFamily="66" charset="0"/>
              </a:rPr>
              <a:t>Обробна промисловість</a:t>
            </a:r>
            <a:endParaRPr lang="uk-UA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2500" dirty="0" smtClean="0">
                <a:latin typeface="Comic Sans MS" pitchFamily="66" charset="0"/>
              </a:rPr>
              <a:t>	</a:t>
            </a:r>
            <a:r>
              <a:rPr lang="ru-RU" sz="2500" dirty="0" err="1" smtClean="0">
                <a:latin typeface="Comic Sans MS" pitchFamily="66" charset="0"/>
              </a:rPr>
              <a:t>Протягом</a:t>
            </a:r>
            <a:r>
              <a:rPr lang="ru-RU" sz="2500" dirty="0" smtClean="0">
                <a:latin typeface="Comic Sans MS" pitchFamily="66" charset="0"/>
              </a:rPr>
              <a:t> </a:t>
            </a:r>
            <a:r>
              <a:rPr lang="ru-RU" sz="2500" dirty="0" err="1" smtClean="0">
                <a:latin typeface="Comic Sans MS" pitchFamily="66" charset="0"/>
              </a:rPr>
              <a:t>останніх</a:t>
            </a:r>
            <a:r>
              <a:rPr lang="ru-RU" sz="2500" dirty="0" smtClean="0">
                <a:latin typeface="Comic Sans MS" pitchFamily="66" charset="0"/>
              </a:rPr>
              <a:t> 20 </a:t>
            </a:r>
            <a:r>
              <a:rPr lang="ru-RU" sz="2500" dirty="0" err="1" smtClean="0">
                <a:latin typeface="Comic Sans MS" pitchFamily="66" charset="0"/>
              </a:rPr>
              <a:t>років</a:t>
            </a:r>
            <a:r>
              <a:rPr lang="ru-RU" sz="2500" dirty="0" smtClean="0">
                <a:latin typeface="Comic Sans MS" pitchFamily="66" charset="0"/>
              </a:rPr>
              <a:t> </a:t>
            </a:r>
            <a:r>
              <a:rPr lang="ru-RU" sz="2500" dirty="0" err="1" smtClean="0">
                <a:latin typeface="Comic Sans MS" pitchFamily="66" charset="0"/>
              </a:rPr>
              <a:t>Філіппіни</a:t>
            </a:r>
            <a:r>
              <a:rPr lang="ru-RU" sz="2500" dirty="0" smtClean="0">
                <a:latin typeface="Comic Sans MS" pitchFamily="66" charset="0"/>
              </a:rPr>
              <a:t> </a:t>
            </a:r>
            <a:r>
              <a:rPr lang="ru-RU" sz="2500" dirty="0" err="1" smtClean="0">
                <a:latin typeface="Comic Sans MS" pitchFamily="66" charset="0"/>
              </a:rPr>
              <a:t>намагаються</a:t>
            </a:r>
            <a:r>
              <a:rPr lang="ru-RU" sz="2500" dirty="0" smtClean="0">
                <a:latin typeface="Comic Sans MS" pitchFamily="66" charset="0"/>
              </a:rPr>
              <a:t> </a:t>
            </a:r>
            <a:r>
              <a:rPr lang="ru-RU" sz="2500" dirty="0" err="1" smtClean="0">
                <a:latin typeface="Comic Sans MS" pitchFamily="66" charset="0"/>
              </a:rPr>
              <a:t>домогтися</a:t>
            </a:r>
            <a:r>
              <a:rPr lang="ru-RU" sz="2500" dirty="0" smtClean="0">
                <a:latin typeface="Comic Sans MS" pitchFamily="66" charset="0"/>
              </a:rPr>
              <a:t> </a:t>
            </a:r>
            <a:r>
              <a:rPr lang="ru-RU" sz="2500" dirty="0" err="1" smtClean="0">
                <a:latin typeface="Comic Sans MS" pitchFamily="66" charset="0"/>
              </a:rPr>
              <a:t>самозабезпечення</a:t>
            </a:r>
            <a:r>
              <a:rPr lang="ru-RU" sz="2500" dirty="0" smtClean="0">
                <a:latin typeface="Comic Sans MS" pitchFamily="66" charset="0"/>
              </a:rPr>
              <a:t> по </a:t>
            </a:r>
            <a:r>
              <a:rPr lang="ru-RU" sz="2500" dirty="0" err="1" smtClean="0">
                <a:latin typeface="Comic Sans MS" pitchFamily="66" charset="0"/>
              </a:rPr>
              <a:t>електроенергії</a:t>
            </a:r>
            <a:r>
              <a:rPr lang="ru-RU" sz="2500" dirty="0" smtClean="0">
                <a:latin typeface="Comic Sans MS" pitchFamily="66" charset="0"/>
              </a:rPr>
              <a:t>. 63% </a:t>
            </a:r>
            <a:r>
              <a:rPr lang="ru-RU" sz="2500" dirty="0" err="1" smtClean="0">
                <a:latin typeface="Comic Sans MS" pitchFamily="66" charset="0"/>
              </a:rPr>
              <a:t>електроенергії</a:t>
            </a:r>
            <a:r>
              <a:rPr lang="ru-RU" sz="2500" dirty="0" smtClean="0">
                <a:latin typeface="Comic Sans MS" pitchFamily="66" charset="0"/>
              </a:rPr>
              <a:t> в 1996 </a:t>
            </a:r>
            <a:r>
              <a:rPr lang="ru-RU" sz="2500" dirty="0" err="1" smtClean="0">
                <a:latin typeface="Comic Sans MS" pitchFamily="66" charset="0"/>
              </a:rPr>
              <a:t>було</a:t>
            </a:r>
            <a:r>
              <a:rPr lang="ru-RU" sz="2500" dirty="0" smtClean="0">
                <a:latin typeface="Comic Sans MS" pitchFamily="66" charset="0"/>
              </a:rPr>
              <a:t> </a:t>
            </a:r>
            <a:r>
              <a:rPr lang="ru-RU" sz="2500" dirty="0" err="1" smtClean="0">
                <a:latin typeface="Comic Sans MS" pitchFamily="66" charset="0"/>
              </a:rPr>
              <a:t>вироблено</a:t>
            </a:r>
            <a:r>
              <a:rPr lang="ru-RU" sz="2500" dirty="0" smtClean="0">
                <a:latin typeface="Comic Sans MS" pitchFamily="66" charset="0"/>
              </a:rPr>
              <a:t> </a:t>
            </a:r>
            <a:r>
              <a:rPr lang="ru-RU" sz="2500" dirty="0" err="1" smtClean="0">
                <a:latin typeface="Comic Sans MS" pitchFamily="66" charset="0"/>
              </a:rPr>
              <a:t>тепловими</a:t>
            </a:r>
            <a:r>
              <a:rPr lang="ru-RU" sz="2500" dirty="0" smtClean="0">
                <a:latin typeface="Comic Sans MS" pitchFamily="66" charset="0"/>
              </a:rPr>
              <a:t> </a:t>
            </a:r>
            <a:r>
              <a:rPr lang="ru-RU" sz="2500" dirty="0" err="1" smtClean="0">
                <a:latin typeface="Comic Sans MS" pitchFamily="66" charset="0"/>
              </a:rPr>
              <a:t>станціями</a:t>
            </a:r>
            <a:r>
              <a:rPr lang="ru-RU" sz="2500" dirty="0" smtClean="0">
                <a:latin typeface="Comic Sans MS" pitchFamily="66" charset="0"/>
              </a:rPr>
              <a:t>, в т.ч. 42% - </a:t>
            </a:r>
            <a:r>
              <a:rPr lang="ru-RU" sz="2500" dirty="0" err="1" smtClean="0">
                <a:latin typeface="Comic Sans MS" pitchFamily="66" charset="0"/>
              </a:rPr>
              <a:t>працюють</a:t>
            </a:r>
            <a:r>
              <a:rPr lang="ru-RU" sz="2500" dirty="0" smtClean="0">
                <a:latin typeface="Comic Sans MS" pitchFamily="66" charset="0"/>
              </a:rPr>
              <a:t> на </a:t>
            </a:r>
            <a:r>
              <a:rPr lang="ru-RU" sz="2500" dirty="0" err="1" smtClean="0">
                <a:latin typeface="Comic Sans MS" pitchFamily="66" charset="0"/>
              </a:rPr>
              <a:t>рідкому</a:t>
            </a:r>
            <a:r>
              <a:rPr lang="ru-RU" sz="2500" dirty="0" smtClean="0">
                <a:latin typeface="Comic Sans MS" pitchFamily="66" charset="0"/>
              </a:rPr>
              <a:t> </a:t>
            </a:r>
            <a:r>
              <a:rPr lang="ru-RU" sz="2500" dirty="0" err="1" smtClean="0">
                <a:latin typeface="Comic Sans MS" pitchFamily="66" charset="0"/>
              </a:rPr>
              <a:t>паливі</a:t>
            </a:r>
            <a:r>
              <a:rPr lang="ru-RU" sz="2500" dirty="0" smtClean="0">
                <a:latin typeface="Comic Sans MS" pitchFamily="66" charset="0"/>
              </a:rPr>
              <a:t>, 15% на ГЕС </a:t>
            </a:r>
            <a:r>
              <a:rPr lang="ru-RU" sz="2500" dirty="0" err="1" smtClean="0">
                <a:latin typeface="Comic Sans MS" pitchFamily="66" charset="0"/>
              </a:rPr>
              <a:t>і</a:t>
            </a:r>
            <a:r>
              <a:rPr lang="ru-RU" sz="2500" dirty="0" smtClean="0">
                <a:latin typeface="Comic Sans MS" pitchFamily="66" charset="0"/>
              </a:rPr>
              <a:t> 23% на </a:t>
            </a:r>
            <a:r>
              <a:rPr lang="ru-RU" sz="2500" dirty="0" err="1" smtClean="0">
                <a:latin typeface="Comic Sans MS" pitchFamily="66" charset="0"/>
              </a:rPr>
              <a:t>геотермальних</a:t>
            </a:r>
            <a:r>
              <a:rPr lang="ru-RU" sz="2500" dirty="0" smtClean="0">
                <a:latin typeface="Comic Sans MS" pitchFamily="66" charset="0"/>
              </a:rPr>
              <a:t> </a:t>
            </a:r>
            <a:r>
              <a:rPr lang="ru-RU" sz="2500" dirty="0" err="1" smtClean="0">
                <a:latin typeface="Comic Sans MS" pitchFamily="66" charset="0"/>
              </a:rPr>
              <a:t>станціях</a:t>
            </a:r>
            <a:r>
              <a:rPr lang="ru-RU" sz="2500" dirty="0" smtClean="0">
                <a:latin typeface="Comic Sans MS" pitchFamily="66" charset="0"/>
              </a:rPr>
              <a:t>. </a:t>
            </a:r>
            <a:r>
              <a:rPr lang="ru-RU" sz="2500" dirty="0" err="1" smtClean="0">
                <a:latin typeface="Comic Sans MS" pitchFamily="66" charset="0"/>
              </a:rPr>
              <a:t>Виділяється</a:t>
            </a:r>
            <a:r>
              <a:rPr lang="ru-RU" sz="2500" dirty="0" smtClean="0">
                <a:latin typeface="Comic Sans MS" pitchFamily="66" charset="0"/>
              </a:rPr>
              <a:t> </a:t>
            </a:r>
            <a:r>
              <a:rPr lang="ru-RU" sz="2500" dirty="0" err="1" smtClean="0">
                <a:latin typeface="Comic Sans MS" pitchFamily="66" charset="0"/>
              </a:rPr>
              <a:t>з</a:t>
            </a:r>
            <a:r>
              <a:rPr lang="ru-RU" sz="2500" dirty="0" smtClean="0">
                <a:latin typeface="Comic Sans MS" pitchFamily="66" charset="0"/>
              </a:rPr>
              <a:t> </a:t>
            </a:r>
            <a:r>
              <a:rPr lang="ru-RU" sz="2500" dirty="0" err="1" smtClean="0">
                <a:latin typeface="Comic Sans MS" pitchFamily="66" charset="0"/>
              </a:rPr>
              <a:t>надр</a:t>
            </a:r>
            <a:r>
              <a:rPr lang="ru-RU" sz="2500" dirty="0" smtClean="0">
                <a:latin typeface="Comic Sans MS" pitchFamily="66" charset="0"/>
              </a:rPr>
              <a:t> </a:t>
            </a:r>
            <a:r>
              <a:rPr lang="ru-RU" sz="2500" dirty="0" err="1" smtClean="0">
                <a:latin typeface="Comic Sans MS" pitchFamily="66" charset="0"/>
              </a:rPr>
              <a:t>землі</a:t>
            </a:r>
            <a:r>
              <a:rPr lang="ru-RU" sz="2500" dirty="0" smtClean="0">
                <a:latin typeface="Comic Sans MS" pitchFamily="66" charset="0"/>
              </a:rPr>
              <a:t> </a:t>
            </a:r>
            <a:r>
              <a:rPr lang="ru-RU" sz="2500" dirty="0" err="1" smtClean="0">
                <a:latin typeface="Comic Sans MS" pitchFamily="66" charset="0"/>
              </a:rPr>
              <a:t>гаряча</a:t>
            </a:r>
            <a:r>
              <a:rPr lang="ru-RU" sz="2500" dirty="0" smtClean="0">
                <a:latin typeface="Comic Sans MS" pitchFamily="66" charset="0"/>
              </a:rPr>
              <a:t> пара </a:t>
            </a:r>
            <a:r>
              <a:rPr lang="ru-RU" sz="2500" dirty="0" err="1" smtClean="0">
                <a:latin typeface="Comic Sans MS" pitchFamily="66" charset="0"/>
              </a:rPr>
              <a:t>вперше</a:t>
            </a:r>
            <a:r>
              <a:rPr lang="ru-RU" sz="2500" dirty="0" smtClean="0">
                <a:latin typeface="Comic Sans MS" pitchFamily="66" charset="0"/>
              </a:rPr>
              <a:t> </a:t>
            </a:r>
            <a:r>
              <a:rPr lang="ru-RU" sz="2500" dirty="0" err="1" smtClean="0">
                <a:latin typeface="Comic Sans MS" pitchFamily="66" charset="0"/>
              </a:rPr>
              <a:t>був</a:t>
            </a:r>
            <a:r>
              <a:rPr lang="ru-RU" sz="2500" dirty="0" smtClean="0">
                <a:latin typeface="Comic Sans MS" pitchFamily="66" charset="0"/>
              </a:rPr>
              <a:t> </a:t>
            </a:r>
            <a:r>
              <a:rPr lang="ru-RU" sz="2500" dirty="0" err="1" smtClean="0">
                <a:latin typeface="Comic Sans MS" pitchFamily="66" charset="0"/>
              </a:rPr>
              <a:t>використаний</a:t>
            </a:r>
            <a:r>
              <a:rPr lang="ru-RU" sz="2500" dirty="0" smtClean="0">
                <a:latin typeface="Comic Sans MS" pitchFamily="66" charset="0"/>
              </a:rPr>
              <a:t> в </a:t>
            </a:r>
            <a:r>
              <a:rPr lang="ru-RU" sz="2500" dirty="0" err="1" smtClean="0">
                <a:latin typeface="Comic Sans MS" pitchFamily="66" charset="0"/>
              </a:rPr>
              <a:t>якості</a:t>
            </a:r>
            <a:r>
              <a:rPr lang="ru-RU" sz="2500" dirty="0" smtClean="0">
                <a:latin typeface="Comic Sans MS" pitchFamily="66" charset="0"/>
              </a:rPr>
              <a:t> </a:t>
            </a:r>
            <a:r>
              <a:rPr lang="ru-RU" sz="2500" dirty="0" err="1" smtClean="0">
                <a:latin typeface="Comic Sans MS" pitchFamily="66" charset="0"/>
              </a:rPr>
              <a:t>джерела</a:t>
            </a:r>
            <a:r>
              <a:rPr lang="ru-RU" sz="2500" dirty="0" smtClean="0">
                <a:latin typeface="Comic Sans MS" pitchFamily="66" charset="0"/>
              </a:rPr>
              <a:t> </a:t>
            </a:r>
            <a:r>
              <a:rPr lang="ru-RU" sz="2500" dirty="0" err="1" smtClean="0">
                <a:latin typeface="Comic Sans MS" pitchFamily="66" charset="0"/>
              </a:rPr>
              <a:t>енергії</a:t>
            </a:r>
            <a:r>
              <a:rPr lang="ru-RU" sz="2500" dirty="0" smtClean="0">
                <a:latin typeface="Comic Sans MS" pitchFamily="66" charset="0"/>
              </a:rPr>
              <a:t> </a:t>
            </a:r>
            <a:r>
              <a:rPr lang="ru-RU" sz="2500" dirty="0" err="1" smtClean="0">
                <a:latin typeface="Comic Sans MS" pitchFamily="66" charset="0"/>
              </a:rPr>
              <a:t>в</a:t>
            </a:r>
            <a:r>
              <a:rPr lang="ru-RU" sz="2500" dirty="0" smtClean="0">
                <a:latin typeface="Comic Sans MS" pitchFamily="66" charset="0"/>
              </a:rPr>
              <a:t> 1980, в </a:t>
            </a:r>
            <a:r>
              <a:rPr lang="ru-RU" sz="2500" dirty="0" err="1" smtClean="0">
                <a:latin typeface="Comic Sans MS" pitchFamily="66" charset="0"/>
              </a:rPr>
              <a:t>даний</a:t>
            </a:r>
            <a:r>
              <a:rPr lang="ru-RU" sz="2500" dirty="0" smtClean="0">
                <a:latin typeface="Comic Sans MS" pitchFamily="66" charset="0"/>
              </a:rPr>
              <a:t> час </a:t>
            </a:r>
            <a:r>
              <a:rPr lang="ru-RU" sz="2500" dirty="0" err="1" smtClean="0">
                <a:latin typeface="Comic Sans MS" pitchFamily="66" charset="0"/>
              </a:rPr>
              <a:t>країна</a:t>
            </a:r>
            <a:r>
              <a:rPr lang="ru-RU" sz="2500" dirty="0" smtClean="0">
                <a:latin typeface="Comic Sans MS" pitchFamily="66" charset="0"/>
              </a:rPr>
              <a:t> </a:t>
            </a:r>
            <a:r>
              <a:rPr lang="ru-RU" sz="2500" dirty="0" err="1" smtClean="0">
                <a:latin typeface="Comic Sans MS" pitchFamily="66" charset="0"/>
              </a:rPr>
              <a:t>займає</a:t>
            </a:r>
            <a:r>
              <a:rPr lang="ru-RU" sz="2500" dirty="0" smtClean="0">
                <a:latin typeface="Comic Sans MS" pitchFamily="66" charset="0"/>
              </a:rPr>
              <a:t> </a:t>
            </a:r>
            <a:r>
              <a:rPr lang="ru-RU" sz="2500" dirty="0" err="1" smtClean="0">
                <a:latin typeface="Comic Sans MS" pitchFamily="66" charset="0"/>
              </a:rPr>
              <a:t>вже</a:t>
            </a:r>
            <a:r>
              <a:rPr lang="ru-RU" sz="2500" dirty="0" smtClean="0">
                <a:latin typeface="Comic Sans MS" pitchFamily="66" charset="0"/>
              </a:rPr>
              <a:t> друге </a:t>
            </a:r>
            <a:r>
              <a:rPr lang="ru-RU" sz="2500" dirty="0" err="1" smtClean="0">
                <a:latin typeface="Comic Sans MS" pitchFamily="66" charset="0"/>
              </a:rPr>
              <a:t>місце</a:t>
            </a:r>
            <a:r>
              <a:rPr lang="ru-RU" sz="2500" dirty="0" smtClean="0">
                <a:latin typeface="Comic Sans MS" pitchFamily="66" charset="0"/>
              </a:rPr>
              <a:t> в </a:t>
            </a:r>
            <a:r>
              <a:rPr lang="ru-RU" sz="2500" dirty="0" err="1" smtClean="0">
                <a:latin typeface="Comic Sans MS" pitchFamily="66" charset="0"/>
              </a:rPr>
              <a:t>світі</a:t>
            </a:r>
            <a:r>
              <a:rPr lang="ru-RU" sz="2500" dirty="0" smtClean="0">
                <a:latin typeface="Comic Sans MS" pitchFamily="66" charset="0"/>
              </a:rPr>
              <a:t> </a:t>
            </a:r>
            <a:r>
              <a:rPr lang="ru-RU" sz="2500" dirty="0" err="1" smtClean="0">
                <a:latin typeface="Comic Sans MS" pitchFamily="66" charset="0"/>
              </a:rPr>
              <a:t>після</a:t>
            </a:r>
            <a:r>
              <a:rPr lang="ru-RU" sz="2500" dirty="0" smtClean="0">
                <a:latin typeface="Comic Sans MS" pitchFamily="66" charset="0"/>
              </a:rPr>
              <a:t> США за масштабом </a:t>
            </a:r>
            <a:r>
              <a:rPr lang="ru-RU" sz="2500" dirty="0" err="1" smtClean="0">
                <a:latin typeface="Comic Sans MS" pitchFamily="66" charset="0"/>
              </a:rPr>
              <a:t>розвитку</a:t>
            </a:r>
            <a:r>
              <a:rPr lang="ru-RU" sz="2500" dirty="0" smtClean="0">
                <a:latin typeface="Comic Sans MS" pitchFamily="66" charset="0"/>
              </a:rPr>
              <a:t> </a:t>
            </a:r>
            <a:r>
              <a:rPr lang="ru-RU" sz="2500" dirty="0" err="1" smtClean="0">
                <a:latin typeface="Comic Sans MS" pitchFamily="66" charset="0"/>
              </a:rPr>
              <a:t>геотермальної</a:t>
            </a:r>
            <a:r>
              <a:rPr lang="ru-RU" sz="2500" dirty="0" smtClean="0">
                <a:latin typeface="Comic Sans MS" pitchFamily="66" charset="0"/>
              </a:rPr>
              <a:t> </a:t>
            </a:r>
            <a:r>
              <a:rPr lang="ru-RU" sz="2500" dirty="0" err="1" smtClean="0">
                <a:latin typeface="Comic Sans MS" pitchFamily="66" charset="0"/>
              </a:rPr>
              <a:t>електроенергетики</a:t>
            </a:r>
            <a:r>
              <a:rPr lang="ru-RU" sz="2500" dirty="0" smtClean="0">
                <a:latin typeface="Comic Sans MS" pitchFamily="66" charset="0"/>
              </a:rPr>
              <a:t>.</a:t>
            </a:r>
            <a:endParaRPr lang="uk-UA" sz="2500" dirty="0">
              <a:latin typeface="Comic Sans MS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>
                <a:latin typeface="Comic Sans MS" pitchFamily="66" charset="0"/>
              </a:rPr>
              <a:t>Енергетика</a:t>
            </a:r>
            <a:endParaRPr lang="uk-UA" sz="4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/>
              <a:t>	</a:t>
            </a:r>
            <a:r>
              <a:rPr lang="uk-UA" sz="2400" dirty="0" smtClean="0">
                <a:latin typeface="Comic Sans MS" pitchFamily="66" charset="0"/>
              </a:rPr>
              <a:t>	Ця галузь веде перед в економіці. В аграрному секторі зайнято близько 50% робочої сили. Основні сільськогосподарські культури — кокосова пальма, агава, абака, цукрова тростина, тютюн, тропічні фрукти (зокрема банани та манго) й цитрусові. Філіппіни належать до найбільших у світі продуцентів копри та манільських конопель (абаки). Вирощують також зернові (зокрема рис), </a:t>
            </a:r>
            <a:r>
              <a:rPr lang="uk-UA" sz="2400" dirty="0" err="1" smtClean="0">
                <a:latin typeface="Comic Sans MS" pitchFamily="66" charset="0"/>
              </a:rPr>
              <a:t>батат</a:t>
            </a:r>
            <a:r>
              <a:rPr lang="uk-UA" sz="2400" dirty="0" smtClean="0">
                <a:latin typeface="Comic Sans MS" pitchFamily="66" charset="0"/>
              </a:rPr>
              <a:t>, маніок, арахіс, овочі, каву, какао, гевею та ананаси. Тваринництво (буйволи, корови, свині, коні), птахівництво, заготівлі цінної тропічної деревини, барвників, натурального каучуку; рибальство, добування перлів. Гостро стоїть питання про проведення земельної реформи. Земля належить великим поміщикам і плантаторам</a:t>
            </a:r>
            <a:r>
              <a:rPr lang="uk-UA" dirty="0" smtClean="0">
                <a:latin typeface="Comic Sans MS" pitchFamily="66" charset="0"/>
              </a:rPr>
              <a:t>.</a:t>
            </a:r>
            <a:endParaRPr lang="uk-UA" dirty="0">
              <a:latin typeface="Comic Sans MS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Comic Sans MS" pitchFamily="66" charset="0"/>
              </a:rPr>
              <a:t>Сільське господарство</a:t>
            </a:r>
            <a:endParaRPr lang="uk-UA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		</a:t>
            </a:r>
            <a:r>
              <a:rPr lang="uk-UA" sz="2400" dirty="0" smtClean="0">
                <a:latin typeface="Comic Sans MS" pitchFamily="66" charset="0"/>
              </a:rPr>
              <a:t>Основні експортні товари сільського господарства — копра, абака, кокосова олія, банани, цукор, деревина цінних порід; промисловості — машини та устаткування, хімікати, електроніка, одяг, мідь, сигари. Продукція хімічної та електронної промисловості складає 45% вартості експорту. Імпортують нафту, нафтопродукти та інші енергоносії, машини, устаткування, промислову сировину, продовольство, транспортні засоби.</a:t>
            </a:r>
          </a:p>
          <a:p>
            <a:pPr>
              <a:buNone/>
            </a:pPr>
            <a:endParaRPr lang="uk-UA" sz="2400" dirty="0">
              <a:latin typeface="Comic Sans MS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Comic Sans MS" pitchFamily="66" charset="0"/>
              </a:rPr>
              <a:t>Зовнішня торгівля</a:t>
            </a:r>
            <a:endParaRPr lang="uk-UA" dirty="0">
              <a:latin typeface="Comic Sans MS" pitchFamily="66" charset="0"/>
            </a:endParaRPr>
          </a:p>
        </p:txBody>
      </p:sp>
      <p:pic>
        <p:nvPicPr>
          <p:cNvPr id="4" name="Рисунок 3" descr="Kop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3501008"/>
            <a:ext cx="4221944" cy="29412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885.jpg"/>
          <p:cNvPicPr>
            <a:picLocks noChangeAspect="1"/>
          </p:cNvPicPr>
          <p:nvPr/>
        </p:nvPicPr>
        <p:blipFill>
          <a:blip r:embed="rId2" cstate="print"/>
          <a:srcRect r="1001" b="7455"/>
          <a:stretch>
            <a:fillRect/>
          </a:stretch>
        </p:blipFill>
        <p:spPr>
          <a:xfrm>
            <a:off x="4067944" y="2780928"/>
            <a:ext cx="4680520" cy="3743367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		</a:t>
            </a:r>
            <a:r>
              <a:rPr lang="uk-UA" sz="2400" dirty="0" smtClean="0">
                <a:latin typeface="Comic Sans MS" pitchFamily="66" charset="0"/>
              </a:rPr>
              <a:t>Довжина залізниць — понад 3,5 тис. км (за іншими даними — 429 км), автошляхів — понад 160 тис. км. Чоловим є морський транспорт. Головні морські порти — Маніла, </a:t>
            </a:r>
            <a:r>
              <a:rPr lang="uk-UA" sz="2400" dirty="0" err="1" smtClean="0">
                <a:latin typeface="Comic Sans MS" pitchFamily="66" charset="0"/>
              </a:rPr>
              <a:t>Себу</a:t>
            </a:r>
            <a:r>
              <a:rPr lang="uk-UA" sz="2400" dirty="0" smtClean="0">
                <a:latin typeface="Comic Sans MS" pitchFamily="66" charset="0"/>
              </a:rPr>
              <a:t>, </a:t>
            </a:r>
            <a:r>
              <a:rPr lang="uk-UA" sz="2400" dirty="0" err="1" smtClean="0">
                <a:latin typeface="Comic Sans MS" pitchFamily="66" charset="0"/>
              </a:rPr>
              <a:t>Батанґас</a:t>
            </a:r>
            <a:r>
              <a:rPr lang="uk-UA" sz="2400" dirty="0" smtClean="0">
                <a:latin typeface="Comic Sans MS" pitchFamily="66" charset="0"/>
              </a:rPr>
              <a:t>, Давао, </a:t>
            </a:r>
            <a:r>
              <a:rPr lang="uk-UA" sz="2400" dirty="0" err="1" smtClean="0">
                <a:latin typeface="Comic Sans MS" pitchFamily="66" charset="0"/>
              </a:rPr>
              <a:t>Замбоанґа</a:t>
            </a:r>
            <a:r>
              <a:rPr lang="uk-UA" sz="2400" dirty="0" smtClean="0">
                <a:latin typeface="Comic Sans MS" pitchFamily="66" charset="0"/>
              </a:rPr>
              <a:t>, </a:t>
            </a:r>
            <a:r>
              <a:rPr lang="uk-UA" sz="2400" dirty="0" err="1" smtClean="0">
                <a:latin typeface="Comic Sans MS" pitchFamily="66" charset="0"/>
              </a:rPr>
              <a:t>Ілоїло</a:t>
            </a:r>
            <a:r>
              <a:rPr lang="uk-UA" sz="2400" dirty="0" smtClean="0">
                <a:latin typeface="Comic Sans MS" pitchFamily="66" charset="0"/>
              </a:rPr>
              <a:t>. Острови </a:t>
            </a:r>
            <a:r>
              <a:rPr lang="uk-UA" sz="2400" dirty="0" err="1" smtClean="0">
                <a:latin typeface="Comic Sans MS" pitchFamily="66" charset="0"/>
              </a:rPr>
              <a:t>Лейте</a:t>
            </a:r>
            <a:r>
              <a:rPr lang="uk-UA" sz="2400" dirty="0" smtClean="0">
                <a:latin typeface="Comic Sans MS" pitchFamily="66" charset="0"/>
              </a:rPr>
              <a:t> й Самар з'єднані мостом завдовжки 2162 м. Міжнародні аеропорти — у столиці та </a:t>
            </a:r>
            <a:r>
              <a:rPr lang="uk-UA" sz="2400" dirty="0" err="1" smtClean="0">
                <a:latin typeface="Comic Sans MS" pitchFamily="66" charset="0"/>
              </a:rPr>
              <a:t>Мактані</a:t>
            </a:r>
            <a:r>
              <a:rPr lang="uk-UA" sz="2400" dirty="0" smtClean="0">
                <a:latin typeface="Comic Sans MS" pitchFamily="66" charset="0"/>
              </a:rPr>
              <a:t>.</a:t>
            </a:r>
            <a:endParaRPr lang="uk-UA" sz="2400" dirty="0">
              <a:latin typeface="Comic Sans MS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algn="ctr"/>
            <a:r>
              <a:rPr lang="uk-UA" dirty="0" smtClean="0">
                <a:latin typeface="Comic Sans MS" pitchFamily="66" charset="0"/>
              </a:rPr>
              <a:t>Транспорт</a:t>
            </a:r>
            <a:endParaRPr lang="uk-UA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2776"/>
            <a:ext cx="8229600" cy="4525963"/>
          </a:xfrm>
        </p:spPr>
        <p:txBody>
          <a:bodyPr/>
          <a:lstStyle/>
          <a:p>
            <a:pPr lvl="2">
              <a:buNone/>
            </a:pPr>
            <a:r>
              <a:rPr lang="uk-UA" dirty="0" smtClean="0"/>
              <a:t>	</a:t>
            </a:r>
            <a:r>
              <a:rPr lang="uk-UA" sz="2400" b="1" dirty="0" smtClean="0">
                <a:latin typeface="Comic Sans MS" pitchFamily="66" charset="0"/>
              </a:rPr>
              <a:t>      Імпорт-Експорт дисбаланс</a:t>
            </a:r>
            <a:r>
              <a:rPr lang="uk-UA" sz="2400" b="1" dirty="0" smtClean="0">
                <a:latin typeface="Comic Sans MS" pitchFamily="66" charset="0"/>
              </a:rPr>
              <a:t>: </a:t>
            </a:r>
            <a:r>
              <a:rPr lang="uk-UA" sz="2400" dirty="0" smtClean="0">
                <a:latin typeface="Comic Sans MS" pitchFamily="66" charset="0"/>
              </a:rPr>
              <a:t>однією</a:t>
            </a:r>
            <a:r>
              <a:rPr lang="uk-UA" sz="2400" b="1" dirty="0" smtClean="0">
                <a:latin typeface="Comic Sans MS" pitchFamily="66" charset="0"/>
              </a:rPr>
              <a:t> </a:t>
            </a:r>
            <a:r>
              <a:rPr lang="uk-UA" sz="2400" dirty="0" smtClean="0">
                <a:latin typeface="Comic Sans MS" pitchFamily="66" charset="0"/>
              </a:rPr>
              <a:t>серед багатьох економічних проблем, що стоять перед </a:t>
            </a:r>
            <a:r>
              <a:rPr lang="uk-UA" sz="2400" dirty="0" smtClean="0">
                <a:latin typeface="Comic Sans MS" pitchFamily="66" charset="0"/>
              </a:rPr>
              <a:t>Філіппінами, є дисбаланс </a:t>
            </a:r>
            <a:r>
              <a:rPr lang="uk-UA" sz="2400" dirty="0" smtClean="0">
                <a:latin typeface="Comic Sans MS" pitchFamily="66" charset="0"/>
              </a:rPr>
              <a:t>імпорту та експорту. </a:t>
            </a:r>
            <a:r>
              <a:rPr lang="uk-UA" sz="2400" dirty="0" smtClean="0">
                <a:latin typeface="Comic Sans MS" pitchFamily="66" charset="0"/>
              </a:rPr>
              <a:t>За </a:t>
            </a:r>
            <a:r>
              <a:rPr lang="uk-UA" sz="2400" dirty="0" smtClean="0">
                <a:latin typeface="Comic Sans MS" pitchFamily="66" charset="0"/>
              </a:rPr>
              <a:t>останні два десятиліття, філіппінський експорт </a:t>
            </a:r>
            <a:r>
              <a:rPr lang="uk-UA" sz="2400" dirty="0" smtClean="0">
                <a:latin typeface="Comic Sans MS" pitchFamily="66" charset="0"/>
              </a:rPr>
              <a:t>перейшов </a:t>
            </a:r>
            <a:r>
              <a:rPr lang="uk-UA" sz="2400" dirty="0" smtClean="0">
                <a:latin typeface="Comic Sans MS" pitchFamily="66" charset="0"/>
              </a:rPr>
              <a:t>від товарів-продуктів на промислові товари. Однак в умовах поточного глобального економічного спаду, експорт електроніки, одягу та текстильних виробів ще не досягли рівня імпорту нейтралізації.</a:t>
            </a:r>
            <a:endParaRPr lang="uk-UA" sz="2400" dirty="0">
              <a:latin typeface="Comic Sans MS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Comic Sans MS" pitchFamily="66" charset="0"/>
              </a:rPr>
              <a:t>Економічні проблеми розвитку</a:t>
            </a:r>
            <a:endParaRPr lang="uk-UA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6064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		</a:t>
            </a:r>
            <a:r>
              <a:rPr lang="uk-UA" sz="2400" b="1" dirty="0" smtClean="0">
                <a:latin typeface="Comic Sans MS" pitchFamily="66" charset="0"/>
              </a:rPr>
              <a:t>Захід філіппінських песо: </a:t>
            </a:r>
            <a:r>
              <a:rPr lang="uk-UA" sz="2400" dirty="0" smtClean="0">
                <a:latin typeface="Comic Sans MS" pitchFamily="66" charset="0"/>
              </a:rPr>
              <a:t>економічний спад призвів до девальвації </a:t>
            </a:r>
            <a:r>
              <a:rPr lang="uk-UA" sz="2400" dirty="0" smtClean="0">
                <a:latin typeface="Comic Sans MS" pitchFamily="66" charset="0"/>
              </a:rPr>
              <a:t>філіппінського </a:t>
            </a:r>
            <a:r>
              <a:rPr lang="uk-UA" sz="2400" dirty="0" smtClean="0">
                <a:latin typeface="Comic Sans MS" pitchFamily="66" charset="0"/>
              </a:rPr>
              <a:t>песо, а потім, падіння фондового ринку. </a:t>
            </a:r>
            <a:r>
              <a:rPr lang="uk-UA" sz="2400" dirty="0" smtClean="0">
                <a:latin typeface="Comic Sans MS" pitchFamily="66" charset="0"/>
              </a:rPr>
              <a:t>Фінансові </a:t>
            </a:r>
            <a:r>
              <a:rPr lang="uk-UA" sz="2400" dirty="0" smtClean="0">
                <a:latin typeface="Comic Sans MS" pitchFamily="66" charset="0"/>
              </a:rPr>
              <a:t>стратегії </a:t>
            </a:r>
            <a:r>
              <a:rPr lang="uk-UA" sz="2400" dirty="0" smtClean="0">
                <a:latin typeface="Comic Sans MS" pitchFamily="66" charset="0"/>
              </a:rPr>
              <a:t>консерватизму, </a:t>
            </a:r>
            <a:r>
              <a:rPr lang="uk-UA" sz="2400" dirty="0" smtClean="0">
                <a:latin typeface="Comic Sans MS" pitchFamily="66" charset="0"/>
              </a:rPr>
              <a:t>прийняті урядом </a:t>
            </a:r>
            <a:r>
              <a:rPr lang="uk-UA" sz="2400" dirty="0" smtClean="0">
                <a:latin typeface="Comic Sans MS" pitchFamily="66" charset="0"/>
              </a:rPr>
              <a:t>Філіппін, </a:t>
            </a:r>
            <a:r>
              <a:rPr lang="uk-UA" sz="2400" dirty="0" smtClean="0">
                <a:latin typeface="Comic Sans MS" pitchFamily="66" charset="0"/>
              </a:rPr>
              <a:t>досі не відображають позитивний вплив на прискорення економічного зростання. 6% зростання валового внутрішнього продукту (ВВП) в 2004 році і 7,3% в 2007 році досі не </a:t>
            </a:r>
            <a:r>
              <a:rPr lang="uk-UA" sz="2400" dirty="0" smtClean="0">
                <a:latin typeface="Comic Sans MS" pitchFamily="66" charset="0"/>
              </a:rPr>
              <a:t>дійшли</a:t>
            </a:r>
            <a:r>
              <a:rPr lang="uk-UA" sz="2400" dirty="0" smtClean="0">
                <a:latin typeface="Comic Sans MS" pitchFamily="66" charset="0"/>
              </a:rPr>
              <a:t> </a:t>
            </a:r>
            <a:r>
              <a:rPr lang="uk-UA" sz="2400" dirty="0" smtClean="0">
                <a:latin typeface="Comic Sans MS" pitchFamily="66" charset="0"/>
              </a:rPr>
              <a:t>до лінійного зростання ВВП за прогнозами уряду.</a:t>
            </a:r>
            <a:endParaRPr lang="uk-UA" sz="2400" dirty="0">
              <a:latin typeface="Comic Sans MS" pitchFamily="66" charset="0"/>
            </a:endParaRPr>
          </a:p>
        </p:txBody>
      </p:sp>
      <p:pic>
        <p:nvPicPr>
          <p:cNvPr id="4" name="Рисунок 3" descr="image0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3631903"/>
            <a:ext cx="5075726" cy="32260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48680"/>
            <a:ext cx="5400600" cy="6048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		</a:t>
            </a:r>
            <a:r>
              <a:rPr lang="uk-UA" sz="2400" dirty="0" smtClean="0">
                <a:latin typeface="Comic Sans MS" pitchFamily="66" charset="0"/>
              </a:rPr>
              <a:t> </a:t>
            </a:r>
            <a:r>
              <a:rPr lang="uk-UA" sz="2400" b="1" dirty="0" smtClean="0">
                <a:latin typeface="Comic Sans MS" pitchFamily="66" charset="0"/>
              </a:rPr>
              <a:t>Залежність від грошових переказів: </a:t>
            </a:r>
            <a:r>
              <a:rPr lang="uk-UA" sz="2400" dirty="0" smtClean="0">
                <a:latin typeface="Comic Sans MS" pitchFamily="66" charset="0"/>
              </a:rPr>
              <a:t>президент Глорія </a:t>
            </a:r>
            <a:r>
              <a:rPr lang="uk-UA" sz="2400" dirty="0" err="1" smtClean="0">
                <a:latin typeface="Comic Sans MS" pitchFamily="66" charset="0"/>
              </a:rPr>
              <a:t>Макапагал-Арройо</a:t>
            </a:r>
            <a:r>
              <a:rPr lang="uk-UA" sz="2400" dirty="0" smtClean="0">
                <a:latin typeface="Comic Sans MS" pitchFamily="66" charset="0"/>
              </a:rPr>
              <a:t> обіцяла повного розвитку економіки в 2020 році. Там були ряд податкових </a:t>
            </a:r>
            <a:r>
              <a:rPr lang="uk-UA" sz="2400" dirty="0" smtClean="0">
                <a:latin typeface="Comic Sans MS" pitchFamily="66" charset="0"/>
              </a:rPr>
              <a:t>реформ, які потрібно було </a:t>
            </a:r>
            <a:r>
              <a:rPr lang="uk-UA" sz="2400" dirty="0" smtClean="0">
                <a:latin typeface="Comic Sans MS" pitchFamily="66" charset="0"/>
              </a:rPr>
              <a:t>ввести в дію, разом з </a:t>
            </a:r>
            <a:r>
              <a:rPr lang="uk-UA" sz="2400" dirty="0" smtClean="0">
                <a:latin typeface="Comic Sans MS" pitchFamily="66" charset="0"/>
              </a:rPr>
              <a:t>широкою приватизацією </a:t>
            </a:r>
            <a:r>
              <a:rPr lang="uk-UA" sz="2400" dirty="0" smtClean="0">
                <a:latin typeface="Comic Sans MS" pitchFamily="66" charset="0"/>
              </a:rPr>
              <a:t>активу. Тим не менш, залежність Філіппін на грошові перекази від інвесторів-нерезидентів велика. </a:t>
            </a:r>
            <a:r>
              <a:rPr lang="uk-UA" sz="2400" dirty="0" smtClean="0">
                <a:latin typeface="Comic Sans MS" pitchFamily="66" charset="0"/>
              </a:rPr>
              <a:t>Це </a:t>
            </a:r>
            <a:r>
              <a:rPr lang="uk-UA" sz="2400" dirty="0" smtClean="0">
                <a:latin typeface="Comic Sans MS" pitchFamily="66" charset="0"/>
              </a:rPr>
              <a:t>призвело до нерівномірного регіонального розвитку.</a:t>
            </a:r>
            <a:endParaRPr lang="uk-UA" sz="2400" dirty="0">
              <a:latin typeface="Comic Sans MS" pitchFamily="66" charset="0"/>
            </a:endParaRPr>
          </a:p>
        </p:txBody>
      </p:sp>
      <p:pic>
        <p:nvPicPr>
          <p:cNvPr id="4" name="Рисунок 3" descr="027e12d9bbeebb21d0126f91fd6b876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55568" y="1412776"/>
            <a:ext cx="3888432" cy="27876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874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3861048"/>
            <a:ext cx="4136008" cy="2759493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	</a:t>
            </a:r>
            <a:r>
              <a:rPr lang="uk-UA" sz="2400" dirty="0" smtClean="0">
                <a:latin typeface="Comic Sans MS" pitchFamily="66" charset="0"/>
              </a:rPr>
              <a:t>	 До екологічних проблем регіону відноситься, в першу чергу промислове забруднення. Велике забруднення повітря і води в міських районах. На Філіппінах збільшуються забруднення мангрових боліт, багатих рибою. Вирубка лісів, особливо на Філіппінах в областях вододілів, також приносить непоправної шкоди. Також до екологічної проблеми Філіппін відноситься ерозія </a:t>
            </a:r>
            <a:r>
              <a:rPr lang="uk-UA" sz="2400" dirty="0" err="1" smtClean="0">
                <a:latin typeface="Comic Sans MS" pitchFamily="66" charset="0"/>
              </a:rPr>
              <a:t>г</a:t>
            </a:r>
            <a:r>
              <a:rPr lang="uk-UA" sz="2400" dirty="0" err="1" smtClean="0">
                <a:latin typeface="Comic Sans MS" pitchFamily="66" charset="0"/>
              </a:rPr>
              <a:t>рунтів</a:t>
            </a:r>
            <a:r>
              <a:rPr lang="uk-UA" sz="2400" dirty="0" smtClean="0">
                <a:latin typeface="Comic Sans MS" pitchFamily="66" charset="0"/>
              </a:rPr>
              <a:t>.</a:t>
            </a:r>
            <a:endParaRPr lang="uk-UA" sz="2400" dirty="0">
              <a:latin typeface="Comic Sans MS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Comic Sans MS" pitchFamily="66" charset="0"/>
              </a:rPr>
              <a:t>Екологічні проблеми розвитку</a:t>
            </a:r>
            <a:endParaRPr lang="uk-UA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2400" dirty="0" smtClean="0">
                <a:latin typeface="Comic Sans MS" pitchFamily="66" charset="0"/>
              </a:rPr>
              <a:t>Офіційна назва – Республіка Філіппіни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latin typeface="Comic Sans MS" pitchFamily="66" charset="0"/>
              </a:rPr>
              <a:t>Столиця - Маніла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latin typeface="Comic Sans MS" pitchFamily="66" charset="0"/>
              </a:rPr>
              <a:t>Площа - 300,8 тис. кв. км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>
                <a:latin typeface="Comic Sans MS" pitchFamily="66" charset="0"/>
              </a:rPr>
              <a:t>Населення - </a:t>
            </a:r>
            <a:r>
              <a:rPr lang="ru-RU" sz="2400" dirty="0" smtClean="0">
                <a:latin typeface="Comic Sans MS" pitchFamily="66" charset="0"/>
              </a:rPr>
              <a:t>91 983 000 </a:t>
            </a:r>
            <a:r>
              <a:rPr lang="ru-RU" sz="2400" dirty="0" err="1" smtClean="0">
                <a:latin typeface="Comic Sans MS" pitchFamily="66" charset="0"/>
              </a:rPr>
              <a:t>чол</a:t>
            </a:r>
            <a:r>
              <a:rPr lang="ru-RU" sz="2400" dirty="0" smtClean="0">
                <a:latin typeface="Comic Sans MS" pitchFamily="66" charset="0"/>
              </a:rPr>
              <a:t>. (2009)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err="1" smtClean="0">
                <a:latin typeface="Comic Sans MS" pitchFamily="66" charset="0"/>
              </a:rPr>
              <a:t>Офіційна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мова</a:t>
            </a:r>
            <a:r>
              <a:rPr lang="ru-RU" sz="2400" dirty="0" smtClean="0">
                <a:latin typeface="Comic Sans MS" pitchFamily="66" charset="0"/>
              </a:rPr>
              <a:t> – </a:t>
            </a:r>
            <a:r>
              <a:rPr lang="ru-RU" sz="2400" dirty="0" err="1" smtClean="0">
                <a:latin typeface="Comic Sans MS" pitchFamily="66" charset="0"/>
              </a:rPr>
              <a:t>піліпіно</a:t>
            </a:r>
            <a:endParaRPr lang="ru-RU" sz="24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 err="1" smtClean="0">
                <a:latin typeface="Comic Sans MS" pitchFamily="66" charset="0"/>
              </a:rPr>
              <a:t>Грошова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одиниця</a:t>
            </a:r>
            <a:r>
              <a:rPr lang="ru-RU" sz="2400" dirty="0" smtClean="0">
                <a:latin typeface="Comic Sans MS" pitchFamily="66" charset="0"/>
              </a:rPr>
              <a:t> – песо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err="1" smtClean="0">
                <a:latin typeface="Comic Sans MS" pitchFamily="66" charset="0"/>
              </a:rPr>
              <a:t>Державне</a:t>
            </a:r>
            <a:r>
              <a:rPr lang="ru-RU" sz="2400" dirty="0" smtClean="0">
                <a:latin typeface="Comic Sans MS" pitchFamily="66" charset="0"/>
              </a:rPr>
              <a:t> свято – День </a:t>
            </a:r>
            <a:r>
              <a:rPr lang="ru-RU" sz="2400" dirty="0" err="1" smtClean="0">
                <a:latin typeface="Comic Sans MS" pitchFamily="66" charset="0"/>
              </a:rPr>
              <a:t>незалежності</a:t>
            </a:r>
            <a:r>
              <a:rPr lang="ru-RU" sz="2400" dirty="0" smtClean="0">
                <a:latin typeface="Comic Sans MS" pitchFamily="66" charset="0"/>
              </a:rPr>
              <a:t>(12 </a:t>
            </a:r>
            <a:r>
              <a:rPr lang="ru-RU" sz="2400" dirty="0" err="1" smtClean="0">
                <a:latin typeface="Comic Sans MS" pitchFamily="66" charset="0"/>
              </a:rPr>
              <a:t>червня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з</a:t>
            </a:r>
            <a:r>
              <a:rPr lang="ru-RU" sz="2400" dirty="0" smtClean="0">
                <a:latin typeface="Comic Sans MS" pitchFamily="66" charset="0"/>
              </a:rPr>
              <a:t> 1970 року)</a:t>
            </a:r>
            <a:endParaRPr lang="uk-UA" sz="2400" dirty="0">
              <a:latin typeface="Comic Sans MS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800" dirty="0" smtClean="0">
                <a:latin typeface="Comic Sans MS" pitchFamily="66" charset="0"/>
              </a:rPr>
              <a:t>Загальні відомості</a:t>
            </a:r>
            <a:endParaRPr lang="uk-UA" sz="4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50405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	</a:t>
            </a:r>
            <a:r>
              <a:rPr lang="uk-UA" sz="2400" dirty="0" smtClean="0"/>
              <a:t>	</a:t>
            </a:r>
            <a:r>
              <a:rPr lang="uk-UA" sz="2400" dirty="0" smtClean="0">
                <a:latin typeface="Comic Sans MS" pitchFamily="66" charset="0"/>
              </a:rPr>
              <a:t>Держава Філіппіни займає Філіппінські острови, що є частиною Малайського архіпелагу. Найбільші з них - Лусон, Мінданао, Самар, </a:t>
            </a:r>
            <a:r>
              <a:rPr lang="uk-UA" sz="2400" dirty="0" err="1" smtClean="0">
                <a:latin typeface="Comic Sans MS" pitchFamily="66" charset="0"/>
              </a:rPr>
              <a:t>Панай</a:t>
            </a:r>
            <a:r>
              <a:rPr lang="uk-UA" sz="2400" dirty="0" smtClean="0">
                <a:latin typeface="Comic Sans MS" pitchFamily="66" charset="0"/>
              </a:rPr>
              <a:t>, </a:t>
            </a:r>
            <a:r>
              <a:rPr lang="uk-UA" sz="2400" dirty="0" err="1" smtClean="0">
                <a:latin typeface="Comic Sans MS" pitchFamily="66" charset="0"/>
              </a:rPr>
              <a:t>Палаван</a:t>
            </a:r>
            <a:r>
              <a:rPr lang="uk-UA" sz="2400" dirty="0" smtClean="0">
                <a:latin typeface="Comic Sans MS" pitchFamily="66" charset="0"/>
              </a:rPr>
              <a:t>, </a:t>
            </a:r>
            <a:r>
              <a:rPr lang="uk-UA" sz="2400" dirty="0" err="1" smtClean="0">
                <a:latin typeface="Comic Sans MS" pitchFamily="66" charset="0"/>
              </a:rPr>
              <a:t>Негрос</a:t>
            </a:r>
            <a:r>
              <a:rPr lang="uk-UA" sz="2400" dirty="0" smtClean="0">
                <a:latin typeface="Comic Sans MS" pitchFamily="66" charset="0"/>
              </a:rPr>
              <a:t>, </a:t>
            </a:r>
            <a:r>
              <a:rPr lang="uk-UA" sz="2400" dirty="0" err="1" smtClean="0">
                <a:latin typeface="Comic Sans MS" pitchFamily="66" charset="0"/>
              </a:rPr>
              <a:t>Міндоро</a:t>
            </a:r>
            <a:r>
              <a:rPr lang="uk-UA" sz="2400" dirty="0" smtClean="0">
                <a:latin typeface="Comic Sans MS" pitchFamily="66" charset="0"/>
              </a:rPr>
              <a:t>, </a:t>
            </a:r>
            <a:r>
              <a:rPr lang="uk-UA" sz="2400" dirty="0" err="1" smtClean="0">
                <a:latin typeface="Comic Sans MS" pitchFamily="66" charset="0"/>
              </a:rPr>
              <a:t>Лейте</a:t>
            </a:r>
            <a:r>
              <a:rPr lang="uk-UA" sz="2400" dirty="0" smtClean="0">
                <a:latin typeface="Comic Sans MS" pitchFamily="66" charset="0"/>
              </a:rPr>
              <a:t>, </a:t>
            </a:r>
            <a:r>
              <a:rPr lang="uk-UA" sz="2400" dirty="0" err="1" smtClean="0">
                <a:latin typeface="Comic Sans MS" pitchFamily="66" charset="0"/>
              </a:rPr>
              <a:t>Бохоль</a:t>
            </a:r>
            <a:r>
              <a:rPr lang="uk-UA" sz="2400" dirty="0" smtClean="0">
                <a:latin typeface="Comic Sans MS" pitchFamily="66" charset="0"/>
              </a:rPr>
              <a:t>, </a:t>
            </a:r>
            <a:r>
              <a:rPr lang="uk-UA" sz="2400" dirty="0" err="1" smtClean="0">
                <a:latin typeface="Comic Sans MS" pitchFamily="66" charset="0"/>
              </a:rPr>
              <a:t>Себу</a:t>
            </a:r>
            <a:r>
              <a:rPr lang="uk-UA" sz="2400" dirty="0" smtClean="0">
                <a:latin typeface="Comic Sans MS" pitchFamily="66" charset="0"/>
              </a:rPr>
              <a:t>. Протяжність Філіппін з півночі на південь складає близько 2000 км, із заходу на схід - 900 км. На заході острова омиваються Південно-Китайським морем, на сході - Філіппінським морем, на півдні - морем Сулавесі, на півночі протокою </a:t>
            </a:r>
            <a:r>
              <a:rPr lang="uk-UA" sz="2400" dirty="0" err="1" smtClean="0">
                <a:latin typeface="Comic Sans MS" pitchFamily="66" charset="0"/>
              </a:rPr>
              <a:t>Баші</a:t>
            </a:r>
            <a:r>
              <a:rPr lang="uk-UA" sz="2400" dirty="0" smtClean="0">
                <a:latin typeface="Comic Sans MS" pitchFamily="66" charset="0"/>
              </a:rPr>
              <a:t>. Довжина берегової лінії 36,3 тис. км. </a:t>
            </a:r>
            <a:r>
              <a:rPr lang="ru-RU" sz="2400" dirty="0" err="1" smtClean="0">
                <a:latin typeface="Comic Sans MS" pitchFamily="66" charset="0"/>
              </a:rPr>
              <a:t>Всі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кордони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морські</a:t>
            </a:r>
            <a:r>
              <a:rPr lang="ru-RU" sz="2400" dirty="0" smtClean="0">
                <a:latin typeface="Comic Sans MS" pitchFamily="66" charset="0"/>
              </a:rPr>
              <a:t>: </a:t>
            </a:r>
            <a:r>
              <a:rPr lang="ru-RU" sz="2400" dirty="0" err="1" smtClean="0">
                <a:latin typeface="Comic Sans MS" pitchFamily="66" charset="0"/>
              </a:rPr>
              <a:t>з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В'єтнамом</a:t>
            </a:r>
            <a:r>
              <a:rPr lang="ru-RU" sz="2400" dirty="0" smtClean="0">
                <a:latin typeface="Comic Sans MS" pitchFamily="66" charset="0"/>
              </a:rPr>
              <a:t>, </a:t>
            </a:r>
            <a:r>
              <a:rPr lang="ru-RU" sz="2400" dirty="0" err="1" smtClean="0">
                <a:latin typeface="Comic Sans MS" pitchFamily="66" charset="0"/>
              </a:rPr>
              <a:t>Малайзією</a:t>
            </a:r>
            <a:r>
              <a:rPr lang="ru-RU" sz="2400" dirty="0" smtClean="0">
                <a:latin typeface="Comic Sans MS" pitchFamily="66" charset="0"/>
              </a:rPr>
              <a:t>, </a:t>
            </a:r>
            <a:r>
              <a:rPr lang="ru-RU" sz="2400" dirty="0" err="1" smtClean="0">
                <a:latin typeface="Comic Sans MS" pitchFamily="66" charset="0"/>
              </a:rPr>
              <a:t>Індонезією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і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з</a:t>
            </a:r>
            <a:r>
              <a:rPr lang="ru-RU" sz="2400" dirty="0" smtClean="0">
                <a:latin typeface="Comic Sans MS" pitchFamily="66" charset="0"/>
              </a:rPr>
              <a:t> островом Тайвань.</a:t>
            </a:r>
            <a:endParaRPr lang="uk-UA" sz="2400" dirty="0">
              <a:latin typeface="Comic Sans MS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uk-UA" sz="3800" dirty="0" err="1" smtClean="0">
                <a:latin typeface="Comic Sans MS" pitchFamily="66" charset="0"/>
              </a:rPr>
              <a:t>Економіко–географічне</a:t>
            </a:r>
            <a:r>
              <a:rPr lang="uk-UA" sz="3800" dirty="0" smtClean="0">
                <a:latin typeface="Comic Sans MS" pitchFamily="66" charset="0"/>
              </a:rPr>
              <a:t> положення</a:t>
            </a:r>
            <a:endParaRPr lang="uk-UA" sz="3800" dirty="0">
              <a:latin typeface="Comic Sans MS" pitchFamily="66" charset="0"/>
            </a:endParaRPr>
          </a:p>
        </p:txBody>
      </p:sp>
      <p:pic>
        <p:nvPicPr>
          <p:cNvPr id="4" name="Рисунок 3" descr="m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180441"/>
            <a:ext cx="4824536" cy="66775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sz="2300" dirty="0" err="1" smtClean="0">
                <a:latin typeface="Comic Sans MS" pitchFamily="66" charset="0"/>
              </a:rPr>
              <a:t>Клімат</a:t>
            </a:r>
            <a:r>
              <a:rPr lang="ru-RU" sz="2300" dirty="0" smtClean="0">
                <a:latin typeface="Comic Sans MS" pitchFamily="66" charset="0"/>
              </a:rPr>
              <a:t> </a:t>
            </a:r>
            <a:r>
              <a:rPr lang="ru-RU" sz="2300" dirty="0" err="1" smtClean="0">
                <a:latin typeface="Comic Sans MS" pitchFamily="66" charset="0"/>
              </a:rPr>
              <a:t>островів</a:t>
            </a:r>
            <a:r>
              <a:rPr lang="ru-RU" sz="2300" dirty="0" smtClean="0">
                <a:latin typeface="Comic Sans MS" pitchFamily="66" charset="0"/>
              </a:rPr>
              <a:t> </a:t>
            </a:r>
            <a:r>
              <a:rPr lang="ru-RU" sz="2300" dirty="0" err="1" smtClean="0">
                <a:latin typeface="Comic Sans MS" pitchFamily="66" charset="0"/>
              </a:rPr>
              <a:t>тропічний</a:t>
            </a:r>
            <a:r>
              <a:rPr lang="ru-RU" sz="2300" dirty="0" smtClean="0">
                <a:latin typeface="Comic Sans MS" pitchFamily="66" charset="0"/>
              </a:rPr>
              <a:t>, </a:t>
            </a:r>
            <a:r>
              <a:rPr lang="ru-RU" sz="2300" dirty="0" err="1" smtClean="0">
                <a:latin typeface="Comic Sans MS" pitchFamily="66" charset="0"/>
              </a:rPr>
              <a:t>мусонний</a:t>
            </a:r>
            <a:r>
              <a:rPr lang="ru-RU" sz="2300" dirty="0" smtClean="0">
                <a:latin typeface="Comic Sans MS" pitchFamily="66" charset="0"/>
              </a:rPr>
              <a:t>, на </a:t>
            </a:r>
            <a:r>
              <a:rPr lang="ru-RU" sz="2300" dirty="0" err="1" smtClean="0">
                <a:latin typeface="Comic Sans MS" pitchFamily="66" charset="0"/>
              </a:rPr>
              <a:t>півдні</a:t>
            </a:r>
            <a:r>
              <a:rPr lang="ru-RU" sz="2300" dirty="0" smtClean="0">
                <a:latin typeface="Comic Sans MS" pitchFamily="66" charset="0"/>
              </a:rPr>
              <a:t> переходить у </a:t>
            </a:r>
            <a:r>
              <a:rPr lang="ru-RU" sz="2300" dirty="0" err="1" smtClean="0">
                <a:latin typeface="Comic Sans MS" pitchFamily="66" charset="0"/>
              </a:rPr>
              <a:t>субекваторіальний</a:t>
            </a:r>
            <a:r>
              <a:rPr lang="ru-RU" sz="2300" dirty="0" smtClean="0">
                <a:latin typeface="Comic Sans MS" pitchFamily="66" charset="0"/>
              </a:rPr>
              <a:t>. </a:t>
            </a:r>
            <a:r>
              <a:rPr lang="ru-RU" sz="2300" dirty="0" err="1" smtClean="0">
                <a:latin typeface="Comic Sans MS" pitchFamily="66" charset="0"/>
              </a:rPr>
              <a:t>Температури</a:t>
            </a:r>
            <a:r>
              <a:rPr lang="ru-RU" sz="2300" dirty="0" smtClean="0">
                <a:latin typeface="Comic Sans MS" pitchFamily="66" charset="0"/>
              </a:rPr>
              <a:t> на </a:t>
            </a:r>
            <a:r>
              <a:rPr lang="ru-RU" sz="2300" dirty="0" err="1" smtClean="0">
                <a:latin typeface="Comic Sans MS" pitchFamily="66" charset="0"/>
              </a:rPr>
              <a:t>узбережжі</a:t>
            </a:r>
            <a:r>
              <a:rPr lang="ru-RU" sz="2300" dirty="0" smtClean="0">
                <a:latin typeface="Comic Sans MS" pitchFamily="66" charset="0"/>
              </a:rPr>
              <a:t> 24-28 С, в </a:t>
            </a:r>
            <a:r>
              <a:rPr lang="ru-RU" sz="2300" dirty="0" err="1" smtClean="0">
                <a:latin typeface="Comic Sans MS" pitchFamily="66" charset="0"/>
              </a:rPr>
              <a:t>гірських</a:t>
            </a:r>
            <a:r>
              <a:rPr lang="ru-RU" sz="2300" dirty="0" smtClean="0">
                <a:latin typeface="Comic Sans MS" pitchFamily="66" charset="0"/>
              </a:rPr>
              <a:t> районах </a:t>
            </a:r>
            <a:r>
              <a:rPr lang="ru-RU" sz="2300" dirty="0" err="1" smtClean="0">
                <a:latin typeface="Comic Sans MS" pitchFamily="66" charset="0"/>
              </a:rPr>
              <a:t>прохолодніше</a:t>
            </a:r>
            <a:r>
              <a:rPr lang="ru-RU" sz="2300" dirty="0" smtClean="0">
                <a:latin typeface="Comic Sans MS" pitchFamily="66" charset="0"/>
              </a:rPr>
              <a:t>. Сезон </a:t>
            </a:r>
            <a:r>
              <a:rPr lang="ru-RU" sz="2300" dirty="0" err="1" smtClean="0">
                <a:latin typeface="Comic Sans MS" pitchFamily="66" charset="0"/>
              </a:rPr>
              <a:t>дощів</a:t>
            </a:r>
            <a:r>
              <a:rPr lang="ru-RU" sz="2300" dirty="0" smtClean="0">
                <a:latin typeface="Comic Sans MS" pitchFamily="66" charset="0"/>
              </a:rPr>
              <a:t> </a:t>
            </a:r>
            <a:r>
              <a:rPr lang="ru-RU" sz="2300" dirty="0" err="1" smtClean="0">
                <a:latin typeface="Comic Sans MS" pitchFamily="66" charset="0"/>
              </a:rPr>
              <a:t>триває</a:t>
            </a:r>
            <a:r>
              <a:rPr lang="ru-RU" sz="2300" dirty="0" smtClean="0">
                <a:latin typeface="Comic Sans MS" pitchFamily="66" charset="0"/>
              </a:rPr>
              <a:t> </a:t>
            </a:r>
            <a:r>
              <a:rPr lang="ru-RU" sz="2300" dirty="0" err="1" smtClean="0">
                <a:latin typeface="Comic Sans MS" pitchFamily="66" charset="0"/>
              </a:rPr>
              <a:t>з</a:t>
            </a:r>
            <a:r>
              <a:rPr lang="ru-RU" sz="2300" dirty="0" smtClean="0">
                <a:latin typeface="Comic Sans MS" pitchFamily="66" charset="0"/>
              </a:rPr>
              <a:t> </a:t>
            </a:r>
            <a:r>
              <a:rPr lang="ru-RU" sz="2300" dirty="0" err="1" smtClean="0">
                <a:latin typeface="Comic Sans MS" pitchFamily="66" charset="0"/>
              </a:rPr>
              <a:t>травня</a:t>
            </a:r>
            <a:r>
              <a:rPr lang="ru-RU" sz="2300" dirty="0" smtClean="0">
                <a:latin typeface="Comic Sans MS" pitchFamily="66" charset="0"/>
              </a:rPr>
              <a:t> по листопад, коли </a:t>
            </a:r>
            <a:r>
              <a:rPr lang="ru-RU" sz="2300" dirty="0" err="1" smtClean="0">
                <a:latin typeface="Comic Sans MS" pitchFamily="66" charset="0"/>
              </a:rPr>
              <a:t>дме</a:t>
            </a:r>
            <a:r>
              <a:rPr lang="ru-RU" sz="2300" dirty="0" smtClean="0">
                <a:latin typeface="Comic Sans MS" pitchFamily="66" charset="0"/>
              </a:rPr>
              <a:t> </a:t>
            </a:r>
            <a:r>
              <a:rPr lang="ru-RU" sz="2300" dirty="0" err="1" smtClean="0">
                <a:latin typeface="Comic Sans MS" pitchFamily="66" charset="0"/>
              </a:rPr>
              <a:t>південно-західний</a:t>
            </a:r>
            <a:r>
              <a:rPr lang="ru-RU" sz="2300" dirty="0" smtClean="0">
                <a:latin typeface="Comic Sans MS" pitchFamily="66" charset="0"/>
              </a:rPr>
              <a:t> </a:t>
            </a:r>
            <a:r>
              <a:rPr lang="ru-RU" sz="2300" dirty="0" err="1" smtClean="0">
                <a:latin typeface="Comic Sans MS" pitchFamily="66" charset="0"/>
              </a:rPr>
              <a:t>мусон</a:t>
            </a:r>
            <a:r>
              <a:rPr lang="ru-RU" sz="2300" dirty="0" smtClean="0">
                <a:latin typeface="Comic Sans MS" pitchFamily="66" charset="0"/>
              </a:rPr>
              <a:t>. </a:t>
            </a:r>
            <a:r>
              <a:rPr lang="ru-RU" sz="2300" dirty="0" err="1" smtClean="0">
                <a:latin typeface="Comic Sans MS" pitchFamily="66" charset="0"/>
              </a:rPr>
              <a:t>Сухий</a:t>
            </a:r>
            <a:r>
              <a:rPr lang="ru-RU" sz="2300" dirty="0" smtClean="0">
                <a:latin typeface="Comic Sans MS" pitchFamily="66" charset="0"/>
              </a:rPr>
              <a:t> сезон (</a:t>
            </a:r>
            <a:r>
              <a:rPr lang="ru-RU" sz="2300" dirty="0" err="1" smtClean="0">
                <a:latin typeface="Comic Sans MS" pitchFamily="66" charset="0"/>
              </a:rPr>
              <a:t>з</a:t>
            </a:r>
            <a:r>
              <a:rPr lang="ru-RU" sz="2300" dirty="0" smtClean="0">
                <a:latin typeface="Comic Sans MS" pitchFamily="66" charset="0"/>
              </a:rPr>
              <a:t> листопада по </a:t>
            </a:r>
            <a:r>
              <a:rPr lang="ru-RU" sz="2300" dirty="0" err="1" smtClean="0">
                <a:latin typeface="Comic Sans MS" pitchFamily="66" charset="0"/>
              </a:rPr>
              <a:t>квітень</a:t>
            </a:r>
            <a:r>
              <a:rPr lang="ru-RU" sz="2300" dirty="0" smtClean="0">
                <a:latin typeface="Comic Sans MS" pitchFamily="66" charset="0"/>
              </a:rPr>
              <a:t>) </a:t>
            </a:r>
            <a:r>
              <a:rPr lang="ru-RU" sz="2300" dirty="0" err="1" smtClean="0">
                <a:latin typeface="Comic Sans MS" pitchFamily="66" charset="0"/>
              </a:rPr>
              <a:t>виражений</a:t>
            </a:r>
            <a:r>
              <a:rPr lang="ru-RU" sz="2300" dirty="0" smtClean="0">
                <a:latin typeface="Comic Sans MS" pitchFamily="66" charset="0"/>
              </a:rPr>
              <a:t> на </a:t>
            </a:r>
            <a:r>
              <a:rPr lang="ru-RU" sz="2300" dirty="0" err="1" smtClean="0">
                <a:latin typeface="Comic Sans MS" pitchFamily="66" charset="0"/>
              </a:rPr>
              <a:t>заході</a:t>
            </a:r>
            <a:r>
              <a:rPr lang="ru-RU" sz="2300" dirty="0" smtClean="0">
                <a:latin typeface="Comic Sans MS" pitchFamily="66" charset="0"/>
              </a:rPr>
              <a:t> </a:t>
            </a:r>
            <a:r>
              <a:rPr lang="ru-RU" sz="2300" dirty="0" err="1" smtClean="0">
                <a:latin typeface="Comic Sans MS" pitchFamily="66" charset="0"/>
              </a:rPr>
              <a:t>Лусона</a:t>
            </a:r>
            <a:r>
              <a:rPr lang="ru-RU" sz="2300" dirty="0" smtClean="0">
                <a:latin typeface="Comic Sans MS" pitchFamily="66" charset="0"/>
              </a:rPr>
              <a:t>, Палавана </a:t>
            </a:r>
            <a:r>
              <a:rPr lang="ru-RU" sz="2300" dirty="0" err="1" smtClean="0">
                <a:latin typeface="Comic Sans MS" pitchFamily="66" charset="0"/>
              </a:rPr>
              <a:t>і</a:t>
            </a:r>
            <a:r>
              <a:rPr lang="ru-RU" sz="2300" dirty="0" smtClean="0">
                <a:latin typeface="Comic Sans MS" pitchFamily="66" charset="0"/>
              </a:rPr>
              <a:t> </a:t>
            </a:r>
            <a:r>
              <a:rPr lang="ru-RU" sz="2300" dirty="0" err="1" smtClean="0">
                <a:latin typeface="Comic Sans MS" pitchFamily="66" charset="0"/>
              </a:rPr>
              <a:t>Вісайських</a:t>
            </a:r>
            <a:r>
              <a:rPr lang="ru-RU" sz="2300" dirty="0" smtClean="0">
                <a:latin typeface="Comic Sans MS" pitchFamily="66" charset="0"/>
              </a:rPr>
              <a:t> </a:t>
            </a:r>
            <a:r>
              <a:rPr lang="ru-RU" sz="2300" dirty="0" err="1" smtClean="0">
                <a:latin typeface="Comic Sans MS" pitchFamily="66" charset="0"/>
              </a:rPr>
              <a:t>островів</a:t>
            </a:r>
            <a:r>
              <a:rPr lang="ru-RU" sz="2300" dirty="0" smtClean="0">
                <a:latin typeface="Comic Sans MS" pitchFamily="66" charset="0"/>
              </a:rPr>
              <a:t>. На </a:t>
            </a:r>
            <a:r>
              <a:rPr lang="ru-RU" sz="2300" dirty="0" err="1" smtClean="0">
                <a:latin typeface="Comic Sans MS" pitchFamily="66" charset="0"/>
              </a:rPr>
              <a:t>північні</a:t>
            </a:r>
            <a:r>
              <a:rPr lang="ru-RU" sz="2300" dirty="0" smtClean="0">
                <a:latin typeface="Comic Sans MS" pitchFamily="66" charset="0"/>
              </a:rPr>
              <a:t> </a:t>
            </a:r>
            <a:r>
              <a:rPr lang="ru-RU" sz="2300" dirty="0" err="1" smtClean="0">
                <a:latin typeface="Comic Sans MS" pitchFamily="66" charset="0"/>
              </a:rPr>
              <a:t>райони</a:t>
            </a:r>
            <a:r>
              <a:rPr lang="ru-RU" sz="2300" dirty="0" smtClean="0">
                <a:latin typeface="Comic Sans MS" pitchFamily="66" charset="0"/>
              </a:rPr>
              <a:t> </a:t>
            </a:r>
            <a:r>
              <a:rPr lang="ru-RU" sz="2300" dirty="0" err="1" smtClean="0">
                <a:latin typeface="Comic Sans MS" pitchFamily="66" charset="0"/>
              </a:rPr>
              <a:t>країни</a:t>
            </a:r>
            <a:r>
              <a:rPr lang="ru-RU" sz="2300" dirty="0" smtClean="0">
                <a:latin typeface="Comic Sans MS" pitchFamily="66" charset="0"/>
              </a:rPr>
              <a:t> часто </a:t>
            </a:r>
            <a:r>
              <a:rPr lang="ru-RU" sz="2300" dirty="0" err="1" smtClean="0">
                <a:latin typeface="Comic Sans MS" pitchFamily="66" charset="0"/>
              </a:rPr>
              <a:t>обрушуються</a:t>
            </a:r>
            <a:r>
              <a:rPr lang="ru-RU" sz="2300" dirty="0" smtClean="0">
                <a:latin typeface="Comic Sans MS" pitchFamily="66" charset="0"/>
              </a:rPr>
              <a:t> </a:t>
            </a:r>
            <a:r>
              <a:rPr lang="ru-RU" sz="2300" dirty="0" err="1" smtClean="0">
                <a:latin typeface="Comic Sans MS" pitchFamily="66" charset="0"/>
              </a:rPr>
              <a:t>тайфуни</a:t>
            </a:r>
            <a:r>
              <a:rPr lang="ru-RU" sz="2300" dirty="0" smtClean="0">
                <a:latin typeface="Comic Sans MS" pitchFamily="66" charset="0"/>
              </a:rPr>
              <a:t>, </a:t>
            </a:r>
            <a:r>
              <a:rPr lang="ru-RU" sz="2300" dirty="0" err="1" smtClean="0">
                <a:latin typeface="Comic Sans MS" pitchFamily="66" charset="0"/>
              </a:rPr>
              <a:t>можливі</a:t>
            </a:r>
            <a:r>
              <a:rPr lang="ru-RU" sz="2300" dirty="0" smtClean="0">
                <a:latin typeface="Comic Sans MS" pitchFamily="66" charset="0"/>
              </a:rPr>
              <a:t> </a:t>
            </a:r>
            <a:r>
              <a:rPr lang="ru-RU" sz="2300" dirty="0" err="1" smtClean="0">
                <a:latin typeface="Comic Sans MS" pitchFamily="66" charset="0"/>
              </a:rPr>
              <a:t>цунамі</a:t>
            </a:r>
            <a:r>
              <a:rPr lang="ru-RU" sz="2300" dirty="0" smtClean="0">
                <a:latin typeface="Comic Sans MS" pitchFamily="66" charset="0"/>
              </a:rPr>
              <a:t>. </a:t>
            </a:r>
            <a:r>
              <a:rPr lang="ru-RU" sz="2300" dirty="0" err="1" smtClean="0">
                <a:latin typeface="Comic Sans MS" pitchFamily="66" charset="0"/>
              </a:rPr>
              <a:t>Кількість</a:t>
            </a:r>
            <a:r>
              <a:rPr lang="ru-RU" sz="2300" dirty="0" smtClean="0">
                <a:latin typeface="Comic Sans MS" pitchFamily="66" charset="0"/>
              </a:rPr>
              <a:t> </a:t>
            </a:r>
            <a:r>
              <a:rPr lang="ru-RU" sz="2300" dirty="0" err="1" smtClean="0">
                <a:latin typeface="Comic Sans MS" pitchFamily="66" charset="0"/>
              </a:rPr>
              <a:t>опадів</a:t>
            </a:r>
            <a:r>
              <a:rPr lang="ru-RU" sz="2300" dirty="0" smtClean="0">
                <a:latin typeface="Comic Sans MS" pitchFamily="66" charset="0"/>
              </a:rPr>
              <a:t> на </a:t>
            </a:r>
            <a:r>
              <a:rPr lang="ru-RU" sz="2300" dirty="0" err="1" smtClean="0">
                <a:latin typeface="Comic Sans MS" pitchFamily="66" charset="0"/>
              </a:rPr>
              <a:t>рік</a:t>
            </a:r>
            <a:r>
              <a:rPr lang="ru-RU" sz="2300" dirty="0" smtClean="0">
                <a:latin typeface="Comic Sans MS" pitchFamily="66" charset="0"/>
              </a:rPr>
              <a:t> </a:t>
            </a:r>
            <a:r>
              <a:rPr lang="ru-RU" sz="2300" dirty="0" err="1" smtClean="0">
                <a:latin typeface="Comic Sans MS" pitchFamily="66" charset="0"/>
              </a:rPr>
              <a:t>опадів</a:t>
            </a:r>
            <a:r>
              <a:rPr lang="ru-RU" sz="2300" dirty="0" smtClean="0">
                <a:latin typeface="Comic Sans MS" pitchFamily="66" charset="0"/>
              </a:rPr>
              <a:t> </a:t>
            </a:r>
            <a:r>
              <a:rPr lang="ru-RU" sz="2300" dirty="0" err="1" smtClean="0">
                <a:latin typeface="Comic Sans MS" pitchFamily="66" charset="0"/>
              </a:rPr>
              <a:t>коливається</a:t>
            </a:r>
            <a:r>
              <a:rPr lang="ru-RU" sz="2300" dirty="0" smtClean="0">
                <a:latin typeface="Comic Sans MS" pitchFamily="66" charset="0"/>
              </a:rPr>
              <a:t> </a:t>
            </a:r>
            <a:r>
              <a:rPr lang="ru-RU" sz="2300" dirty="0" err="1" smtClean="0">
                <a:latin typeface="Comic Sans MS" pitchFamily="66" charset="0"/>
              </a:rPr>
              <a:t>від</a:t>
            </a:r>
            <a:r>
              <a:rPr lang="ru-RU" sz="2300" dirty="0" smtClean="0">
                <a:latin typeface="Comic Sans MS" pitchFamily="66" charset="0"/>
              </a:rPr>
              <a:t> 1000 до 4000 мм.</a:t>
            </a:r>
            <a:endParaRPr lang="uk-UA" sz="2300" dirty="0">
              <a:latin typeface="Comic Sans MS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pPr algn="ctr"/>
            <a:r>
              <a:rPr lang="uk-UA" dirty="0" smtClean="0">
                <a:latin typeface="Comic Sans MS" pitchFamily="66" charset="0"/>
              </a:rPr>
              <a:t>Природні умови та ресурси</a:t>
            </a:r>
            <a:endParaRPr lang="uk-UA" dirty="0">
              <a:latin typeface="Comic Sans MS" pitchFamily="66" charset="0"/>
            </a:endParaRPr>
          </a:p>
        </p:txBody>
      </p:sp>
      <p:pic>
        <p:nvPicPr>
          <p:cNvPr id="4" name="Рисунок 3" descr="phoca_thumb_l_1694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4444426"/>
            <a:ext cx="3552056" cy="23421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view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4365104"/>
            <a:ext cx="3528392" cy="23488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age0004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59993">
            <a:off x="4662725" y="4168280"/>
            <a:ext cx="3859907" cy="2547539"/>
          </a:xfrm>
          <a:prstGeom prst="rect">
            <a:avLst/>
          </a:prstGeom>
        </p:spPr>
      </p:pic>
      <p:pic>
        <p:nvPicPr>
          <p:cNvPr id="4" name="Рисунок 3" descr="cagayan-river.jpg"/>
          <p:cNvPicPr>
            <a:picLocks noChangeAspect="1"/>
          </p:cNvPicPr>
          <p:nvPr/>
        </p:nvPicPr>
        <p:blipFill>
          <a:blip r:embed="rId3" cstate="print">
            <a:lum bright="10000"/>
          </a:blip>
          <a:stretch>
            <a:fillRect/>
          </a:stretch>
        </p:blipFill>
        <p:spPr>
          <a:xfrm rot="21387913">
            <a:off x="407540" y="3871085"/>
            <a:ext cx="4286250" cy="2857500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dirty="0" smtClean="0"/>
              <a:t>	</a:t>
            </a:r>
            <a:r>
              <a:rPr lang="uk-UA" sz="3400" dirty="0" smtClean="0"/>
              <a:t>	</a:t>
            </a:r>
            <a:r>
              <a:rPr lang="uk-UA" sz="3400" dirty="0" smtClean="0">
                <a:latin typeface="Comic Sans MS" pitchFamily="66" charset="0"/>
              </a:rPr>
              <a:t>Між гірськими хребтами розташовані густо заселені рівнини і річкові долини. Крім того, вздовж берегів більшості островів простяглися вузькі прибережні рівнини. Основні природні ресурси країни: деревина, нафта, нікель, кобальт, срібло, золото, мідь. На островах мало великих річок. Деякі з них, придатні для плавання дрібних суден, відіграють важливу роль в господарському житті. Найбільша ріка - </a:t>
            </a:r>
            <a:r>
              <a:rPr lang="uk-UA" sz="3400" dirty="0" err="1" smtClean="0">
                <a:latin typeface="Comic Sans MS" pitchFamily="66" charset="0"/>
              </a:rPr>
              <a:t>Кагаян</a:t>
            </a:r>
            <a:r>
              <a:rPr lang="uk-UA" sz="3400" dirty="0" smtClean="0">
                <a:latin typeface="Comic Sans MS" pitchFamily="66" charset="0"/>
              </a:rPr>
              <a:t>. Виділяються також </a:t>
            </a:r>
            <a:r>
              <a:rPr lang="uk-UA" sz="3400" dirty="0" err="1" smtClean="0">
                <a:latin typeface="Comic Sans MS" pitchFamily="66" charset="0"/>
              </a:rPr>
              <a:t>Пампанга</a:t>
            </a:r>
            <a:r>
              <a:rPr lang="uk-UA" sz="3400" dirty="0" smtClean="0">
                <a:latin typeface="Comic Sans MS" pitchFamily="66" charset="0"/>
              </a:rPr>
              <a:t> і </a:t>
            </a:r>
            <a:r>
              <a:rPr lang="uk-UA" sz="3400" dirty="0" err="1" smtClean="0">
                <a:latin typeface="Comic Sans MS" pitchFamily="66" charset="0"/>
              </a:rPr>
              <a:t>Агно</a:t>
            </a:r>
            <a:r>
              <a:rPr lang="uk-UA" sz="3400" dirty="0" smtClean="0">
                <a:latin typeface="Comic Sans MS" pitchFamily="66" charset="0"/>
              </a:rPr>
              <a:t> на Лусоні, а також </a:t>
            </a:r>
            <a:r>
              <a:rPr lang="uk-UA" sz="3400" dirty="0" err="1" smtClean="0">
                <a:latin typeface="Comic Sans MS" pitchFamily="66" charset="0"/>
              </a:rPr>
              <a:t>Агусан</a:t>
            </a:r>
            <a:r>
              <a:rPr lang="uk-UA" sz="3400" dirty="0" smtClean="0">
                <a:latin typeface="Comic Sans MS" pitchFamily="66" charset="0"/>
              </a:rPr>
              <a:t> і Мінданао з її головною притокою </a:t>
            </a:r>
            <a:r>
              <a:rPr lang="uk-UA" sz="3400" dirty="0" err="1" smtClean="0">
                <a:latin typeface="Comic Sans MS" pitchFamily="66" charset="0"/>
              </a:rPr>
              <a:t>Пулангі</a:t>
            </a:r>
            <a:r>
              <a:rPr lang="uk-UA" sz="3400" dirty="0" smtClean="0">
                <a:latin typeface="Comic Sans MS" pitchFamily="66" charset="0"/>
              </a:rPr>
              <a:t> на о. Мінданао. Невелика річка </a:t>
            </a:r>
            <a:r>
              <a:rPr lang="uk-UA" sz="3400" dirty="0" err="1" smtClean="0">
                <a:latin typeface="Comic Sans MS" pitchFamily="66" charset="0"/>
              </a:rPr>
              <a:t>Пасіг</a:t>
            </a:r>
            <a:r>
              <a:rPr lang="uk-UA" sz="3400" dirty="0" smtClean="0">
                <a:latin typeface="Comic Sans MS" pitchFamily="66" charset="0"/>
              </a:rPr>
              <a:t> на о. Лусон, що випливає з озера Бай і проходить через Манілу, має важливе значення для перевезення вантажів</a:t>
            </a:r>
            <a:r>
              <a:rPr lang="uk-UA" sz="3200" dirty="0" smtClean="0">
                <a:latin typeface="Comic Sans MS" pitchFamily="66" charset="0"/>
              </a:rPr>
              <a:t>.</a:t>
            </a:r>
            <a:endParaRPr lang="uk-UA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	</a:t>
            </a:r>
            <a:r>
              <a:rPr lang="uk-UA" sz="2500" dirty="0" smtClean="0">
                <a:latin typeface="Comic Sans MS" pitchFamily="66" charset="0"/>
              </a:rPr>
              <a:t>	</a:t>
            </a:r>
            <a:r>
              <a:rPr lang="uk-UA" sz="2300" dirty="0" smtClean="0">
                <a:latin typeface="Comic Sans MS" pitchFamily="66" charset="0"/>
              </a:rPr>
              <a:t>Філіппіни - 12-а в світі за кількістю населення держава. У 2009 р. в республіці проживає більше 92 млн. чол. Ще близько 11 млн. філіппінців знаходиться за межами своєї історичної батьківщини. Населення Філіппін - це понад 90 народностей, що говорять на змішаних мовах і діалектах. Мови схожі між собою і складають так звану </a:t>
            </a:r>
            <a:r>
              <a:rPr lang="uk-UA" sz="2300" dirty="0" err="1" smtClean="0">
                <a:latin typeface="Comic Sans MS" pitchFamily="66" charset="0"/>
              </a:rPr>
              <a:t>группу</a:t>
            </a:r>
            <a:r>
              <a:rPr lang="uk-UA" sz="2300" dirty="0" smtClean="0">
                <a:latin typeface="Comic Sans MS" pitchFamily="66" charset="0"/>
              </a:rPr>
              <a:t> Філіппінських мов. Узбережжя островів заселяють найбільш великі народності Філіппін - </a:t>
            </a:r>
            <a:r>
              <a:rPr lang="uk-UA" sz="2300" dirty="0" err="1" smtClean="0">
                <a:latin typeface="Comic Sans MS" pitchFamily="66" charset="0"/>
              </a:rPr>
              <a:t>вісайя</a:t>
            </a:r>
            <a:r>
              <a:rPr lang="uk-UA" sz="2300" dirty="0" smtClean="0">
                <a:latin typeface="Comic Sans MS" pitchFamily="66" charset="0"/>
              </a:rPr>
              <a:t> (41% населення), тагали (21%), </a:t>
            </a:r>
            <a:r>
              <a:rPr lang="uk-UA" sz="2300" dirty="0" err="1" smtClean="0">
                <a:latin typeface="Comic Sans MS" pitchFamily="66" charset="0"/>
              </a:rPr>
              <a:t>ілокі</a:t>
            </a:r>
            <a:r>
              <a:rPr lang="uk-UA" sz="2300" dirty="0" smtClean="0">
                <a:latin typeface="Comic Sans MS" pitchFamily="66" charset="0"/>
              </a:rPr>
              <a:t> (12%), </a:t>
            </a:r>
            <a:r>
              <a:rPr lang="uk-UA" sz="2300" dirty="0" err="1" smtClean="0">
                <a:latin typeface="Comic Sans MS" pitchFamily="66" charset="0"/>
              </a:rPr>
              <a:t>бікол</a:t>
            </a:r>
            <a:r>
              <a:rPr lang="uk-UA" sz="2300" dirty="0" smtClean="0">
                <a:latin typeface="Comic Sans MS" pitchFamily="66" charset="0"/>
              </a:rPr>
              <a:t>, </a:t>
            </a:r>
            <a:r>
              <a:rPr lang="uk-UA" sz="2300" dirty="0" err="1" smtClean="0">
                <a:latin typeface="Comic Sans MS" pitchFamily="66" charset="0"/>
              </a:rPr>
              <a:t>пампангани</a:t>
            </a:r>
            <a:r>
              <a:rPr lang="uk-UA" sz="2300" dirty="0" smtClean="0">
                <a:latin typeface="Comic Sans MS" pitchFamily="66" charset="0"/>
              </a:rPr>
              <a:t>, </a:t>
            </a:r>
            <a:r>
              <a:rPr lang="uk-UA" sz="2300" dirty="0" err="1" smtClean="0">
                <a:latin typeface="Comic Sans MS" pitchFamily="66" charset="0"/>
              </a:rPr>
              <a:t>пангасінан</a:t>
            </a:r>
            <a:r>
              <a:rPr lang="uk-UA" sz="2300" dirty="0" smtClean="0">
                <a:latin typeface="Comic Sans MS" pitchFamily="66" charset="0"/>
              </a:rPr>
              <a:t>, </a:t>
            </a:r>
            <a:r>
              <a:rPr lang="uk-UA" sz="2300" dirty="0" err="1" smtClean="0">
                <a:latin typeface="Comic Sans MS" pitchFamily="66" charset="0"/>
              </a:rPr>
              <a:t>ібанагі</a:t>
            </a:r>
            <a:r>
              <a:rPr lang="uk-UA" sz="2300" dirty="0" smtClean="0">
                <a:latin typeface="Comic Sans MS" pitchFamily="66" charset="0"/>
              </a:rPr>
              <a:t>, </a:t>
            </a:r>
            <a:r>
              <a:rPr lang="uk-UA" sz="2300" dirty="0" err="1" smtClean="0">
                <a:latin typeface="Comic Sans MS" pitchFamily="66" charset="0"/>
              </a:rPr>
              <a:t>самбали</a:t>
            </a:r>
            <a:r>
              <a:rPr lang="uk-UA" sz="2300" dirty="0" smtClean="0">
                <a:latin typeface="Comic Sans MS" pitchFamily="66" charset="0"/>
              </a:rPr>
              <a:t>.</a:t>
            </a:r>
            <a:endParaRPr lang="uk-UA" sz="2300" dirty="0">
              <a:latin typeface="Comic Sans MS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4800" dirty="0" smtClean="0">
                <a:latin typeface="Comic Sans MS" pitchFamily="66" charset="0"/>
              </a:rPr>
              <a:t>Населення</a:t>
            </a:r>
            <a:endParaRPr lang="uk-UA" sz="4800" dirty="0">
              <a:latin typeface="Comic Sans MS" pitchFamily="66" charset="0"/>
            </a:endParaRPr>
          </a:p>
        </p:txBody>
      </p:sp>
      <p:pic>
        <p:nvPicPr>
          <p:cNvPr id="4" name="Рисунок 3" descr="4852078b628c4765d842faab0d66e6dae86c9bd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2780928"/>
            <a:ext cx="5292588" cy="35283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229600" cy="56746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b="1" dirty="0" smtClean="0">
                <a:latin typeface="Comic Sans MS" pitchFamily="66" charset="0"/>
              </a:rPr>
              <a:t>Віковий склад </a:t>
            </a:r>
            <a:r>
              <a:rPr lang="uk-UA" sz="2400" b="1" dirty="0" err="1" smtClean="0">
                <a:latin typeface="Comic Sans MS" pitchFamily="66" charset="0"/>
              </a:rPr>
              <a:t>наслення</a:t>
            </a:r>
            <a:r>
              <a:rPr lang="uk-UA" sz="2400" b="1" dirty="0" smtClean="0">
                <a:latin typeface="Comic Sans MS" pitchFamily="66" charset="0"/>
              </a:rPr>
              <a:t>: </a:t>
            </a:r>
          </a:p>
          <a:p>
            <a:r>
              <a:rPr lang="uk-UA" sz="2400" dirty="0" smtClean="0">
                <a:latin typeface="Comic Sans MS" pitchFamily="66" charset="0"/>
              </a:rPr>
              <a:t> 0-14 років: 35,2% (чоловіки 17 606 352/жінки 16911376) </a:t>
            </a:r>
          </a:p>
          <a:p>
            <a:r>
              <a:rPr lang="uk-UA" sz="2400" dirty="0" smtClean="0">
                <a:latin typeface="Comic Sans MS" pitchFamily="66" charset="0"/>
              </a:rPr>
              <a:t>-15-64 років: 60,6% (чоловіки 29 679 327/жінки 29737919) </a:t>
            </a:r>
          </a:p>
          <a:p>
            <a:r>
              <a:rPr lang="uk-UA" sz="2400" dirty="0" smtClean="0">
                <a:latin typeface="Comic Sans MS" pitchFamily="66" charset="0"/>
              </a:rPr>
              <a:t>-65 років і більше: 4,2% (чоловіки 1744 248/жінки 2297381) (2009 р.) </a:t>
            </a:r>
          </a:p>
          <a:p>
            <a:pPr>
              <a:buNone/>
            </a:pPr>
            <a:r>
              <a:rPr lang="uk-UA" sz="2400" b="1" dirty="0" smtClean="0">
                <a:latin typeface="Comic Sans MS" pitchFamily="66" charset="0"/>
              </a:rPr>
              <a:t>Середній вік: </a:t>
            </a:r>
            <a:r>
              <a:rPr lang="uk-UA" sz="2400" dirty="0" smtClean="0">
                <a:latin typeface="Comic Sans MS" pitchFamily="66" charset="0"/>
              </a:rPr>
              <a:t>22,5 років (чоловіки: 22, жінки: 23 роки).</a:t>
            </a:r>
          </a:p>
          <a:p>
            <a:pPr>
              <a:buNone/>
            </a:pPr>
            <a:r>
              <a:rPr lang="ru-RU" sz="2400" b="1" dirty="0" err="1" smtClean="0">
                <a:latin typeface="Comic Sans MS" pitchFamily="66" charset="0"/>
              </a:rPr>
              <a:t>Річний</a:t>
            </a:r>
            <a:r>
              <a:rPr lang="ru-RU" sz="2400" b="1" dirty="0" smtClean="0">
                <a:latin typeface="Comic Sans MS" pitchFamily="66" charset="0"/>
              </a:rPr>
              <a:t> </a:t>
            </a:r>
            <a:r>
              <a:rPr lang="ru-RU" sz="2400" b="1" dirty="0" err="1" smtClean="0">
                <a:latin typeface="Comic Sans MS" pitchFamily="66" charset="0"/>
              </a:rPr>
              <a:t>приріст</a:t>
            </a:r>
            <a:r>
              <a:rPr lang="ru-RU" sz="2400" b="1" dirty="0" smtClean="0">
                <a:latin typeface="Comic Sans MS" pitchFamily="66" charset="0"/>
              </a:rPr>
              <a:t>: </a:t>
            </a:r>
            <a:r>
              <a:rPr lang="ru-RU" sz="2400" dirty="0" smtClean="0">
                <a:latin typeface="Comic Sans MS" pitchFamily="66" charset="0"/>
              </a:rPr>
              <a:t>1,9%. </a:t>
            </a:r>
          </a:p>
          <a:p>
            <a:pPr>
              <a:buNone/>
            </a:pPr>
            <a:r>
              <a:rPr lang="ru-RU" sz="2400" b="1" dirty="0" err="1" smtClean="0">
                <a:latin typeface="Comic Sans MS" pitchFamily="66" charset="0"/>
              </a:rPr>
              <a:t>Міське</a:t>
            </a:r>
            <a:r>
              <a:rPr lang="ru-RU" sz="2400" b="1" dirty="0" smtClean="0">
                <a:latin typeface="Comic Sans MS" pitchFamily="66" charset="0"/>
              </a:rPr>
              <a:t> </a:t>
            </a:r>
            <a:r>
              <a:rPr lang="ru-RU" sz="2400" b="1" dirty="0" err="1" smtClean="0">
                <a:latin typeface="Comic Sans MS" pitchFamily="66" charset="0"/>
              </a:rPr>
              <a:t>населення</a:t>
            </a:r>
            <a:r>
              <a:rPr lang="ru-RU" sz="2400" b="1" dirty="0" smtClean="0">
                <a:latin typeface="Comic Sans MS" pitchFamily="66" charset="0"/>
              </a:rPr>
              <a:t>: </a:t>
            </a:r>
            <a:r>
              <a:rPr lang="ru-RU" sz="2400" dirty="0" smtClean="0">
                <a:latin typeface="Comic Sans MS" pitchFamily="66" charset="0"/>
              </a:rPr>
              <a:t>65% (в 2008).</a:t>
            </a:r>
            <a:endParaRPr lang="uk-UA" sz="2400" dirty="0">
              <a:latin typeface="Comic Sans MS" pitchFamily="66" charset="0"/>
            </a:endParaRPr>
          </a:p>
        </p:txBody>
      </p:sp>
      <p:pic>
        <p:nvPicPr>
          <p:cNvPr id="4" name="Рисунок 3" descr="1331827570187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83097">
            <a:off x="4441088" y="3111991"/>
            <a:ext cx="4410171" cy="33150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ph0752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1445254">
            <a:off x="463645" y="1364076"/>
            <a:ext cx="4306746" cy="31240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21296"/>
            <a:ext cx="8229600" cy="633670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dirty="0" smtClean="0"/>
              <a:t>		</a:t>
            </a:r>
            <a:r>
              <a:rPr lang="uk-UA" dirty="0" smtClean="0">
                <a:latin typeface="Comic Sans MS" pitchFamily="66" charset="0"/>
              </a:rPr>
              <a:t>Більшість місцевих мов на Філіппінах відносяться до малайсько-полінезійської групи </a:t>
            </a:r>
            <a:r>
              <a:rPr lang="uk-UA" dirty="0" err="1" smtClean="0">
                <a:latin typeface="Comic Sans MS" pitchFamily="66" charset="0"/>
              </a:rPr>
              <a:t>австронезійських</a:t>
            </a:r>
            <a:r>
              <a:rPr lang="uk-UA" dirty="0" smtClean="0">
                <a:latin typeface="Comic Sans MS" pitchFamily="66" charset="0"/>
              </a:rPr>
              <a:t> мов. Найбільш поширені: тагальська, </a:t>
            </a:r>
            <a:r>
              <a:rPr lang="uk-UA" dirty="0" err="1" smtClean="0">
                <a:latin typeface="Comic Sans MS" pitchFamily="66" charset="0"/>
              </a:rPr>
              <a:t>себуанська</a:t>
            </a:r>
            <a:r>
              <a:rPr lang="uk-UA" dirty="0" smtClean="0">
                <a:latin typeface="Comic Sans MS" pitchFamily="66" charset="0"/>
              </a:rPr>
              <a:t>, </a:t>
            </a:r>
            <a:r>
              <a:rPr lang="uk-UA" dirty="0" err="1" smtClean="0">
                <a:latin typeface="Comic Sans MS" pitchFamily="66" charset="0"/>
              </a:rPr>
              <a:t>ілоканська</a:t>
            </a:r>
            <a:r>
              <a:rPr lang="uk-UA" dirty="0" smtClean="0">
                <a:latin typeface="Comic Sans MS" pitchFamily="66" charset="0"/>
              </a:rPr>
              <a:t>, </a:t>
            </a:r>
            <a:r>
              <a:rPr lang="uk-UA" dirty="0" err="1" smtClean="0">
                <a:latin typeface="Comic Sans MS" pitchFamily="66" charset="0"/>
              </a:rPr>
              <a:t>хілігайнон</a:t>
            </a:r>
            <a:r>
              <a:rPr lang="uk-UA" dirty="0" smtClean="0">
                <a:latin typeface="Comic Sans MS" pitchFamily="66" charset="0"/>
              </a:rPr>
              <a:t>, </a:t>
            </a:r>
            <a:r>
              <a:rPr lang="uk-UA" dirty="0" err="1" smtClean="0">
                <a:latin typeface="Comic Sans MS" pitchFamily="66" charset="0"/>
              </a:rPr>
              <a:t>бікольска</a:t>
            </a:r>
            <a:r>
              <a:rPr lang="uk-UA" dirty="0" smtClean="0">
                <a:latin typeface="Comic Sans MS" pitchFamily="66" charset="0"/>
              </a:rPr>
              <a:t>, </a:t>
            </a:r>
            <a:r>
              <a:rPr lang="uk-UA" dirty="0" err="1" smtClean="0">
                <a:latin typeface="Comic Sans MS" pitchFamily="66" charset="0"/>
              </a:rPr>
              <a:t>капампангінска</a:t>
            </a:r>
            <a:r>
              <a:rPr lang="uk-UA" dirty="0" smtClean="0">
                <a:latin typeface="Comic Sans MS" pitchFamily="66" charset="0"/>
              </a:rPr>
              <a:t>, </a:t>
            </a:r>
            <a:r>
              <a:rPr lang="uk-UA" dirty="0" err="1" smtClean="0">
                <a:latin typeface="Comic Sans MS" pitchFamily="66" charset="0"/>
              </a:rPr>
              <a:t>вара-вара</a:t>
            </a:r>
            <a:r>
              <a:rPr lang="uk-UA" dirty="0" smtClean="0">
                <a:latin typeface="Comic Sans MS" pitchFamily="66" charset="0"/>
              </a:rPr>
              <a:t>. Згідно сучасним уявленням, філіппінські мови не представляють собою якоїсь генетичної єдності, а об'єднуються з деякими індонезійськими мовами в </a:t>
            </a:r>
            <a:r>
              <a:rPr lang="uk-UA" dirty="0" err="1" smtClean="0">
                <a:latin typeface="Comic Sans MS" pitchFamily="66" charset="0"/>
              </a:rPr>
              <a:t>Борнеофіліппінську</a:t>
            </a:r>
            <a:r>
              <a:rPr lang="uk-UA" dirty="0" smtClean="0">
                <a:latin typeface="Comic Sans MS" pitchFamily="66" charset="0"/>
              </a:rPr>
              <a:t> мовну групу. Державними мовами є філіппінська (</a:t>
            </a:r>
            <a:r>
              <a:rPr lang="uk-UA" dirty="0" err="1" smtClean="0">
                <a:latin typeface="Comic Sans MS" pitchFamily="66" charset="0"/>
              </a:rPr>
              <a:t>філіппіно</a:t>
            </a:r>
            <a:r>
              <a:rPr lang="uk-UA" dirty="0" smtClean="0">
                <a:latin typeface="Comic Sans MS" pitchFamily="66" charset="0"/>
              </a:rPr>
              <a:t> або </a:t>
            </a:r>
            <a:r>
              <a:rPr lang="uk-UA" dirty="0" err="1" smtClean="0">
                <a:latin typeface="Comic Sans MS" pitchFamily="66" charset="0"/>
              </a:rPr>
              <a:t>піліпіно</a:t>
            </a:r>
            <a:r>
              <a:rPr lang="uk-UA" dirty="0" smtClean="0">
                <a:latin typeface="Comic Sans MS" pitchFamily="66" charset="0"/>
              </a:rPr>
              <a:t>) - по суті варіант тагальської та англійська мови. До 1973 р. державною мовою була також іспанська, однак носіїв іспанської на Філіппінах в даний час не дуже багато. Також у вжитку китайська, арабська, японська та інші мови. Філіппіни - єдина християнська країна в Азії. Близько 80% населення є католиками, 10% - протестанти різних напрямків. Близько 5% населення (переважно на півдні країни) сповідують іслам. Буддистів близько 3%.</a:t>
            </a:r>
            <a:endParaRPr lang="uk-UA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	</a:t>
            </a:r>
            <a:r>
              <a:rPr lang="uk-UA" sz="2500" dirty="0" smtClean="0">
                <a:latin typeface="Comic Sans MS" pitchFamily="66" charset="0"/>
              </a:rPr>
              <a:t>	</a:t>
            </a:r>
            <a:r>
              <a:rPr lang="uk-UA" sz="2300" dirty="0" smtClean="0">
                <a:latin typeface="Comic Sans MS" pitchFamily="66" charset="0"/>
              </a:rPr>
              <a:t>Добувна промисловість Філіппін розробляє великі родовища золота, </a:t>
            </a:r>
            <a:r>
              <a:rPr lang="en-US" sz="2300" dirty="0" smtClean="0">
                <a:latin typeface="Comic Sans MS" pitchFamily="66" charset="0"/>
              </a:rPr>
              <a:t>a </a:t>
            </a:r>
            <a:r>
              <a:rPr lang="uk-UA" sz="2300" dirty="0" smtClean="0">
                <a:latin typeface="Comic Sans MS" pitchFamily="66" charset="0"/>
              </a:rPr>
              <a:t>також інших благородних і кольорових металів (срібло, нікель, кобальт, мідь та ін.) Добуваються залізні і марганцеві руди. З паливних ресурсів видобувають газ, нафту і вугілля. Основні райони видобувної </a:t>
            </a:r>
            <a:r>
              <a:rPr lang="uk-UA" sz="2300" dirty="0" err="1" smtClean="0">
                <a:latin typeface="Comic Sans MS" pitchFamily="66" charset="0"/>
              </a:rPr>
              <a:t>промиловості</a:t>
            </a:r>
            <a:r>
              <a:rPr lang="uk-UA" sz="2300" dirty="0" smtClean="0">
                <a:latin typeface="Comic Sans MS" pitchFamily="66" charset="0"/>
              </a:rPr>
              <a:t> – </a:t>
            </a:r>
            <a:r>
              <a:rPr lang="uk-UA" sz="2300" dirty="0" err="1" smtClean="0">
                <a:latin typeface="Comic Sans MS" pitchFamily="66" charset="0"/>
              </a:rPr>
              <a:t>Багуйо</a:t>
            </a:r>
            <a:r>
              <a:rPr lang="uk-UA" sz="2300" dirty="0" smtClean="0">
                <a:latin typeface="Comic Sans MS" pitchFamily="66" charset="0"/>
              </a:rPr>
              <a:t>, </a:t>
            </a:r>
            <a:r>
              <a:rPr lang="uk-UA" sz="2300" dirty="0" err="1" smtClean="0">
                <a:latin typeface="Comic Sans MS" pitchFamily="66" charset="0"/>
              </a:rPr>
              <a:t>Манкаян</a:t>
            </a:r>
            <a:r>
              <a:rPr lang="uk-UA" sz="2300" dirty="0" smtClean="0">
                <a:latin typeface="Comic Sans MS" pitchFamily="66" charset="0"/>
              </a:rPr>
              <a:t>, </a:t>
            </a:r>
            <a:r>
              <a:rPr lang="uk-UA" sz="2300" dirty="0" err="1" smtClean="0">
                <a:latin typeface="Comic Sans MS" pitchFamily="66" charset="0"/>
              </a:rPr>
              <a:t>Сурігао</a:t>
            </a:r>
            <a:r>
              <a:rPr lang="uk-UA" sz="2300" dirty="0" smtClean="0">
                <a:latin typeface="Comic Sans MS" pitchFamily="66" charset="0"/>
              </a:rPr>
              <a:t>, Давао, а також деякі родовища на острові </a:t>
            </a:r>
            <a:r>
              <a:rPr lang="uk-UA" sz="2300" dirty="0" err="1" smtClean="0">
                <a:latin typeface="Comic Sans MS" pitchFamily="66" charset="0"/>
              </a:rPr>
              <a:t>Палаван</a:t>
            </a:r>
            <a:r>
              <a:rPr lang="uk-UA" sz="2300" dirty="0" smtClean="0">
                <a:latin typeface="Comic Sans MS" pitchFamily="66" charset="0"/>
              </a:rPr>
              <a:t>.</a:t>
            </a:r>
            <a:endParaRPr lang="uk-UA" sz="2300" dirty="0">
              <a:latin typeface="Comic Sans MS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dirty="0" smtClean="0">
                <a:latin typeface="Comic Sans MS" pitchFamily="66" charset="0"/>
              </a:rPr>
              <a:t>Добувна промисловість</a:t>
            </a:r>
            <a:endParaRPr lang="uk-UA" sz="4400" dirty="0">
              <a:latin typeface="Comic Sans MS" pitchFamily="66" charset="0"/>
            </a:endParaRPr>
          </a:p>
        </p:txBody>
      </p:sp>
      <p:pic>
        <p:nvPicPr>
          <p:cNvPr id="4" name="Рисунок 3" descr="Gold_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4316338"/>
            <a:ext cx="3388883" cy="25416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Gold_2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3933056"/>
            <a:ext cx="3580904" cy="26856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Стандартная">
      <a:dk1>
        <a:sysClr val="windowText" lastClr="363636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363636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219</TotalTime>
  <Words>158</Words>
  <Application>Microsoft Office PowerPoint</Application>
  <PresentationFormat>Экран (4:3)</PresentationFormat>
  <Paragraphs>45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Открытая</vt:lpstr>
      <vt:lpstr>РЕСПУБЛІКА ФІЛІППІНИ</vt:lpstr>
      <vt:lpstr>Загальні відомості</vt:lpstr>
      <vt:lpstr>Економіко–географічне положення</vt:lpstr>
      <vt:lpstr>Природні умови та ресурси</vt:lpstr>
      <vt:lpstr>Слайд 5</vt:lpstr>
      <vt:lpstr>Населення</vt:lpstr>
      <vt:lpstr>Слайд 7</vt:lpstr>
      <vt:lpstr>Слайд 8</vt:lpstr>
      <vt:lpstr>Добувна промисловість</vt:lpstr>
      <vt:lpstr>Обробна промисловість</vt:lpstr>
      <vt:lpstr>Енергетика</vt:lpstr>
      <vt:lpstr>Сільське господарство</vt:lpstr>
      <vt:lpstr>Зовнішня торгівля</vt:lpstr>
      <vt:lpstr>Транспорт</vt:lpstr>
      <vt:lpstr>Економічні проблеми розвитку</vt:lpstr>
      <vt:lpstr>Слайд 16</vt:lpstr>
      <vt:lpstr>Слайд 17</vt:lpstr>
      <vt:lpstr>Екологічні проблеми розвитку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Vasya</dc:creator>
  <cp:lastModifiedBy>Vanya</cp:lastModifiedBy>
  <cp:revision>25</cp:revision>
  <dcterms:created xsi:type="dcterms:W3CDTF">2013-03-20T15:31:24Z</dcterms:created>
  <dcterms:modified xsi:type="dcterms:W3CDTF">2013-04-07T18:54:10Z</dcterms:modified>
</cp:coreProperties>
</file>