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280"/>
    <a:srgbClr val="F975D6"/>
    <a:srgbClr val="0F0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4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5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0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6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8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17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7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96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9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7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8C19-B140-4E6F-B41B-07FC12FE369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" y="0"/>
            <a:ext cx="9173209" cy="6876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599" y="342900"/>
            <a:ext cx="626446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Загальна</a:t>
            </a:r>
            <a:r>
              <a:rPr lang="ru-RU" sz="6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характеристика </a:t>
            </a:r>
            <a:r>
              <a:rPr lang="ru-RU" sz="6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Азії</a:t>
            </a:r>
            <a:endParaRPr lang="uk-UA" sz="6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7991"/>
            <a:ext cx="3809524" cy="380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571" y="4365104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</a:rPr>
              <a:t>Виконала: </a:t>
            </a:r>
          </a:p>
          <a:p>
            <a:r>
              <a:rPr lang="uk-UA" sz="2400" b="1" i="1" dirty="0" smtClean="0">
                <a:solidFill>
                  <a:srgbClr val="00B050"/>
                </a:solidFill>
              </a:rPr>
              <a:t>учениця 10-А класу</a:t>
            </a:r>
          </a:p>
          <a:p>
            <a:r>
              <a:rPr lang="uk-UA" sz="2400" b="1" i="1" dirty="0" err="1" smtClean="0">
                <a:solidFill>
                  <a:srgbClr val="00B050"/>
                </a:solidFill>
              </a:rPr>
              <a:t>Сіопко</a:t>
            </a:r>
            <a:r>
              <a:rPr lang="uk-UA" sz="2400" b="1" i="1" dirty="0" smtClean="0">
                <a:solidFill>
                  <a:srgbClr val="00B050"/>
                </a:solidFill>
              </a:rPr>
              <a:t> Ірина</a:t>
            </a:r>
            <a:endParaRPr lang="uk-UA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" y="0"/>
            <a:ext cx="914712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56484" cy="2904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1608"/>
            <a:ext cx="4320480" cy="2975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4868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00B050"/>
                </a:solidFill>
              </a:rPr>
              <a:t>Більшу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частину</a:t>
            </a:r>
            <a:r>
              <a:rPr lang="ru-RU" sz="2000" b="1" i="1" dirty="0">
                <a:solidFill>
                  <a:srgbClr val="00B050"/>
                </a:solidFill>
              </a:rPr>
              <a:t> </a:t>
            </a:r>
            <a:r>
              <a:rPr lang="ru-RU" sz="2000" b="1" i="1" dirty="0" err="1">
                <a:solidFill>
                  <a:srgbClr val="00B050"/>
                </a:solidFill>
              </a:rPr>
              <a:t>території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Азії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займають</a:t>
            </a:r>
            <a:r>
              <a:rPr lang="ru-RU" sz="2000" b="1" i="1" dirty="0">
                <a:solidFill>
                  <a:srgbClr val="00B050"/>
                </a:solidFill>
              </a:rPr>
              <a:t> гори і </a:t>
            </a:r>
            <a:r>
              <a:rPr lang="ru-RU" sz="2000" b="1" i="1" dirty="0" err="1">
                <a:solidFill>
                  <a:srgbClr val="00B050"/>
                </a:solidFill>
              </a:rPr>
              <a:t>плоскогір'я</a:t>
            </a:r>
            <a:r>
              <a:rPr lang="ru-RU" sz="2000" b="1" i="1" dirty="0">
                <a:solidFill>
                  <a:srgbClr val="00B050"/>
                </a:solidFill>
              </a:rPr>
              <a:t>.</a:t>
            </a:r>
            <a:endParaRPr lang="uk-UA" sz="2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07960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 </a:t>
            </a:r>
            <a:r>
              <a:rPr lang="ru-RU" b="1" i="1" dirty="0" err="1">
                <a:solidFill>
                  <a:srgbClr val="00B050"/>
                </a:solidFill>
              </a:rPr>
              <a:t>Евере́ст</a:t>
            </a:r>
            <a:r>
              <a:rPr lang="ru-RU" b="1" i="1" dirty="0">
                <a:solidFill>
                  <a:srgbClr val="00B050"/>
                </a:solidFill>
              </a:rPr>
              <a:t> — </a:t>
            </a:r>
            <a:r>
              <a:rPr lang="ru-RU" b="1" i="1" dirty="0" err="1">
                <a:solidFill>
                  <a:srgbClr val="00B050"/>
                </a:solidFill>
              </a:rPr>
              <a:t>найвища</a:t>
            </a:r>
            <a:r>
              <a:rPr lang="ru-RU" b="1" i="1" dirty="0">
                <a:solidFill>
                  <a:srgbClr val="00B050"/>
                </a:solidFill>
              </a:rPr>
              <a:t> вершина </a:t>
            </a:r>
            <a:r>
              <a:rPr lang="ru-RU" b="1" i="1" dirty="0" err="1">
                <a:solidFill>
                  <a:srgbClr val="00B050"/>
                </a:solidFill>
              </a:rPr>
              <a:t>земної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кулі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розташована</a:t>
            </a:r>
            <a:r>
              <a:rPr lang="ru-RU" b="1" i="1" dirty="0">
                <a:solidFill>
                  <a:srgbClr val="00B050"/>
                </a:solidFill>
              </a:rPr>
              <a:t> в </a:t>
            </a:r>
            <a:r>
              <a:rPr lang="ru-RU" b="1" i="1" dirty="0" err="1">
                <a:solidFill>
                  <a:srgbClr val="00B050"/>
                </a:solidFill>
              </a:rPr>
              <a:t>Гімалаях</a:t>
            </a:r>
            <a:r>
              <a:rPr lang="ru-RU" b="1" i="1" dirty="0">
                <a:solidFill>
                  <a:srgbClr val="00B050"/>
                </a:solidFill>
              </a:rPr>
              <a:t> на </a:t>
            </a:r>
            <a:r>
              <a:rPr lang="ru-RU" b="1" i="1" dirty="0" err="1">
                <a:solidFill>
                  <a:srgbClr val="00B050"/>
                </a:solidFill>
              </a:rPr>
              <a:t>кордоні</a:t>
            </a:r>
            <a:r>
              <a:rPr lang="ru-RU" b="1" i="1" dirty="0">
                <a:solidFill>
                  <a:srgbClr val="00B050"/>
                </a:solidFill>
              </a:rPr>
              <a:t> Китаю і Непалу. </a:t>
            </a:r>
            <a:r>
              <a:rPr lang="ru-RU" b="1" i="1" dirty="0" err="1">
                <a:solidFill>
                  <a:srgbClr val="00B050"/>
                </a:solidFill>
              </a:rPr>
              <a:t>Її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висота</a:t>
            </a:r>
            <a:r>
              <a:rPr lang="ru-RU" b="1" i="1" dirty="0">
                <a:solidFill>
                  <a:srgbClr val="00B050"/>
                </a:solidFill>
              </a:rPr>
              <a:t> становить 8844,43 </a:t>
            </a:r>
            <a:r>
              <a:rPr lang="ru-RU" b="1" i="1" dirty="0" err="1">
                <a:solidFill>
                  <a:srgbClr val="00B050"/>
                </a:solidFill>
              </a:rPr>
              <a:t>метри</a:t>
            </a:r>
            <a:r>
              <a:rPr lang="ru-RU" b="1" i="1" dirty="0">
                <a:solidFill>
                  <a:srgbClr val="00B050"/>
                </a:solidFill>
              </a:rPr>
              <a:t> над </a:t>
            </a:r>
            <a:r>
              <a:rPr lang="ru-RU" b="1" i="1" dirty="0" err="1">
                <a:solidFill>
                  <a:srgbClr val="00B050"/>
                </a:solidFill>
              </a:rPr>
              <a:t>рівнем</a:t>
            </a:r>
            <a:r>
              <a:rPr lang="ru-RU" b="1" i="1" dirty="0">
                <a:solidFill>
                  <a:srgbClr val="00B050"/>
                </a:solidFill>
              </a:rPr>
              <a:t> моря</a:t>
            </a:r>
            <a:endParaRPr lang="uk-UA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211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" y="123864"/>
            <a:ext cx="3648405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01" y="3699338"/>
            <a:ext cx="4346828" cy="2988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" y="3699338"/>
            <a:ext cx="3648410" cy="2988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801" y="980728"/>
            <a:ext cx="328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</a:rPr>
              <a:t>Найменша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висота</a:t>
            </a:r>
            <a:r>
              <a:rPr lang="ru-RU" sz="2400" b="1" i="1" dirty="0">
                <a:solidFill>
                  <a:srgbClr val="002060"/>
                </a:solidFill>
              </a:rPr>
              <a:t> над </a:t>
            </a:r>
            <a:r>
              <a:rPr lang="ru-RU" sz="2400" b="1" i="1" dirty="0" err="1">
                <a:solidFill>
                  <a:srgbClr val="002060"/>
                </a:solidFill>
              </a:rPr>
              <a:t>рівнем</a:t>
            </a:r>
            <a:r>
              <a:rPr lang="ru-RU" sz="2400" b="1" i="1" dirty="0">
                <a:solidFill>
                  <a:srgbClr val="002060"/>
                </a:solidFill>
              </a:rPr>
              <a:t> моря: 405 </a:t>
            </a:r>
            <a:r>
              <a:rPr lang="ru-RU" sz="2400" b="1" i="1" dirty="0" err="1">
                <a:solidFill>
                  <a:srgbClr val="002060"/>
                </a:solidFill>
              </a:rPr>
              <a:t>метрів</a:t>
            </a:r>
            <a:r>
              <a:rPr lang="ru-RU" sz="2400" b="1" i="1" dirty="0">
                <a:solidFill>
                  <a:srgbClr val="002060"/>
                </a:solidFill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</a:rPr>
              <a:t>рівень</a:t>
            </a:r>
            <a:r>
              <a:rPr lang="ru-RU" sz="2400" b="1" i="1" dirty="0">
                <a:solidFill>
                  <a:srgbClr val="002060"/>
                </a:solidFill>
              </a:rPr>
              <a:t> Мертвого моря)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0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84936" y="2967335"/>
            <a:ext cx="7374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8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4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471422" cy="4572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421" y="4365104"/>
            <a:ext cx="2567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Азія</a:t>
            </a:r>
            <a:r>
              <a:rPr lang="ru-RU" sz="2400" b="1" i="1" dirty="0"/>
              <a:t> - 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найбільший</a:t>
            </a:r>
            <a:r>
              <a:rPr lang="ru-RU" sz="2400" b="1" i="1" dirty="0"/>
              <a:t> за </a:t>
            </a:r>
            <a:r>
              <a:rPr lang="ru-RU" sz="2400" b="1" i="1" dirty="0" err="1"/>
              <a:t>площею</a:t>
            </a:r>
            <a:r>
              <a:rPr lang="ru-RU" sz="2400" b="1" i="1" dirty="0"/>
              <a:t> і </a:t>
            </a:r>
            <a:r>
              <a:rPr lang="ru-RU" sz="2400" b="1" i="1" dirty="0" err="1"/>
              <a:t>населенням</a:t>
            </a:r>
            <a:r>
              <a:rPr lang="ru-RU" sz="2400" b="1" i="1" dirty="0"/>
              <a:t> </a:t>
            </a:r>
            <a:r>
              <a:rPr lang="ru-RU" sz="2400" b="1" i="1" dirty="0" smtClean="0"/>
              <a:t>континент</a:t>
            </a:r>
            <a:endParaRPr lang="uk-UA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6633"/>
            <a:ext cx="2599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Азія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3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" y="0"/>
            <a:ext cx="9144562" cy="68755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445000" cy="450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3" y="242088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Разом з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Європою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утворює</a:t>
            </a:r>
            <a:r>
              <a:rPr lang="ru-RU" sz="2400" b="1" i="1" dirty="0" smtClean="0">
                <a:solidFill>
                  <a:schemeClr val="bg1"/>
                </a:solidFill>
              </a:rPr>
              <a:t> материк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Євразію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21"/>
            <a:ext cx="9128241" cy="6889721"/>
          </a:xfrm>
        </p:spPr>
      </p:pic>
      <p:sp>
        <p:nvSpPr>
          <p:cNvPr id="6" name="Прямоугольник 5"/>
          <p:cNvSpPr/>
          <p:nvPr/>
        </p:nvSpPr>
        <p:spPr>
          <a:xfrm>
            <a:off x="369277" y="474785"/>
            <a:ext cx="5383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Рельєф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24826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Сибірська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Китайська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Індостанська</a:t>
            </a:r>
            <a:endParaRPr lang="uk-U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Аравійська</a:t>
            </a:r>
          </a:p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платформи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191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28369" cy="6884377"/>
          </a:xfrm>
        </p:spPr>
      </p:pic>
      <p:sp>
        <p:nvSpPr>
          <p:cNvPr id="5" name="Прямоугольник 4"/>
          <p:cNvSpPr/>
          <p:nvPr/>
        </p:nvSpPr>
        <p:spPr>
          <a:xfrm>
            <a:off x="149469" y="2348880"/>
            <a:ext cx="44225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Крайні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материкові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точки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Азії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908719"/>
            <a:ext cx="218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півночі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мис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Челюскін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77 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43'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пн.ш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.,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1124744"/>
            <a:ext cx="274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на </a:t>
            </a:r>
            <a:r>
              <a:rPr lang="ru-RU" sz="2000" b="1" i="1" dirty="0" err="1">
                <a:solidFill>
                  <a:schemeClr val="bg1"/>
                </a:solidFill>
              </a:rPr>
              <a:t>півдні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мис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Піай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</a:rPr>
              <a:t>    1   16</a:t>
            </a:r>
            <a:r>
              <a:rPr lang="ru-RU" sz="2000" b="1" i="1" dirty="0">
                <a:solidFill>
                  <a:schemeClr val="bg1"/>
                </a:solidFill>
              </a:rPr>
              <a:t>' </a:t>
            </a:r>
            <a:r>
              <a:rPr lang="ru-RU" sz="2000" b="1" i="1" dirty="0" err="1">
                <a:solidFill>
                  <a:schemeClr val="bg1"/>
                </a:solidFill>
              </a:rPr>
              <a:t>пн.ш</a:t>
            </a:r>
            <a:r>
              <a:rPr lang="ru-RU" sz="2000" b="1" i="1" dirty="0">
                <a:solidFill>
                  <a:schemeClr val="bg1"/>
                </a:solidFill>
              </a:rPr>
              <a:t>.,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3" y="537321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заході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мис</a:t>
            </a:r>
            <a:r>
              <a:rPr lang="ru-RU" sz="2000" b="1" i="1" dirty="0">
                <a:solidFill>
                  <a:schemeClr val="bg1"/>
                </a:solidFill>
              </a:rPr>
              <a:t> Баба, </a:t>
            </a:r>
            <a:r>
              <a:rPr lang="ru-RU" sz="2000" b="1" i="1" dirty="0" smtClean="0">
                <a:solidFill>
                  <a:schemeClr val="bg1"/>
                </a:solidFill>
              </a:rPr>
              <a:t>26   </a:t>
            </a:r>
            <a:r>
              <a:rPr lang="ru-RU" sz="2000" b="1" i="1" dirty="0">
                <a:solidFill>
                  <a:schemeClr val="bg1"/>
                </a:solidFill>
              </a:rPr>
              <a:t>10' </a:t>
            </a:r>
            <a:r>
              <a:rPr lang="ru-RU" sz="2000" b="1" i="1" dirty="0" err="1">
                <a:solidFill>
                  <a:schemeClr val="bg1"/>
                </a:solidFill>
              </a:rPr>
              <a:t>с.д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1" y="5373216"/>
            <a:ext cx="266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80280"/>
                </a:solidFill>
              </a:rPr>
              <a:t>на </a:t>
            </a:r>
            <a:r>
              <a:rPr lang="ru-RU" sz="2000" b="1" i="1" dirty="0" err="1">
                <a:solidFill>
                  <a:srgbClr val="080280"/>
                </a:solidFill>
              </a:rPr>
              <a:t>сході</a:t>
            </a:r>
            <a:r>
              <a:rPr lang="ru-RU" sz="2000" b="1" i="1" dirty="0">
                <a:solidFill>
                  <a:srgbClr val="080280"/>
                </a:solidFill>
              </a:rPr>
              <a:t> – </a:t>
            </a:r>
            <a:r>
              <a:rPr lang="ru-RU" sz="2000" b="1" i="1" dirty="0" err="1">
                <a:solidFill>
                  <a:srgbClr val="080280"/>
                </a:solidFill>
              </a:rPr>
              <a:t>мис</a:t>
            </a:r>
            <a:r>
              <a:rPr lang="ru-RU" sz="2000" b="1" i="1" dirty="0">
                <a:solidFill>
                  <a:srgbClr val="080280"/>
                </a:solidFill>
              </a:rPr>
              <a:t> </a:t>
            </a:r>
            <a:r>
              <a:rPr lang="ru-RU" sz="2000" b="1" i="1" dirty="0" err="1">
                <a:solidFill>
                  <a:srgbClr val="080280"/>
                </a:solidFill>
              </a:rPr>
              <a:t>Дежньова</a:t>
            </a:r>
            <a:r>
              <a:rPr lang="ru-RU" sz="2000" b="1" i="1" dirty="0">
                <a:solidFill>
                  <a:srgbClr val="080280"/>
                </a:solidFill>
              </a:rPr>
              <a:t>, 169" 40' с. д.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60" y="2337974"/>
            <a:ext cx="3295649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5" y="15357"/>
            <a:ext cx="9168045" cy="6876034"/>
          </a:xfrm>
        </p:spPr>
      </p:pic>
      <p:sp>
        <p:nvSpPr>
          <p:cNvPr id="7" name="Прямоугольник 6"/>
          <p:cNvSpPr/>
          <p:nvPr/>
        </p:nvSpPr>
        <p:spPr>
          <a:xfrm>
            <a:off x="2051720" y="836712"/>
            <a:ext cx="4498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Омивається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82" y="234888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err="1" smtClean="0">
                <a:solidFill>
                  <a:schemeClr val="bg1"/>
                </a:solidFill>
              </a:rPr>
              <a:t>Північно</a:t>
            </a:r>
            <a:r>
              <a:rPr lang="uk-UA" sz="3200" b="1" i="1" dirty="0" smtClean="0">
                <a:solidFill>
                  <a:schemeClr val="bg1"/>
                </a:solidFill>
              </a:rPr>
              <a:t> Льодовитим 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Індійським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Тихим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Внутрішньоматериковими морями Тихого океану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64" y="3140968"/>
            <a:ext cx="3311272" cy="33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8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476672"/>
            <a:ext cx="59766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92D050"/>
                </a:solidFill>
              </a:rPr>
              <a:t>Площа</a:t>
            </a:r>
            <a:r>
              <a:rPr lang="ru-RU" sz="2000" b="1" i="1" dirty="0">
                <a:solidFill>
                  <a:srgbClr val="92D050"/>
                </a:solidFill>
              </a:rPr>
              <a:t>: </a:t>
            </a:r>
            <a:r>
              <a:rPr lang="ru-RU" sz="2000" b="1" i="1" dirty="0" smtClean="0">
                <a:solidFill>
                  <a:srgbClr val="92D050"/>
                </a:solidFill>
              </a:rPr>
              <a:t>43475 </a:t>
            </a:r>
            <a:r>
              <a:rPr lang="ru-RU" sz="2000" b="1" i="1" dirty="0">
                <a:solidFill>
                  <a:srgbClr val="92D050"/>
                </a:solidFill>
              </a:rPr>
              <a:t>тис. км </a:t>
            </a:r>
            <a:r>
              <a:rPr lang="ru-RU" sz="2000" b="1" i="1" dirty="0" smtClean="0">
                <a:solidFill>
                  <a:srgbClr val="92D050"/>
                </a:solidFill>
              </a:rPr>
              <a:t>²</a:t>
            </a:r>
          </a:p>
          <a:p>
            <a:r>
              <a:rPr lang="ru-RU" sz="2000" b="1" i="1" dirty="0" err="1" smtClean="0">
                <a:solidFill>
                  <a:srgbClr val="92D050"/>
                </a:solidFill>
              </a:rPr>
              <a:t>Площа</a:t>
            </a:r>
            <a:r>
              <a:rPr lang="ru-RU" sz="2000" b="1" i="1" dirty="0" smtClean="0">
                <a:solidFill>
                  <a:srgbClr val="92D050"/>
                </a:solidFill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островів</a:t>
            </a:r>
            <a:r>
              <a:rPr lang="ru-RU" sz="2000" b="1" i="1" dirty="0" smtClean="0">
                <a:solidFill>
                  <a:srgbClr val="92D050"/>
                </a:solidFill>
              </a:rPr>
              <a:t>: 2001 тис. км ²</a:t>
            </a:r>
          </a:p>
          <a:p>
            <a:r>
              <a:rPr lang="ru-RU" sz="2000" b="1" i="1" dirty="0" err="1" smtClean="0">
                <a:solidFill>
                  <a:srgbClr val="92D050"/>
                </a:solidFill>
              </a:rPr>
              <a:t>Середня</a:t>
            </a:r>
            <a:r>
              <a:rPr lang="ru-RU" sz="2000" b="1" i="1" dirty="0" smtClean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 960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endParaRPr lang="ru-RU" sz="2000" b="1" i="1" dirty="0">
              <a:solidFill>
                <a:srgbClr val="92D050"/>
              </a:solidFill>
            </a:endParaRPr>
          </a:p>
          <a:p>
            <a:r>
              <a:rPr lang="ru-RU" sz="2000" b="1" i="1" dirty="0" err="1">
                <a:solidFill>
                  <a:srgbClr val="92D050"/>
                </a:solidFill>
              </a:rPr>
              <a:t>Найбільша</a:t>
            </a:r>
            <a:r>
              <a:rPr lang="ru-RU" sz="2000" b="1" i="1" dirty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 8848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r>
              <a:rPr lang="ru-RU" sz="2000" b="1" i="1" dirty="0">
                <a:solidFill>
                  <a:srgbClr val="92D050"/>
                </a:solidFill>
              </a:rPr>
              <a:t> (г. </a:t>
            </a:r>
            <a:r>
              <a:rPr lang="ru-RU" sz="2000" b="1" i="1" dirty="0" err="1">
                <a:solidFill>
                  <a:srgbClr val="92D050"/>
                </a:solidFill>
              </a:rPr>
              <a:t>Еверест</a:t>
            </a:r>
            <a:r>
              <a:rPr lang="ru-RU" sz="2000" b="1" i="1" dirty="0">
                <a:solidFill>
                  <a:srgbClr val="92D050"/>
                </a:solidFill>
              </a:rPr>
              <a:t>)</a:t>
            </a:r>
          </a:p>
          <a:p>
            <a:r>
              <a:rPr lang="ru-RU" sz="2000" b="1" i="1" dirty="0" err="1">
                <a:solidFill>
                  <a:srgbClr val="92D050"/>
                </a:solidFill>
              </a:rPr>
              <a:t>Найменша</a:t>
            </a:r>
            <a:r>
              <a:rPr lang="ru-RU" sz="2000" b="1" i="1" dirty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 405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r>
              <a:rPr lang="ru-RU" sz="2000" b="1" i="1" dirty="0">
                <a:solidFill>
                  <a:srgbClr val="92D050"/>
                </a:solidFill>
              </a:rPr>
              <a:t> (</a:t>
            </a:r>
            <a:r>
              <a:rPr lang="ru-RU" sz="2000" b="1" i="1" dirty="0" err="1" smtClean="0">
                <a:solidFill>
                  <a:srgbClr val="92D050"/>
                </a:solidFill>
              </a:rPr>
              <a:t>рівень</a:t>
            </a:r>
            <a:r>
              <a:rPr lang="ru-RU" sz="2000" b="1" i="1" dirty="0" smtClean="0">
                <a:solidFill>
                  <a:srgbClr val="92D050"/>
                </a:solidFill>
              </a:rPr>
              <a:t> Мертвого моря)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40913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1" y="2708920"/>
            <a:ext cx="4680519" cy="331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356992"/>
            <a:ext cx="3304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000" b="1" i="1" dirty="0">
              <a:solidFill>
                <a:srgbClr val="FFFF00"/>
              </a:solidFill>
            </a:endParaRPr>
          </a:p>
          <a:p>
            <a:r>
              <a:rPr lang="uk-UA" sz="2400" b="1" i="1" dirty="0">
                <a:solidFill>
                  <a:srgbClr val="FFFF00"/>
                </a:solidFill>
              </a:rPr>
              <a:t>1. Східна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2. Західна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3. Центральна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4. Південно-Східна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5. Південна Азія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20688"/>
            <a:ext cx="8334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err="1">
                <a:solidFill>
                  <a:srgbClr val="FFFF00"/>
                </a:solidFill>
              </a:rPr>
              <a:t>Субрегіони</a:t>
            </a:r>
            <a:r>
              <a:rPr lang="uk-UA" sz="5400" b="1" i="1" dirty="0">
                <a:solidFill>
                  <a:srgbClr val="FFFF00"/>
                </a:solidFill>
              </a:rPr>
              <a:t> Азії згідно </a:t>
            </a:r>
            <a:r>
              <a:rPr lang="uk-UA" sz="5400" b="1" i="1" dirty="0" smtClean="0">
                <a:solidFill>
                  <a:srgbClr val="FFFF00"/>
                </a:solidFill>
              </a:rPr>
              <a:t>ООН: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5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4347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Населення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91" y="1061350"/>
            <a:ext cx="381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Населення</a:t>
            </a:r>
            <a:r>
              <a:rPr lang="ru-RU" b="1" dirty="0"/>
              <a:t> - 4,117 млрд. </a:t>
            </a:r>
            <a:r>
              <a:rPr lang="ru-RU" b="1" dirty="0" err="1"/>
              <a:t>чол</a:t>
            </a:r>
            <a:r>
              <a:rPr lang="ru-RU" b="1" dirty="0"/>
              <a:t>. (2009).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78006" y="1822566"/>
            <a:ext cx="6291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Раси: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Монголоїдна (китайці </a:t>
            </a:r>
            <a:r>
              <a:rPr lang="uk-UA" dirty="0"/>
              <a:t>та </a:t>
            </a:r>
            <a:r>
              <a:rPr lang="uk-UA" dirty="0" err="1"/>
              <a:t>ін</a:t>
            </a:r>
            <a:r>
              <a:rPr lang="uk-UA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європеоїдна </a:t>
            </a:r>
            <a:r>
              <a:rPr lang="uk-UA" dirty="0"/>
              <a:t>(народи Західної Азії</a:t>
            </a:r>
            <a:r>
              <a:rPr lang="uk-UA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 </a:t>
            </a:r>
            <a:r>
              <a:rPr lang="uk-UA" dirty="0" smtClean="0"/>
              <a:t>негроїдної </a:t>
            </a:r>
            <a:r>
              <a:rPr lang="uk-UA" dirty="0"/>
              <a:t>(деякі народи Південної і Південно-Східної </a:t>
            </a:r>
            <a:r>
              <a:rPr lang="uk-UA" dirty="0" smtClean="0"/>
              <a:t>Азії)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42" y="3188604"/>
            <a:ext cx="4254976" cy="242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6093296"/>
            <a:ext cx="610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>
                <a:solidFill>
                  <a:srgbClr val="FFFF00"/>
                </a:solidFill>
              </a:rPr>
              <a:t>Етнічний</a:t>
            </a:r>
            <a:r>
              <a:rPr lang="ru-RU" sz="2000" b="1" i="1" dirty="0">
                <a:solidFill>
                  <a:srgbClr val="FFFF00"/>
                </a:solidFill>
              </a:rPr>
              <a:t> склад </a:t>
            </a:r>
            <a:r>
              <a:rPr lang="ru-RU" sz="2000" b="1" i="1" dirty="0" err="1">
                <a:solidFill>
                  <a:srgbClr val="FFFF00"/>
                </a:solidFill>
              </a:rPr>
              <a:t>населення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Азії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дуже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різноманітний</a:t>
            </a:r>
            <a:r>
              <a:rPr lang="ru-RU" sz="2000" b="1" i="1" dirty="0">
                <a:solidFill>
                  <a:srgbClr val="FFFF00"/>
                </a:solidFill>
              </a:rPr>
              <a:t>.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15</cp:revision>
  <dcterms:created xsi:type="dcterms:W3CDTF">2013-03-29T18:26:28Z</dcterms:created>
  <dcterms:modified xsi:type="dcterms:W3CDTF">2013-04-14T12:38:12Z</dcterms:modified>
</cp:coreProperties>
</file>