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СПОЛУЧЕНІ ШТАТИ АМЕРИКИ</a:t>
            </a:r>
            <a:endParaRPr lang="ru-RU" sz="72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8" y="1945135"/>
            <a:ext cx="7908032" cy="49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/>
              <a:t>Релігія</a:t>
            </a:r>
            <a:endParaRPr lang="ru-RU" sz="66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40145"/>
              </p:ext>
            </p:extLst>
          </p:nvPr>
        </p:nvGraphicFramePr>
        <p:xfrm>
          <a:off x="185242" y="1124745"/>
          <a:ext cx="8958758" cy="57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r:id="rId3" imgW="8815580" imgH="5492972" progId="Excel.Chart.8">
                  <p:embed/>
                </p:oleObj>
              </mc:Choice>
              <mc:Fallback>
                <p:oleObj r:id="rId3" imgW="8815580" imgH="5492972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42" y="1124745"/>
                        <a:ext cx="8958758" cy="57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80" y="0"/>
            <a:ext cx="9149680" cy="134076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Найбільші міста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088183"/>
            <a:ext cx="2915816" cy="1188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Вашингтон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2276872"/>
            <a:ext cx="6737920" cy="4581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88182"/>
            <a:ext cx="6228184" cy="41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0872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Нью-Йорк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8881"/>
            <a:ext cx="6715147" cy="45091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61" y="908720"/>
            <a:ext cx="7241539" cy="4525962"/>
          </a:xfrm>
        </p:spPr>
      </p:pic>
    </p:spTree>
    <p:extLst>
      <p:ext uri="{BB962C8B-B14F-4D97-AF65-F5344CB8AC3E}">
        <p14:creationId xmlns:p14="http://schemas.microsoft.com/office/powerpoint/2010/main" val="16060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01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Бостон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40"/>
            <a:ext cx="7291587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63018"/>
            <a:ext cx="6660232" cy="43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Лос-Анджелес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3" y="1988840"/>
            <a:ext cx="7245774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0500"/>
            <a:ext cx="6372200" cy="42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874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Хьюстон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0849"/>
            <a:ext cx="6514965" cy="47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88740"/>
            <a:ext cx="6876256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5273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Чикаго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827"/>
            <a:ext cx="6687666" cy="501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37" y="1052736"/>
            <a:ext cx="7004763" cy="39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ПРомисловість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Металургія</a:t>
            </a:r>
            <a:r>
              <a:rPr lang="ru-RU" dirty="0"/>
              <a:t>, </a:t>
            </a:r>
            <a:r>
              <a:rPr lang="ru-RU" dirty="0" err="1"/>
              <a:t>машинобудування</a:t>
            </a:r>
            <a:r>
              <a:rPr lang="ru-RU" dirty="0"/>
              <a:t> і </a:t>
            </a:r>
            <a:r>
              <a:rPr lang="ru-RU" dirty="0" err="1"/>
              <a:t>приладобудування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</a:t>
            </a:r>
            <a:r>
              <a:rPr lang="ru-RU" dirty="0" err="1"/>
              <a:t>нафтопереробна</a:t>
            </a:r>
            <a:r>
              <a:rPr lang="ru-RU" dirty="0"/>
              <a:t>, </a:t>
            </a:r>
            <a:r>
              <a:rPr lang="ru-RU" dirty="0" err="1"/>
              <a:t>харчова</a:t>
            </a:r>
            <a:r>
              <a:rPr lang="ru-RU" dirty="0"/>
              <a:t>, легка </a:t>
            </a:r>
            <a:r>
              <a:rPr lang="ru-RU" dirty="0" err="1"/>
              <a:t>промисловість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США є одним з </a:t>
            </a:r>
            <a:r>
              <a:rPr lang="ru-RU" dirty="0" err="1" smtClean="0"/>
              <a:t>лідерів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авіаційної</a:t>
            </a:r>
            <a:r>
              <a:rPr lang="ru-RU" dirty="0" smtClean="0"/>
              <a:t> і ракетно-</a:t>
            </a:r>
            <a:r>
              <a:rPr lang="ru-RU" dirty="0" err="1" smtClean="0"/>
              <a:t>космічної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926"/>
            <a:ext cx="3923928" cy="2575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61048"/>
            <a:ext cx="4248472" cy="2602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65" y="2852936"/>
            <a:ext cx="2592288" cy="30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Сільське господарство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u="sng" dirty="0" err="1"/>
              <a:t>Тваринництво</a:t>
            </a:r>
            <a:r>
              <a:rPr lang="ru-RU" sz="2800" b="1" u="sng" dirty="0"/>
              <a:t>: </a:t>
            </a:r>
            <a:r>
              <a:rPr lang="ru-RU" sz="2800" u="sng" dirty="0" err="1"/>
              <a:t>скотарство</a:t>
            </a:r>
            <a:r>
              <a:rPr lang="ru-RU" sz="2800" u="sng" dirty="0"/>
              <a:t>, </a:t>
            </a:r>
            <a:r>
              <a:rPr lang="ru-RU" sz="2800" u="sng" dirty="0" err="1"/>
              <a:t>птахівництво</a:t>
            </a:r>
            <a:r>
              <a:rPr lang="ru-RU" sz="2800" u="sng" dirty="0"/>
              <a:t>, </a:t>
            </a:r>
            <a:r>
              <a:rPr lang="ru-RU" sz="2800" dirty="0" err="1"/>
              <a:t>вівчарство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b="1" u="sng" dirty="0" err="1"/>
              <a:t>Рослинництво</a:t>
            </a:r>
            <a:r>
              <a:rPr lang="ru-RU" sz="2800" b="1" u="sng" dirty="0"/>
              <a:t>: </a:t>
            </a:r>
            <a:r>
              <a:rPr lang="ru-RU" sz="2800" u="sng" dirty="0" err="1"/>
              <a:t>зернове</a:t>
            </a:r>
            <a:r>
              <a:rPr lang="ru-RU" sz="2800" u="sng" dirty="0"/>
              <a:t> </a:t>
            </a:r>
            <a:r>
              <a:rPr lang="ru-RU" sz="2800" u="sng" dirty="0" err="1"/>
              <a:t>господарство</a:t>
            </a:r>
            <a:r>
              <a:rPr lang="ru-RU" sz="2800" u="sng" dirty="0"/>
              <a:t> (</a:t>
            </a:r>
            <a:r>
              <a:rPr lang="ru-RU" sz="2800" u="sng" dirty="0" err="1"/>
              <a:t>пшениця</a:t>
            </a:r>
            <a:r>
              <a:rPr lang="ru-RU" sz="2800" u="sng" dirty="0"/>
              <a:t>, </a:t>
            </a:r>
            <a:r>
              <a:rPr lang="ru-RU" sz="2800" u="sng" dirty="0" err="1"/>
              <a:t>кукурудза</a:t>
            </a:r>
            <a:r>
              <a:rPr lang="ru-RU" sz="2800" u="sng" dirty="0"/>
              <a:t>, рис), </a:t>
            </a:r>
            <a:r>
              <a:rPr lang="ru-RU" sz="2800" u="sng" dirty="0" err="1"/>
              <a:t>садівництво,городництво</a:t>
            </a:r>
            <a:r>
              <a:rPr lang="ru-RU" sz="2800" u="sng" dirty="0"/>
              <a:t>, </a:t>
            </a:r>
            <a:r>
              <a:rPr lang="ru-RU" sz="2800" u="sng" dirty="0" err="1"/>
              <a:t>вирощування</a:t>
            </a:r>
            <a:r>
              <a:rPr lang="ru-RU" sz="2800" u="sng" dirty="0"/>
              <a:t> </a:t>
            </a:r>
            <a:r>
              <a:rPr lang="ru-RU" sz="2800" u="sng" dirty="0" err="1"/>
              <a:t>бавовнику</a:t>
            </a:r>
            <a:r>
              <a:rPr lang="ru-RU" sz="2800" u="sng" dirty="0"/>
              <a:t>, </a:t>
            </a:r>
            <a:r>
              <a:rPr lang="ru-RU" sz="2800" dirty="0" err="1"/>
              <a:t>арахісу</a:t>
            </a:r>
            <a:r>
              <a:rPr lang="ru-RU" sz="2800" dirty="0"/>
              <a:t>, тютюну, </a:t>
            </a:r>
            <a:r>
              <a:rPr lang="ru-RU" sz="2800" dirty="0" err="1"/>
              <a:t>цитрусових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523"/>
            <a:ext cx="3347864" cy="2510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20" y="4005064"/>
            <a:ext cx="3456384" cy="2258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56722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Транспорт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53387"/>
            <a:ext cx="91440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частку</a:t>
            </a:r>
            <a:r>
              <a:rPr lang="ru-RU" dirty="0"/>
              <a:t> транспорту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20%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50% до 60%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До транспортного комплексу США належать: </a:t>
            </a:r>
            <a:r>
              <a:rPr lang="ru-RU" dirty="0" err="1" smtClean="0"/>
              <a:t>залізничний</a:t>
            </a:r>
            <a:r>
              <a:rPr lang="ru-RU" dirty="0"/>
              <a:t>,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,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водяний</a:t>
            </a:r>
            <a:r>
              <a:rPr lang="ru-RU" dirty="0"/>
              <a:t>, </a:t>
            </a:r>
            <a:r>
              <a:rPr lang="ru-RU" dirty="0" err="1"/>
              <a:t>повітряний</a:t>
            </a:r>
            <a:r>
              <a:rPr lang="ru-RU" dirty="0"/>
              <a:t> і </a:t>
            </a:r>
            <a:r>
              <a:rPr lang="ru-RU" dirty="0" err="1"/>
              <a:t>трубопровідний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8698"/>
            <a:ext cx="3491880" cy="2301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33" y="4365104"/>
            <a:ext cx="3429000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18160"/>
            <a:ext cx="3240360" cy="21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48" y="-531440"/>
            <a:ext cx="8812088" cy="2179712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Державні символи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785122" cy="315765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12527" y="4649530"/>
            <a:ext cx="9141096" cy="220847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800" b="1" dirty="0" smtClean="0"/>
              <a:t>Прапор </a:t>
            </a:r>
            <a:r>
              <a:rPr lang="uk-UA" sz="4800" dirty="0" smtClean="0"/>
              <a:t>                                        </a:t>
            </a:r>
            <a:r>
              <a:rPr lang="uk-UA" sz="4800" b="1" dirty="0" smtClean="0"/>
              <a:t>Герб</a:t>
            </a:r>
          </a:p>
          <a:p>
            <a:pPr indent="0" algn="just">
              <a:buNone/>
            </a:pPr>
            <a:r>
              <a:rPr lang="uk-UA" sz="4800" dirty="0" smtClean="0">
                <a:latin typeface="Bookman Old Style" pitchFamily="18" charset="0"/>
              </a:rPr>
              <a:t>Кількість зірок </a:t>
            </a:r>
            <a:r>
              <a:rPr lang="uk-UA" sz="4800" dirty="0">
                <a:latin typeface="Bookman Old Style" pitchFamily="18" charset="0"/>
              </a:rPr>
              <a:t>на прапорі </a:t>
            </a:r>
            <a:r>
              <a:rPr lang="uk-UA" sz="4800" dirty="0" smtClean="0">
                <a:latin typeface="Bookman Old Style" pitchFamily="18" charset="0"/>
              </a:rPr>
              <a:t>означає </a:t>
            </a:r>
            <a:r>
              <a:rPr lang="uk-UA" sz="4800" dirty="0">
                <a:latin typeface="Bookman Old Style" pitchFamily="18" charset="0"/>
              </a:rPr>
              <a:t>кількість  </a:t>
            </a:r>
            <a:r>
              <a:rPr lang="uk-UA" sz="4800" dirty="0" smtClean="0">
                <a:latin typeface="Bookman Old Style" pitchFamily="18" charset="0"/>
              </a:rPr>
              <a:t>штатів – 50.</a:t>
            </a:r>
            <a:endParaRPr lang="uk-UA" sz="4800" dirty="0">
              <a:latin typeface="Bookman Old Style" pitchFamily="18" charset="0"/>
            </a:endParaRPr>
          </a:p>
          <a:p>
            <a:pPr indent="0" algn="just">
              <a:buNone/>
            </a:pPr>
            <a:r>
              <a:rPr lang="uk-UA" sz="4800" dirty="0" smtClean="0">
                <a:latin typeface="Bookman Old Style" pitchFamily="18" charset="0"/>
              </a:rPr>
              <a:t>13 </a:t>
            </a:r>
            <a:r>
              <a:rPr lang="uk-UA" sz="4800" dirty="0">
                <a:latin typeface="Bookman Old Style" pitchFamily="18" charset="0"/>
              </a:rPr>
              <a:t>білих і червоних смуг символізують первинну кількість  штатів.</a:t>
            </a:r>
          </a:p>
          <a:p>
            <a:pPr marL="0" indent="0" algn="ctr">
              <a:buNone/>
            </a:pPr>
            <a:endParaRPr lang="ru-RU" sz="4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1484784"/>
            <a:ext cx="4345657" cy="31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Туризм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9"/>
            <a:ext cx="8964488" cy="2448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США є </a:t>
            </a:r>
            <a:r>
              <a:rPr lang="ru-RU" dirty="0" err="1"/>
              <a:t>лідером</a:t>
            </a:r>
            <a:r>
              <a:rPr lang="ru-RU" dirty="0"/>
              <a:t> по доходах </a:t>
            </a:r>
            <a:r>
              <a:rPr lang="ru-RU" dirty="0" err="1"/>
              <a:t>від</a:t>
            </a:r>
            <a:r>
              <a:rPr lang="ru-RU" dirty="0"/>
              <a:t> туризму і </a:t>
            </a:r>
            <a:r>
              <a:rPr lang="ru-RU" dirty="0" err="1"/>
              <a:t>займають</a:t>
            </a:r>
            <a:r>
              <a:rPr lang="ru-RU" dirty="0"/>
              <a:t> 2-ге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по </a:t>
            </a:r>
            <a:r>
              <a:rPr lang="ru-RU" dirty="0" err="1"/>
              <a:t>прийомі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мальовничих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туризму, </a:t>
            </a:r>
            <a:r>
              <a:rPr lang="ru-RU" dirty="0" err="1"/>
              <a:t>орієнтованого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- у </a:t>
            </a:r>
            <a:r>
              <a:rPr lang="ru-RU" dirty="0" err="1"/>
              <a:t>країні</a:t>
            </a:r>
            <a:r>
              <a:rPr lang="ru-RU" dirty="0"/>
              <a:t> створено </a:t>
            </a:r>
            <a:r>
              <a:rPr lang="ru-RU" dirty="0" err="1"/>
              <a:t>більше</a:t>
            </a:r>
            <a:r>
              <a:rPr lang="ru-RU" dirty="0"/>
              <a:t> 350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і </a:t>
            </a:r>
            <a:r>
              <a:rPr lang="ru-RU" dirty="0" err="1"/>
              <a:t>заповідників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30 млн </a:t>
            </a:r>
            <a:r>
              <a:rPr lang="ru-RU" dirty="0" smtClean="0"/>
              <a:t>га.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4788"/>
            <a:ext cx="4572000" cy="3583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4787"/>
            <a:ext cx="4572000" cy="3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Зовнішньо-економічна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err="1" smtClean="0"/>
              <a:t>Експорт</a:t>
            </a:r>
            <a:r>
              <a:rPr lang="ru-RU" b="1" u="sng" dirty="0"/>
              <a:t> </a:t>
            </a:r>
            <a:r>
              <a:rPr lang="ru-RU" b="1" u="sng" dirty="0" smtClean="0"/>
              <a:t>: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промислове</a:t>
            </a:r>
            <a:r>
              <a:rPr lang="ru-RU" dirty="0"/>
              <a:t>, </a:t>
            </a:r>
            <a:r>
              <a:rPr lang="ru-RU" dirty="0" err="1"/>
              <a:t>електронне</a:t>
            </a:r>
            <a:r>
              <a:rPr lang="ru-RU" dirty="0"/>
              <a:t> і </a:t>
            </a:r>
            <a:r>
              <a:rPr lang="ru-RU" dirty="0" err="1"/>
              <a:t>телекомунікаційне</a:t>
            </a:r>
            <a:r>
              <a:rPr lang="ru-RU" dirty="0"/>
              <a:t> ), </a:t>
            </a:r>
            <a:r>
              <a:rPr lang="ru-RU" dirty="0" err="1"/>
              <a:t>літаки</a:t>
            </a:r>
            <a:r>
              <a:rPr lang="ru-RU" dirty="0"/>
              <a:t>, </a:t>
            </a:r>
            <a:r>
              <a:rPr lang="ru-RU" dirty="0" err="1"/>
              <a:t>автомобілі</a:t>
            </a:r>
            <a:r>
              <a:rPr lang="ru-RU" dirty="0"/>
              <a:t>, 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, </a:t>
            </a:r>
            <a:r>
              <a:rPr lang="ru-RU" dirty="0" err="1"/>
              <a:t>мінеральна</a:t>
            </a:r>
            <a:r>
              <a:rPr lang="ru-RU" dirty="0"/>
              <a:t> </a:t>
            </a:r>
            <a:r>
              <a:rPr lang="ru-RU" dirty="0" err="1"/>
              <a:t>сировина</a:t>
            </a:r>
            <a:r>
              <a:rPr lang="ru-RU" dirty="0"/>
              <a:t> (</a:t>
            </a:r>
            <a:r>
              <a:rPr lang="ru-RU" dirty="0" err="1"/>
              <a:t>кам'яне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 </a:t>
            </a:r>
            <a:r>
              <a:rPr lang="ru-RU" dirty="0" err="1"/>
              <a:t>нафтопродукти</a:t>
            </a:r>
            <a:r>
              <a:rPr lang="ru-RU" dirty="0"/>
              <a:t>, </a:t>
            </a:r>
            <a:r>
              <a:rPr lang="ru-RU" dirty="0" err="1"/>
              <a:t>хімікати</a:t>
            </a:r>
            <a:r>
              <a:rPr lang="ru-RU" dirty="0"/>
              <a:t>) і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(</a:t>
            </a:r>
            <a:r>
              <a:rPr lang="ru-RU" dirty="0" err="1"/>
              <a:t>м'ясо</a:t>
            </a:r>
            <a:r>
              <a:rPr lang="ru-RU" dirty="0"/>
              <a:t> й </a:t>
            </a:r>
            <a:r>
              <a:rPr lang="ru-RU" dirty="0" err="1"/>
              <a:t>м'ясні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кукурудза</a:t>
            </a:r>
            <a:r>
              <a:rPr lang="ru-RU" dirty="0"/>
              <a:t>, </a:t>
            </a:r>
            <a:r>
              <a:rPr lang="ru-RU" dirty="0" err="1"/>
              <a:t>пшениця</a:t>
            </a:r>
            <a:r>
              <a:rPr lang="ru-RU" dirty="0"/>
              <a:t>, </a:t>
            </a:r>
            <a:r>
              <a:rPr lang="ru-RU" dirty="0" err="1"/>
              <a:t>рис,соєві</a:t>
            </a:r>
            <a:r>
              <a:rPr lang="ru-RU" dirty="0"/>
              <a:t> </a:t>
            </a:r>
            <a:r>
              <a:rPr lang="ru-RU" dirty="0" err="1"/>
              <a:t>боби</a:t>
            </a:r>
            <a:r>
              <a:rPr lang="ru-RU" dirty="0"/>
              <a:t>) .</a:t>
            </a:r>
          </a:p>
          <a:p>
            <a:pPr marL="0" indent="0">
              <a:buNone/>
            </a:pPr>
            <a:r>
              <a:rPr lang="ru-RU" b="1" u="sng" dirty="0" err="1"/>
              <a:t>Партнери</a:t>
            </a:r>
            <a:r>
              <a:rPr lang="ru-RU" b="1" u="sng" dirty="0"/>
              <a:t> </a:t>
            </a:r>
            <a:r>
              <a:rPr lang="ru-RU" dirty="0"/>
              <a:t>США з </a:t>
            </a:r>
            <a:r>
              <a:rPr lang="ru-RU" dirty="0" err="1"/>
              <a:t>експорту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smtClean="0"/>
              <a:t>Канада</a:t>
            </a:r>
            <a:r>
              <a:rPr lang="ru-RU" dirty="0"/>
              <a:t> — 23,0%;</a:t>
            </a:r>
            <a:r>
              <a:rPr lang="ru-RU" b="1" dirty="0"/>
              <a:t>Мексика</a:t>
            </a:r>
            <a:r>
              <a:rPr lang="ru-RU" dirty="0"/>
              <a:t> — 12,0%; </a:t>
            </a:r>
            <a:r>
              <a:rPr lang="ru-RU" b="1" dirty="0" err="1"/>
              <a:t>Японія</a:t>
            </a:r>
            <a:r>
              <a:rPr lang="ru-RU" dirty="0"/>
              <a:t> — 8,3%; </a:t>
            </a:r>
            <a:r>
              <a:rPr lang="ru-RU" b="1" dirty="0" err="1"/>
              <a:t>Великобританія</a:t>
            </a:r>
            <a:r>
              <a:rPr lang="ru-RU" dirty="0"/>
              <a:t> — 5,5%; </a:t>
            </a:r>
            <a:r>
              <a:rPr lang="ru-RU" b="1" dirty="0" err="1"/>
              <a:t>Німеччина</a:t>
            </a:r>
            <a:r>
              <a:rPr lang="ru-RU" dirty="0"/>
              <a:t> — 5,4</a:t>
            </a:r>
            <a:r>
              <a:rPr lang="ru-RU" dirty="0" smtClean="0"/>
              <a:t>%.</a:t>
            </a:r>
            <a:r>
              <a:rPr lang="ru-RU" dirty="0"/>
              <a:t>Частка США у торговому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становить 3,8%.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2941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Зовнішньо-економічна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endParaRPr lang="ru-RU" sz="4000" b="1" u="sng" dirty="0"/>
          </a:p>
          <a:p>
            <a:pPr marL="0" indent="0">
              <a:buNone/>
            </a:pPr>
            <a:r>
              <a:rPr lang="ru-RU" sz="4000" b="1" u="sng" dirty="0" err="1"/>
              <a:t>Імпорт</a:t>
            </a:r>
            <a:r>
              <a:rPr lang="ru-RU" sz="4000" b="1" u="sng" dirty="0"/>
              <a:t>  </a:t>
            </a:r>
            <a:r>
              <a:rPr lang="ru-RU" sz="4000" dirty="0" smtClean="0"/>
              <a:t>—</a:t>
            </a:r>
            <a:r>
              <a:rPr lang="ru-RU" sz="4000" dirty="0" err="1" smtClean="0"/>
              <a:t>електронні</a:t>
            </a:r>
            <a:r>
              <a:rPr lang="ru-RU" sz="4000" dirty="0" smtClean="0"/>
              <a:t> </a:t>
            </a:r>
            <a:r>
              <a:rPr lang="ru-RU" sz="4000" dirty="0" err="1"/>
              <a:t>компоненти</a:t>
            </a:r>
            <a:r>
              <a:rPr lang="ru-RU" sz="4000" dirty="0"/>
              <a:t>, </a:t>
            </a:r>
            <a:r>
              <a:rPr lang="ru-RU" sz="4000" dirty="0" err="1"/>
              <a:t>побутова</a:t>
            </a:r>
            <a:r>
              <a:rPr lang="ru-RU" sz="4000" dirty="0"/>
              <a:t> </a:t>
            </a:r>
            <a:r>
              <a:rPr lang="ru-RU" sz="4000" dirty="0" err="1"/>
              <a:t>електроніка</a:t>
            </a:r>
            <a:r>
              <a:rPr lang="ru-RU" sz="4000" dirty="0"/>
              <a:t> і </a:t>
            </a:r>
            <a:r>
              <a:rPr lang="ru-RU" sz="4000" dirty="0" err="1"/>
              <a:t>комп’ютери</a:t>
            </a:r>
            <a:r>
              <a:rPr lang="ru-RU" sz="4000" dirty="0"/>
              <a:t>, </a:t>
            </a:r>
            <a:r>
              <a:rPr lang="ru-RU" sz="4000" dirty="0" err="1"/>
              <a:t>продовольчі</a:t>
            </a:r>
            <a:r>
              <a:rPr lang="ru-RU" sz="4000" dirty="0"/>
              <a:t> </a:t>
            </a:r>
            <a:r>
              <a:rPr lang="ru-RU" sz="4000" dirty="0" err="1"/>
              <a:t>товари</a:t>
            </a:r>
            <a:r>
              <a:rPr lang="ru-RU" sz="4000" dirty="0"/>
              <a:t>, </a:t>
            </a:r>
            <a:r>
              <a:rPr lang="ru-RU" sz="4000" dirty="0" err="1"/>
              <a:t>нафта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r>
              <a:rPr lang="ru-RU" sz="4000" b="1" dirty="0" err="1"/>
              <a:t>Партнери</a:t>
            </a:r>
            <a:r>
              <a:rPr lang="ru-RU" sz="4000" dirty="0"/>
              <a:t> з </a:t>
            </a:r>
            <a:r>
              <a:rPr lang="ru-RU" sz="4000" dirty="0" err="1"/>
              <a:t>імпорту</a:t>
            </a:r>
            <a:r>
              <a:rPr lang="ru-RU" sz="4000" dirty="0" smtClean="0"/>
              <a:t>:</a:t>
            </a:r>
          </a:p>
          <a:p>
            <a:pPr marL="0" indent="0">
              <a:buNone/>
            </a:pPr>
            <a:r>
              <a:rPr lang="ru-RU" sz="4000" b="1" dirty="0" smtClean="0"/>
              <a:t>Канада</a:t>
            </a:r>
            <a:r>
              <a:rPr lang="ru-RU" sz="4000" dirty="0" smtClean="0"/>
              <a:t> - 19,2%; </a:t>
            </a:r>
            <a:r>
              <a:rPr lang="ru-RU" sz="4000" b="1" dirty="0" err="1" smtClean="0"/>
              <a:t>Японія</a:t>
            </a:r>
            <a:r>
              <a:rPr lang="ru-RU" sz="4000" b="1" dirty="0" smtClean="0"/>
              <a:t> - </a:t>
            </a:r>
            <a:r>
              <a:rPr lang="ru-RU" sz="4000" dirty="0" smtClean="0"/>
              <a:t>12,0%; </a:t>
            </a:r>
            <a:r>
              <a:rPr lang="ru-RU" sz="4000" b="1" dirty="0" smtClean="0"/>
              <a:t>Мексика</a:t>
            </a:r>
            <a:r>
              <a:rPr lang="ru-RU" sz="4000" dirty="0" smtClean="0"/>
              <a:t> — 10,0%; </a:t>
            </a:r>
            <a:r>
              <a:rPr lang="ru-RU" sz="4000" b="1" dirty="0" smtClean="0"/>
              <a:t>Китай</a:t>
            </a:r>
            <a:r>
              <a:rPr lang="ru-RU" sz="4000" dirty="0" smtClean="0"/>
              <a:t> — 8,0%; </a:t>
            </a:r>
            <a:r>
              <a:rPr lang="ru-RU" sz="4000" b="1" dirty="0" err="1" smtClean="0"/>
              <a:t>Німеччина</a:t>
            </a:r>
            <a:r>
              <a:rPr lang="ru-RU" sz="4000" dirty="0" smtClean="0"/>
              <a:t> - 5,4%.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182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Загальні відомості про країну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Площа</a:t>
            </a:r>
            <a:r>
              <a:rPr lang="uk-UA" sz="7000" dirty="0" smtClean="0">
                <a:latin typeface="Bookman Old Style" pitchFamily="18" charset="0"/>
              </a:rPr>
              <a:t> </a:t>
            </a:r>
            <a:r>
              <a:rPr lang="uk-UA" sz="7000" b="1" dirty="0">
                <a:latin typeface="Bookman Old Style" pitchFamily="18" charset="0"/>
              </a:rPr>
              <a:t>-</a:t>
            </a:r>
            <a:r>
              <a:rPr lang="uk-UA" sz="7000" dirty="0">
                <a:latin typeface="Bookman Old Style" pitchFamily="18" charset="0"/>
              </a:rPr>
              <a:t>  </a:t>
            </a:r>
            <a:r>
              <a:rPr lang="uk-UA" sz="7000" dirty="0" smtClean="0">
                <a:latin typeface="Bookman Old Style" pitchFamily="18" charset="0"/>
              </a:rPr>
              <a:t>9,8 </a:t>
            </a:r>
            <a:r>
              <a:rPr lang="uk-UA" sz="7000" dirty="0">
                <a:latin typeface="Bookman Old Style" pitchFamily="18" charset="0"/>
              </a:rPr>
              <a:t>млн. кв. км.  </a:t>
            </a:r>
            <a:endParaRPr lang="uk-UA" sz="70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Населення </a:t>
            </a:r>
            <a:r>
              <a:rPr lang="uk-UA" sz="7000" b="1" dirty="0">
                <a:latin typeface="Bookman Old Style" pitchFamily="18" charset="0"/>
              </a:rPr>
              <a:t>– </a:t>
            </a:r>
            <a:r>
              <a:rPr lang="uk-UA" sz="7000" dirty="0" smtClean="0">
                <a:latin typeface="Bookman Old Style" pitchFamily="18" charset="0"/>
              </a:rPr>
              <a:t>315 </a:t>
            </a:r>
            <a:r>
              <a:rPr lang="uk-UA" sz="7000" dirty="0">
                <a:latin typeface="Bookman Old Style" pitchFamily="18" charset="0"/>
              </a:rPr>
              <a:t>млн. чол. </a:t>
            </a:r>
          </a:p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Складається з трьох частин:            </a:t>
            </a:r>
            <a:r>
              <a:rPr lang="ru-RU" sz="7000" dirty="0" smtClean="0">
                <a:latin typeface="Bookman Old Style" pitchFamily="18" charset="0"/>
              </a:rPr>
              <a:t>Континентальна - 7,7 млн. км²; Аляска -1,48 млн. км²; </a:t>
            </a:r>
            <a:r>
              <a:rPr lang="ru-RU" sz="7000" dirty="0" err="1" smtClean="0">
                <a:latin typeface="Bookman Old Style" pitchFamily="18" charset="0"/>
              </a:rPr>
              <a:t>Гаваї</a:t>
            </a:r>
            <a:r>
              <a:rPr lang="ru-RU" sz="7000" dirty="0" smtClean="0">
                <a:latin typeface="Bookman Old Style" pitchFamily="18" charset="0"/>
              </a:rPr>
              <a:t> - 16 000 км²</a:t>
            </a:r>
            <a:endParaRPr lang="uk-UA" sz="70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Столиця</a:t>
            </a:r>
            <a:r>
              <a:rPr lang="uk-UA" sz="7000" dirty="0" smtClean="0">
                <a:latin typeface="Bookman Old Style" pitchFamily="18" charset="0"/>
              </a:rPr>
              <a:t> </a:t>
            </a:r>
            <a:r>
              <a:rPr lang="uk-UA" sz="7000" b="1" dirty="0" smtClean="0">
                <a:latin typeface="Bookman Old Style" pitchFamily="18" charset="0"/>
              </a:rPr>
              <a:t>–</a:t>
            </a:r>
            <a:r>
              <a:rPr lang="uk-UA" sz="7000" dirty="0" smtClean="0">
                <a:latin typeface="Bookman Old Style" pitchFamily="18" charset="0"/>
              </a:rPr>
              <a:t> </a:t>
            </a:r>
            <a:r>
              <a:rPr lang="uk-UA" sz="7000" dirty="0" smtClean="0">
                <a:latin typeface="Bookman Old Style" pitchFamily="18" charset="0"/>
              </a:rPr>
              <a:t>Вашингтон</a:t>
            </a:r>
            <a:endParaRPr lang="uk-UA" sz="70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Грошова </a:t>
            </a:r>
            <a:r>
              <a:rPr lang="uk-UA" sz="7000" b="1" dirty="0" err="1" smtClean="0">
                <a:latin typeface="Bookman Old Style" pitchFamily="18" charset="0"/>
              </a:rPr>
              <a:t>одиниця-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  <a:r>
              <a:rPr lang="uk-UA" sz="7000" dirty="0" smtClean="0">
                <a:latin typeface="Bookman Old Style" pitchFamily="18" charset="0"/>
              </a:rPr>
              <a:t>американський </a:t>
            </a:r>
            <a:r>
              <a:rPr lang="uk-UA" sz="7000" dirty="0" smtClean="0">
                <a:latin typeface="Bookman Old Style" pitchFamily="18" charset="0"/>
              </a:rPr>
              <a:t>долар</a:t>
            </a:r>
          </a:p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Державна мова - </a:t>
            </a:r>
            <a:r>
              <a:rPr lang="uk-UA" sz="7000" dirty="0" smtClean="0">
                <a:latin typeface="Bookman Old Style" pitchFamily="18" charset="0"/>
              </a:rPr>
              <a:t>офіційно не встановлена</a:t>
            </a:r>
            <a:endParaRPr lang="uk-UA" sz="7000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sz="7000" b="1" dirty="0">
                <a:latin typeface="Bookman Old Style" pitchFamily="18" charset="0"/>
              </a:rPr>
              <a:t>Державний лад</a:t>
            </a:r>
            <a:r>
              <a:rPr lang="uk-UA" sz="7000" dirty="0">
                <a:latin typeface="Bookman Old Style" pitchFamily="18" charset="0"/>
              </a:rPr>
              <a:t>: </a:t>
            </a:r>
            <a:r>
              <a:rPr lang="uk-UA" sz="7000" dirty="0" smtClean="0">
                <a:latin typeface="Bookman Old Style" pitchFamily="18" charset="0"/>
              </a:rPr>
              <a:t>федеративна президентська республіка</a:t>
            </a:r>
            <a:endParaRPr lang="uk-UA" sz="7000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sz="7000" b="1" dirty="0">
                <a:latin typeface="Bookman Old Style" pitchFamily="18" charset="0"/>
              </a:rPr>
              <a:t>Склад території</a:t>
            </a:r>
            <a:r>
              <a:rPr lang="uk-UA" sz="7000" dirty="0">
                <a:latin typeface="Bookman Old Style" pitchFamily="18" charset="0"/>
              </a:rPr>
              <a:t>: </a:t>
            </a:r>
            <a:r>
              <a:rPr lang="uk-UA" sz="7000" dirty="0" smtClean="0">
                <a:latin typeface="Bookman Old Style" pitchFamily="18" charset="0"/>
              </a:rPr>
              <a:t>50 </a:t>
            </a:r>
            <a:r>
              <a:rPr lang="uk-UA" sz="7000" dirty="0">
                <a:latin typeface="Bookman Old Style" pitchFamily="18" charset="0"/>
              </a:rPr>
              <a:t>штатів і </a:t>
            </a:r>
            <a:r>
              <a:rPr lang="uk-UA" sz="7000" dirty="0" smtClean="0">
                <a:latin typeface="Bookman Old Style" pitchFamily="18" charset="0"/>
              </a:rPr>
              <a:t>федеральний округ Колумбії</a:t>
            </a:r>
            <a:endParaRPr lang="uk-UA" sz="7000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sz="7000" b="1" dirty="0" smtClean="0">
                <a:latin typeface="Bookman Old Style" pitchFamily="18" charset="0"/>
              </a:rPr>
              <a:t>Законодавча влада: </a:t>
            </a:r>
            <a:r>
              <a:rPr lang="uk-UA" sz="7000" dirty="0" smtClean="0">
                <a:latin typeface="Bookman Old Style" pitchFamily="18" charset="0"/>
              </a:rPr>
              <a:t>двопалатний конгрес</a:t>
            </a:r>
          </a:p>
          <a:p>
            <a:pPr marL="0" indent="0" algn="just">
              <a:buNone/>
            </a:pPr>
            <a:endParaRPr lang="uk-UA" sz="2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Карта США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3"/>
            <a:ext cx="9144000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Економіко-географічне положення</a:t>
            </a:r>
            <a:endParaRPr lang="ru-RU" sz="54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Bookman Old Style" pitchFamily="18" charset="0"/>
              </a:rPr>
              <a:t>Мають вихід</a:t>
            </a:r>
            <a:r>
              <a:rPr lang="ru-RU" dirty="0">
                <a:latin typeface="Bookman Old Style" pitchFamily="18" charset="0"/>
              </a:rPr>
              <a:t> до  Тихого, Атлантного, </a:t>
            </a:r>
            <a:r>
              <a:rPr lang="ru-RU" dirty="0" err="1">
                <a:latin typeface="Bookman Old Style" pitchFamily="18" charset="0"/>
              </a:rPr>
              <a:t>Північного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Льодовитого</a:t>
            </a:r>
            <a:r>
              <a:rPr lang="ru-RU" dirty="0">
                <a:latin typeface="Bookman Old Style" pitchFamily="18" charset="0"/>
              </a:rPr>
              <a:t> океану. </a:t>
            </a:r>
          </a:p>
          <a:p>
            <a:pPr marL="0" indent="0" algn="just">
              <a:buNone/>
            </a:pPr>
            <a:r>
              <a:rPr lang="ru-RU" dirty="0" err="1" smtClean="0">
                <a:latin typeface="Bookman Old Style" pitchFamily="18" charset="0"/>
              </a:rPr>
              <a:t>Межують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з </a:t>
            </a:r>
            <a:r>
              <a:rPr lang="ru-RU" dirty="0" err="1">
                <a:latin typeface="Bookman Old Style" pitchFamily="18" charset="0"/>
              </a:rPr>
              <a:t>Канадою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півночі</a:t>
            </a:r>
            <a:r>
              <a:rPr lang="ru-RU" dirty="0">
                <a:latin typeface="Bookman Old Style" pitchFamily="18" charset="0"/>
              </a:rPr>
              <a:t>  і </a:t>
            </a:r>
            <a:r>
              <a:rPr lang="ru-RU" dirty="0" err="1">
                <a:latin typeface="Bookman Old Style" pitchFamily="18" charset="0"/>
              </a:rPr>
              <a:t>Мексикою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півдні</a:t>
            </a:r>
            <a:r>
              <a:rPr lang="ru-RU" dirty="0">
                <a:latin typeface="Bookman Old Style" pitchFamily="18" charset="0"/>
              </a:rPr>
              <a:t>, на </a:t>
            </a:r>
            <a:r>
              <a:rPr lang="ru-RU" dirty="0" err="1">
                <a:latin typeface="Bookman Old Style" pitchFamily="18" charset="0"/>
              </a:rPr>
              <a:t>північному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заході</a:t>
            </a:r>
            <a:r>
              <a:rPr lang="ru-RU" dirty="0">
                <a:latin typeface="Bookman Old Style" pitchFamily="18" charset="0"/>
              </a:rPr>
              <a:t>- </a:t>
            </a:r>
            <a:r>
              <a:rPr lang="ru-RU" dirty="0" err="1">
                <a:latin typeface="Bookman Old Style" pitchFamily="18" charset="0"/>
              </a:rPr>
              <a:t>морські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кордони</a:t>
            </a:r>
            <a:r>
              <a:rPr lang="ru-RU" dirty="0">
                <a:latin typeface="Bookman Old Style" pitchFamily="18" charset="0"/>
              </a:rPr>
              <a:t> з </a:t>
            </a:r>
            <a:r>
              <a:rPr lang="ru-RU" dirty="0" err="1">
                <a:latin typeface="Bookman Old Style" pitchFamily="18" charset="0"/>
              </a:rPr>
              <a:t>Росією</a:t>
            </a:r>
            <a:r>
              <a:rPr lang="ru-RU" dirty="0">
                <a:latin typeface="Bookman Old Style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Bookman Old Style" pitchFamily="18" charset="0"/>
              </a:rPr>
              <a:t>Встановлені</a:t>
            </a:r>
            <a:r>
              <a:rPr lang="ru-RU" dirty="0">
                <a:latin typeface="Bookman Old Style" pitchFamily="18" charset="0"/>
              </a:rPr>
              <a:t> транспортно-</a:t>
            </a:r>
            <a:r>
              <a:rPr lang="ru-RU" dirty="0" err="1">
                <a:latin typeface="Bookman Old Style" pitchFamily="18" charset="0"/>
              </a:rPr>
              <a:t>економічні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зв'язки</a:t>
            </a:r>
            <a:r>
              <a:rPr lang="ru-RU" dirty="0">
                <a:latin typeface="Bookman Old Style" pitchFamily="18" charset="0"/>
              </a:rPr>
              <a:t> з </a:t>
            </a:r>
            <a:r>
              <a:rPr lang="ru-RU" dirty="0" err="1">
                <a:latin typeface="Bookman Old Style" pitchFamily="18" charset="0"/>
              </a:rPr>
              <a:t>багатьма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країнами</a:t>
            </a:r>
            <a:r>
              <a:rPr lang="ru-RU" dirty="0">
                <a:latin typeface="Bookman Old Style" pitchFamily="18" charset="0"/>
              </a:rPr>
              <a:t> через океан.</a:t>
            </a:r>
          </a:p>
          <a:p>
            <a:pPr marL="0" indent="0">
              <a:buNone/>
            </a:pPr>
            <a:r>
              <a:rPr lang="uk-UA" dirty="0">
                <a:latin typeface="Bookman Old Style" pitchFamily="18" charset="0"/>
              </a:rPr>
              <a:t>Наближені до мінерально-сировинної бази Канади, Мексики, Латинської Америки.</a:t>
            </a:r>
            <a:endParaRPr lang="ru-RU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uk-UA" dirty="0" smtClean="0"/>
              <a:t>Рельєф і 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2" y="980728"/>
            <a:ext cx="3995937" cy="58772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Близько</a:t>
            </a:r>
            <a:r>
              <a:rPr lang="ru-RU" dirty="0"/>
              <a:t> 50% </a:t>
            </a:r>
            <a:r>
              <a:rPr lang="ru-RU" dirty="0" err="1"/>
              <a:t>території</a:t>
            </a:r>
            <a:r>
              <a:rPr lang="ru-RU" dirty="0"/>
              <a:t> США 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хребти</a:t>
            </a:r>
            <a:r>
              <a:rPr lang="ru-RU" dirty="0"/>
              <a:t>, </a:t>
            </a:r>
            <a:r>
              <a:rPr lang="ru-RU" dirty="0" err="1"/>
              <a:t>плоскогір'я</a:t>
            </a:r>
            <a:r>
              <a:rPr lang="ru-RU" dirty="0"/>
              <a:t> і плато </a:t>
            </a:r>
            <a:r>
              <a:rPr lang="ru-RU" dirty="0" err="1"/>
              <a:t>Кордильєр</a:t>
            </a:r>
            <a:r>
              <a:rPr lang="ru-RU" dirty="0"/>
              <a:t>. </a:t>
            </a:r>
            <a:r>
              <a:rPr lang="ru-RU" dirty="0" err="1"/>
              <a:t>Найвища</a:t>
            </a:r>
            <a:r>
              <a:rPr lang="ru-RU" dirty="0"/>
              <a:t> точка </a:t>
            </a:r>
            <a:r>
              <a:rPr lang="ru-RU" dirty="0" err="1"/>
              <a:t>країни</a:t>
            </a:r>
            <a:r>
              <a:rPr lang="ru-RU" dirty="0"/>
              <a:t> — г. Мак-</a:t>
            </a:r>
            <a:r>
              <a:rPr lang="ru-RU" dirty="0" err="1"/>
              <a:t>Кінлі</a:t>
            </a:r>
            <a:r>
              <a:rPr lang="ru-RU" dirty="0"/>
              <a:t> (6193 м) на </a:t>
            </a:r>
            <a:r>
              <a:rPr lang="ru-RU" dirty="0" err="1"/>
              <a:t>Алясці</a:t>
            </a:r>
            <a:r>
              <a:rPr lang="ru-RU" dirty="0"/>
              <a:t>. </a:t>
            </a:r>
            <a:r>
              <a:rPr lang="uk-UA" dirty="0"/>
              <a:t>Рівнини і низовини </a:t>
            </a:r>
            <a:r>
              <a:rPr lang="uk-UA" dirty="0" smtClean="0"/>
              <a:t>сприятливі для  життя і ведення                    </a:t>
            </a:r>
            <a:r>
              <a:rPr lang="uk-UA" dirty="0"/>
              <a:t>сільського </a:t>
            </a:r>
            <a:r>
              <a:rPr lang="uk-UA" dirty="0" smtClean="0"/>
              <a:t>господарства.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США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субтропічному</a:t>
            </a:r>
            <a:r>
              <a:rPr lang="ru-RU" dirty="0"/>
              <a:t> і </a:t>
            </a:r>
            <a:r>
              <a:rPr lang="ru-RU" dirty="0" err="1"/>
              <a:t>частково</a:t>
            </a:r>
            <a:r>
              <a:rPr lang="ru-RU" dirty="0"/>
              <a:t> в </a:t>
            </a:r>
            <a:r>
              <a:rPr lang="ru-RU" dirty="0" err="1"/>
              <a:t>помірному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Америки, </a:t>
            </a:r>
            <a:r>
              <a:rPr lang="ru-RU" dirty="0" err="1"/>
              <a:t>займаючи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Атлантичного</a:t>
            </a:r>
            <a:r>
              <a:rPr lang="ru-RU" dirty="0"/>
              <a:t> до Тихого </a:t>
            </a:r>
            <a:r>
              <a:rPr lang="ru-RU" dirty="0" err="1" smtClean="0"/>
              <a:t>океанів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 err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148063" cy="449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8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52736"/>
          </a:xfrm>
        </p:spPr>
        <p:txBody>
          <a:bodyPr>
            <a:normAutofit/>
          </a:bodyPr>
          <a:lstStyle/>
          <a:p>
            <a:pPr algn="ctr"/>
            <a:r>
              <a:rPr lang="uk-UA" sz="5400" dirty="0" err="1" smtClean="0"/>
              <a:t>ВОдойми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8" y="1052736"/>
            <a:ext cx="9144000" cy="25533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uk-UA" sz="2800" dirty="0" smtClean="0">
                <a:latin typeface="Bookman Old Style" pitchFamily="18" charset="0"/>
              </a:rPr>
              <a:t>Різноманітні </a:t>
            </a:r>
            <a:r>
              <a:rPr lang="uk-UA" sz="2800" dirty="0">
                <a:latin typeface="Bookman Old Style" pitchFamily="18" charset="0"/>
              </a:rPr>
              <a:t>водні ресурси розподілені по території країни дуже нерівномірно. На кордоні з Канадою знаходиться найбільша озерна система світу, що мають важливе транспортне значення. 	</a:t>
            </a:r>
            <a:r>
              <a:rPr lang="ru-RU" sz="2800" dirty="0">
                <a:latin typeface="Bookman Old Style" pitchFamily="18" charset="0"/>
              </a:rPr>
              <a:t>Головною </a:t>
            </a:r>
            <a:r>
              <a:rPr lang="ru-RU" sz="2800" dirty="0" err="1">
                <a:latin typeface="Bookman Old Style" pitchFamily="18" charset="0"/>
              </a:rPr>
              <a:t>річковою</a:t>
            </a:r>
            <a:r>
              <a:rPr lang="ru-RU" sz="2800" dirty="0">
                <a:latin typeface="Bookman Old Style" pitchFamily="18" charset="0"/>
              </a:rPr>
              <a:t> системою є «</a:t>
            </a:r>
            <a:r>
              <a:rPr lang="uk-UA" sz="2800" dirty="0">
                <a:latin typeface="Bookman Old Style" pitchFamily="18" charset="0"/>
              </a:rPr>
              <a:t>Міссісіпі </a:t>
            </a:r>
            <a:r>
              <a:rPr lang="ru-RU" sz="2800" dirty="0">
                <a:latin typeface="Bookman Old Style" pitchFamily="18" charset="0"/>
              </a:rPr>
              <a:t>і </a:t>
            </a:r>
            <a:r>
              <a:rPr lang="ru-RU" sz="2800" dirty="0" err="1">
                <a:latin typeface="Bookman Old Style" pitchFamily="18" charset="0"/>
              </a:rPr>
              <a:t>її</a:t>
            </a:r>
            <a:r>
              <a:rPr lang="ru-RU" sz="2800" dirty="0">
                <a:latin typeface="Bookman Old Style" pitchFamily="18" charset="0"/>
              </a:rPr>
              <a:t> притоки.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1"/>
            <a:ext cx="4716016" cy="3501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4427984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Населення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33123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Bookman Old Style" pitchFamily="18" charset="0"/>
              </a:rPr>
              <a:t>Кількість населення </a:t>
            </a:r>
            <a:r>
              <a:rPr lang="uk-UA" b="1" dirty="0">
                <a:latin typeface="Bookman Old Style" pitchFamily="18" charset="0"/>
              </a:rPr>
              <a:t>– </a:t>
            </a:r>
            <a:r>
              <a:rPr lang="uk-UA" b="1" dirty="0" smtClean="0">
                <a:latin typeface="Bookman Old Style" pitchFamily="18" charset="0"/>
              </a:rPr>
              <a:t>315 </a:t>
            </a:r>
            <a:r>
              <a:rPr lang="uk-UA" b="1" dirty="0">
                <a:latin typeface="Bookman Old Style" pitchFamily="18" charset="0"/>
              </a:rPr>
              <a:t>млн. </a:t>
            </a:r>
            <a:r>
              <a:rPr lang="uk-UA" dirty="0" smtClean="0">
                <a:latin typeface="Bookman Old Style" pitchFamily="18" charset="0"/>
              </a:rPr>
              <a:t>чол. </a:t>
            </a:r>
            <a:r>
              <a:rPr lang="uk-UA" dirty="0">
                <a:latin typeface="Bookman Old Style" pitchFamily="18" charset="0"/>
              </a:rPr>
              <a:t>Величезну роль у формуванні населення США зіграла імміграція. </a:t>
            </a:r>
          </a:p>
          <a:p>
            <a:pPr marL="0" indent="0" algn="just">
              <a:buNone/>
            </a:pPr>
            <a:r>
              <a:rPr lang="uk-UA" dirty="0">
                <a:latin typeface="Bookman Old Style" pitchFamily="18" charset="0"/>
              </a:rPr>
              <a:t>За чисельністю населення країна займає 3 місце у світі.</a:t>
            </a:r>
          </a:p>
          <a:p>
            <a:pPr marL="0" indent="0" algn="just">
              <a:buNone/>
            </a:pPr>
            <a:r>
              <a:rPr lang="uk-UA" dirty="0">
                <a:latin typeface="Bookman Old Style" pitchFamily="18" charset="0"/>
              </a:rPr>
              <a:t>І тип відтворення.</a:t>
            </a:r>
          </a:p>
          <a:p>
            <a:pPr marL="0" indent="0" algn="just">
              <a:buNone/>
            </a:pPr>
            <a:r>
              <a:rPr lang="uk-UA" dirty="0">
                <a:latin typeface="Bookman Old Style" pitchFamily="18" charset="0"/>
              </a:rPr>
              <a:t>Природний приріст = 5,5 чоловік, </a:t>
            </a:r>
            <a:endParaRPr lang="uk-UA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Bookman Old Style" pitchFamily="18" charset="0"/>
              </a:rPr>
              <a:t>Середня </a:t>
            </a:r>
            <a:r>
              <a:rPr lang="uk-UA" dirty="0">
                <a:latin typeface="Bookman Old Style" pitchFamily="18" charset="0"/>
              </a:rPr>
              <a:t>густота населення – </a:t>
            </a:r>
            <a:r>
              <a:rPr lang="uk-UA" dirty="0" smtClean="0">
                <a:latin typeface="Bookman Old Style" pitchFamily="18" charset="0"/>
              </a:rPr>
              <a:t>32 </a:t>
            </a:r>
            <a:r>
              <a:rPr lang="uk-UA" dirty="0">
                <a:latin typeface="Bookman Old Style" pitchFamily="18" charset="0"/>
              </a:rPr>
              <a:t>чол./км. кв</a:t>
            </a:r>
            <a:r>
              <a:rPr lang="uk-UA" dirty="0" smtClean="0">
                <a:latin typeface="Bookman Old Style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6" y="3836078"/>
            <a:ext cx="5065712" cy="30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000"/>
            <a:ext cx="9143999" cy="671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Багатонаціональна країна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024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</TotalTime>
  <Words>329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Диаграмма Microsoft Excel</vt:lpstr>
      <vt:lpstr>СПОЛУЧЕНІ ШТАТИ АМЕРИКИ</vt:lpstr>
      <vt:lpstr>Державні символи</vt:lpstr>
      <vt:lpstr>Загальні відомості про країну</vt:lpstr>
      <vt:lpstr>Карта США</vt:lpstr>
      <vt:lpstr>Економіко-географічне положення</vt:lpstr>
      <vt:lpstr>Рельєф і клімат</vt:lpstr>
      <vt:lpstr>ВОдойми</vt:lpstr>
      <vt:lpstr>Населення</vt:lpstr>
      <vt:lpstr>Багатонаціональна країна</vt:lpstr>
      <vt:lpstr>Релігія</vt:lpstr>
      <vt:lpstr>Найбільші міста</vt:lpstr>
      <vt:lpstr>Нью-Йорк</vt:lpstr>
      <vt:lpstr>Бостон</vt:lpstr>
      <vt:lpstr>Лос-Анджелес</vt:lpstr>
      <vt:lpstr>Хьюстон</vt:lpstr>
      <vt:lpstr>Чикаго</vt:lpstr>
      <vt:lpstr>ПРомисловість</vt:lpstr>
      <vt:lpstr>Сільське господарство</vt:lpstr>
      <vt:lpstr>Транспорт</vt:lpstr>
      <vt:lpstr>Туризм</vt:lpstr>
      <vt:lpstr> Зовнішньо-економічна діяльність </vt:lpstr>
      <vt:lpstr> Зовнішньо-економічна діяльність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</dc:title>
  <dc:creator>НАСТЯ</dc:creator>
  <cp:lastModifiedBy>НАСТЯ</cp:lastModifiedBy>
  <cp:revision>63</cp:revision>
  <dcterms:created xsi:type="dcterms:W3CDTF">2013-05-14T16:52:16Z</dcterms:created>
  <dcterms:modified xsi:type="dcterms:W3CDTF">2013-05-15T19:34:07Z</dcterms:modified>
</cp:coreProperties>
</file>