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8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93DF"/>
    <a:srgbClr val="5081E2"/>
    <a:srgbClr val="749BE8"/>
    <a:srgbClr val="BECFF4"/>
    <a:srgbClr val="336699"/>
    <a:srgbClr val="C6CBEC"/>
    <a:srgbClr val="3366CC"/>
    <a:srgbClr val="5B1FD3"/>
    <a:srgbClr val="0033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5BCFD-A515-47B4-9312-0B0D6C2B181F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7A68D-DA2D-4D2A-BD17-9A79FED1E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2AFB2-FFF8-4CDD-9C44-7343B6EE1A26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9CA57-3B16-435A-93BF-817961AA1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28C4-D488-4A21-B582-24D27064CE5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F1A157-B112-40AF-8A8F-1E456D0510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28C4-D488-4A21-B582-24D27064CE5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A157-B112-40AF-8A8F-1E456D05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5F1A157-B112-40AF-8A8F-1E456D0510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28C4-D488-4A21-B582-24D27064CE5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28C4-D488-4A21-B582-24D27064CE5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5F1A157-B112-40AF-8A8F-1E456D0510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28C4-D488-4A21-B582-24D27064CE5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F1A157-B112-40AF-8A8F-1E456D0510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BBD28C4-D488-4A21-B582-24D27064CE5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A157-B112-40AF-8A8F-1E456D0510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28C4-D488-4A21-B582-24D27064CE5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5F1A157-B112-40AF-8A8F-1E456D0510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28C4-D488-4A21-B582-24D27064CE5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5F1A157-B112-40AF-8A8F-1E456D05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28C4-D488-4A21-B582-24D27064CE5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F1A157-B112-40AF-8A8F-1E456D05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F1A157-B112-40AF-8A8F-1E456D0510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28C4-D488-4A21-B582-24D27064CE5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5F1A157-B112-40AF-8A8F-1E456D0510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BBD28C4-D488-4A21-B582-24D27064CE5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BBD28C4-D488-4A21-B582-24D27064CE5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F1A157-B112-40AF-8A8F-1E456D0510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72066" y="3286124"/>
            <a:ext cx="3838580" cy="2428892"/>
          </a:xfrm>
        </p:spPr>
        <p:txBody>
          <a:bodyPr>
            <a:normAutofit fontScale="92500"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dirty="0" err="1" smtClean="0">
                <a:solidFill>
                  <a:srgbClr val="FF0000"/>
                </a:solidFill>
                <a:cs typeface="Tahoma" pitchFamily="34" charset="0"/>
              </a:rPr>
              <a:t>Підготувал</a:t>
            </a:r>
            <a:r>
              <a:rPr lang="uk-UA" sz="2400" dirty="0" smtClean="0">
                <a:solidFill>
                  <a:srgbClr val="FF0000"/>
                </a:solidFill>
                <a:cs typeface="Tahoma" pitchFamily="34" charset="0"/>
              </a:rPr>
              <a:t>а: </a:t>
            </a:r>
            <a:endParaRPr lang="en-US" sz="2400" dirty="0" smtClean="0">
              <a:solidFill>
                <a:srgbClr val="FF0000"/>
              </a:solidFill>
              <a:cs typeface="Tahoma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600"/>
              </a:spcBef>
              <a:defRPr/>
            </a:pPr>
            <a:r>
              <a:rPr lang="uk-UA" sz="2400" dirty="0" smtClean="0">
                <a:cs typeface="Tahoma" pitchFamily="34" charset="0"/>
              </a:rPr>
              <a:t>учениця </a:t>
            </a:r>
            <a:r>
              <a:rPr lang="en-US" sz="3000" dirty="0" smtClean="0">
                <a:cs typeface="Tahoma" pitchFamily="34" charset="0"/>
              </a:rPr>
              <a:t>11</a:t>
            </a:r>
            <a:r>
              <a:rPr lang="uk-UA" sz="3000" dirty="0" smtClean="0">
                <a:cs typeface="Tahoma" pitchFamily="34" charset="0"/>
              </a:rPr>
              <a:t>-</a:t>
            </a:r>
            <a:r>
              <a:rPr lang="uk-UA" sz="2600" dirty="0" smtClean="0">
                <a:cs typeface="Tahoma" pitchFamily="34" charset="0"/>
              </a:rPr>
              <a:t>В</a:t>
            </a:r>
            <a:r>
              <a:rPr lang="uk-UA" sz="3000" dirty="0" smtClean="0">
                <a:cs typeface="Tahoma" pitchFamily="34" charset="0"/>
              </a:rPr>
              <a:t> </a:t>
            </a:r>
            <a:r>
              <a:rPr lang="uk-UA" sz="2400" dirty="0" smtClean="0">
                <a:cs typeface="Tahoma" pitchFamily="34" charset="0"/>
              </a:rPr>
              <a:t>класу</a:t>
            </a:r>
          </a:p>
          <a:p>
            <a:pPr marL="342900" indent="-342900" eaLnBrk="0" hangingPunct="0">
              <a:lnSpc>
                <a:spcPct val="80000"/>
              </a:lnSpc>
              <a:spcBef>
                <a:spcPts val="600"/>
              </a:spcBef>
              <a:defRPr/>
            </a:pPr>
            <a:r>
              <a:rPr lang="uk-UA" sz="2400" dirty="0" smtClean="0">
                <a:cs typeface="Tahoma" pitchFamily="34" charset="0"/>
              </a:rPr>
              <a:t>  </a:t>
            </a:r>
            <a:r>
              <a:rPr lang="uk-UA" sz="2400" dirty="0" err="1" smtClean="0">
                <a:cs typeface="Tahoma" pitchFamily="34" charset="0"/>
              </a:rPr>
              <a:t>Хвірук</a:t>
            </a:r>
            <a:r>
              <a:rPr lang="uk-UA" sz="2400" dirty="0" smtClean="0">
                <a:cs typeface="Tahoma" pitchFamily="34" charset="0"/>
              </a:rPr>
              <a:t> Тетяна</a:t>
            </a:r>
            <a:endParaRPr lang="ru-RU" sz="2400" dirty="0" smtClean="0">
              <a:cs typeface="Tahoma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600"/>
              </a:spcBef>
              <a:defRPr/>
            </a:pPr>
            <a:endParaRPr lang="en-US" sz="2400" dirty="0" smtClean="0">
              <a:cs typeface="Tahoma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600"/>
              </a:spcBef>
              <a:defRPr/>
            </a:pPr>
            <a:r>
              <a:rPr lang="uk-UA" sz="2400" dirty="0" smtClean="0">
                <a:solidFill>
                  <a:srgbClr val="FF0000"/>
                </a:solidFill>
                <a:cs typeface="Tahoma" pitchFamily="34" charset="0"/>
              </a:rPr>
              <a:t>Перевірив:</a:t>
            </a:r>
            <a:endParaRPr lang="en-US" sz="2400" dirty="0" smtClean="0">
              <a:solidFill>
                <a:srgbClr val="FF0000"/>
              </a:solidFill>
              <a:cs typeface="Tahoma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600"/>
              </a:spcBef>
              <a:defRPr/>
            </a:pPr>
            <a:r>
              <a:rPr lang="uk-UA" sz="2400" dirty="0" err="1" smtClean="0"/>
              <a:t>Коровицька</a:t>
            </a:r>
            <a:r>
              <a:rPr lang="uk-UA" sz="2400" dirty="0" smtClean="0"/>
              <a:t> Л. П.</a:t>
            </a:r>
            <a:endParaRPr lang="ru-RU" sz="2400" dirty="0" smtClean="0"/>
          </a:p>
          <a:p>
            <a:pPr algn="l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ЛУЧЕНІ ШТАТИ АМЕРИКИ  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СУЧАСНОМУ ЕТАПІ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Саша\Desktop\Презентація\chislli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4980836" cy="3244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71612"/>
            <a:ext cx="57150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Культура </a:t>
            </a:r>
            <a:r>
              <a:rPr lang="ru-RU" sz="1600" dirty="0" err="1" smtClean="0"/>
              <a:t>Сполучених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Штатів</a:t>
            </a:r>
            <a:r>
              <a:rPr lang="ru-RU" sz="1600" dirty="0" smtClean="0"/>
              <a:t> Америки —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західна</a:t>
            </a:r>
            <a:r>
              <a:rPr lang="ru-RU" sz="1600" dirty="0" smtClean="0"/>
              <a:t> культура, яка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спочатку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</a:t>
            </a:r>
            <a:r>
              <a:rPr lang="ru-RU" sz="1600" dirty="0" err="1" smtClean="0"/>
              <a:t>впливом</a:t>
            </a:r>
            <a:r>
              <a:rPr lang="ru-RU" sz="1600" dirty="0" smtClean="0"/>
              <a:t> </a:t>
            </a:r>
            <a:r>
              <a:rPr lang="ru-RU" sz="1600" dirty="0" err="1" smtClean="0"/>
              <a:t>європейської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культури</a:t>
            </a:r>
            <a:r>
              <a:rPr lang="ru-RU" sz="1600" dirty="0" smtClean="0"/>
              <a:t>. Вона почала </a:t>
            </a:r>
            <a:r>
              <a:rPr lang="ru-RU" sz="1600" dirty="0" err="1" smtClean="0"/>
              <a:t>розвиватись</a:t>
            </a:r>
            <a:r>
              <a:rPr lang="ru-RU" sz="1600" dirty="0" smtClean="0"/>
              <a:t> </a:t>
            </a:r>
            <a:r>
              <a:rPr lang="ru-RU" sz="1600" dirty="0" err="1" smtClean="0"/>
              <a:t>задовго</a:t>
            </a:r>
            <a:r>
              <a:rPr lang="ru-RU" sz="1600" dirty="0" smtClean="0"/>
              <a:t> до того, як </a:t>
            </a:r>
            <a:r>
              <a:rPr lang="ru-RU" sz="1600" dirty="0" err="1" smtClean="0"/>
              <a:t>Сполучені</a:t>
            </a:r>
            <a:r>
              <a:rPr lang="ru-RU" sz="1600" dirty="0" smtClean="0"/>
              <a:t> </a:t>
            </a:r>
            <a:r>
              <a:rPr lang="ru-RU" sz="1600" dirty="0" err="1" smtClean="0"/>
              <a:t>Штати</a:t>
            </a:r>
            <a:r>
              <a:rPr lang="ru-RU" sz="1600" dirty="0" smtClean="0"/>
              <a:t> стали </a:t>
            </a:r>
            <a:r>
              <a:rPr lang="ru-RU" sz="1600" dirty="0" err="1" smtClean="0"/>
              <a:t>країною</a:t>
            </a:r>
            <a:r>
              <a:rPr lang="ru-RU" sz="1600" dirty="0" smtClean="0"/>
              <a:t>,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своїм</a:t>
            </a:r>
            <a:r>
              <a:rPr lang="ru-RU" sz="1600" dirty="0" smtClean="0"/>
              <a:t> </a:t>
            </a:r>
            <a:r>
              <a:rPr lang="ru-RU" sz="1600" dirty="0" err="1" smtClean="0"/>
              <a:t>неповторними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соціальними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культурними</a:t>
            </a:r>
            <a:r>
              <a:rPr lang="ru-RU" sz="1600" dirty="0" smtClean="0"/>
              <a:t> характеристиками, </a:t>
            </a:r>
            <a:r>
              <a:rPr lang="ru-RU" sz="1600" dirty="0" err="1" smtClean="0"/>
              <a:t>такі</a:t>
            </a:r>
            <a:r>
              <a:rPr lang="ru-RU" sz="1600" dirty="0" smtClean="0"/>
              <a:t> як </a:t>
            </a:r>
            <a:r>
              <a:rPr lang="ru-RU" sz="1600" dirty="0" err="1" smtClean="0"/>
              <a:t>діалект</a:t>
            </a:r>
            <a:r>
              <a:rPr lang="ru-RU" sz="1600" dirty="0" smtClean="0"/>
              <a:t>, </a:t>
            </a:r>
            <a:r>
              <a:rPr lang="ru-RU" sz="1600" dirty="0" err="1" smtClean="0"/>
              <a:t>музика</a:t>
            </a:r>
            <a:r>
              <a:rPr lang="ru-RU" sz="1600" dirty="0" smtClean="0"/>
              <a:t>, </a:t>
            </a:r>
            <a:r>
              <a:rPr lang="ru-RU" sz="1600" dirty="0" err="1" smtClean="0"/>
              <a:t>мистецтво</a:t>
            </a:r>
            <a:r>
              <a:rPr lang="ru-RU" sz="1600" dirty="0" smtClean="0"/>
              <a:t>, </a:t>
            </a:r>
            <a:r>
              <a:rPr lang="ru-RU" sz="1600" dirty="0" err="1" smtClean="0"/>
              <a:t>соціальні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звички</a:t>
            </a:r>
            <a:r>
              <a:rPr lang="ru-RU" sz="1600" dirty="0" smtClean="0"/>
              <a:t>, кухня та фольклор. </a:t>
            </a:r>
            <a:r>
              <a:rPr lang="ru-RU" sz="1600" dirty="0" err="1" smtClean="0"/>
              <a:t>Сьогодні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Сполучені</a:t>
            </a:r>
            <a:r>
              <a:rPr lang="ru-RU" sz="1600" dirty="0" smtClean="0"/>
              <a:t> </a:t>
            </a:r>
            <a:r>
              <a:rPr lang="ru-RU" sz="1600" dirty="0" err="1" smtClean="0"/>
              <a:t>Штати</a:t>
            </a:r>
            <a:r>
              <a:rPr lang="ru-RU" sz="1600" dirty="0" smtClean="0"/>
              <a:t> Америки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етнічно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расово </a:t>
            </a:r>
            <a:r>
              <a:rPr lang="ru-RU" sz="1600" dirty="0" err="1" smtClean="0"/>
              <a:t>різноманітною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країною</a:t>
            </a:r>
            <a:r>
              <a:rPr lang="ru-RU" sz="1600" dirty="0" smtClean="0"/>
              <a:t> в </a:t>
            </a:r>
            <a:r>
              <a:rPr lang="ru-RU" sz="1600" dirty="0" err="1" smtClean="0"/>
              <a:t>результаті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великомасштабної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імміграції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протягом</a:t>
            </a:r>
            <a:r>
              <a:rPr lang="ru-RU" sz="1600" dirty="0" smtClean="0"/>
              <a:t> </a:t>
            </a:r>
            <a:r>
              <a:rPr lang="ru-RU" sz="1600" dirty="0" err="1" smtClean="0"/>
              <a:t>всієї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своєї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історії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Головний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вплив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прийшов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англійських,шотландських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вельських</a:t>
            </a:r>
            <a:r>
              <a:rPr lang="ru-RU" sz="1600" dirty="0" smtClean="0"/>
              <a:t> та </a:t>
            </a:r>
            <a:r>
              <a:rPr lang="ru-RU" sz="1600" dirty="0" err="1" smtClean="0"/>
              <a:t>ірландських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поселень</a:t>
            </a:r>
            <a:r>
              <a:rPr lang="ru-RU" sz="1600" dirty="0" smtClean="0"/>
              <a:t> </a:t>
            </a:r>
            <a:r>
              <a:rPr lang="ru-RU" sz="1600" dirty="0" err="1" smtClean="0"/>
              <a:t>колоніальної</a:t>
            </a:r>
            <a:r>
              <a:rPr lang="ru-RU" sz="1600" dirty="0" smtClean="0"/>
              <a:t> Америки. </a:t>
            </a:r>
            <a:r>
              <a:rPr lang="ru-RU" sz="1600" dirty="0" err="1" smtClean="0"/>
              <a:t>Британська</a:t>
            </a:r>
            <a:r>
              <a:rPr lang="ru-RU" sz="1600" dirty="0" smtClean="0"/>
              <a:t> культура, </a:t>
            </a:r>
            <a:r>
              <a:rPr lang="ru-RU" sz="1600" dirty="0" err="1" smtClean="0"/>
              <a:t>завдяки</a:t>
            </a:r>
            <a:r>
              <a:rPr lang="ru-RU" sz="1600" dirty="0" smtClean="0"/>
              <a:t> </a:t>
            </a:r>
            <a:r>
              <a:rPr lang="ru-RU" sz="1600" dirty="0" err="1" smtClean="0"/>
              <a:t>колоніальним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зв'язкам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 </a:t>
            </a:r>
            <a:r>
              <a:rPr lang="ru-RU" sz="1600" dirty="0" err="1" smtClean="0"/>
              <a:t>Великобританією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поширюютьанглійську</a:t>
            </a:r>
            <a:r>
              <a:rPr lang="ru-RU" sz="1600" dirty="0" smtClean="0"/>
              <a:t> </a:t>
            </a:r>
            <a:r>
              <a:rPr lang="ru-RU" sz="1600" dirty="0" err="1" smtClean="0"/>
              <a:t>мову</a:t>
            </a:r>
            <a:r>
              <a:rPr lang="ru-RU" sz="1600" dirty="0" smtClean="0"/>
              <a:t>, </a:t>
            </a:r>
            <a:r>
              <a:rPr lang="ru-RU" sz="1600" dirty="0" err="1" smtClean="0"/>
              <a:t>правову</a:t>
            </a:r>
            <a:r>
              <a:rPr lang="ru-RU" sz="1600" dirty="0" smtClean="0"/>
              <a:t> систему та </a:t>
            </a:r>
            <a:r>
              <a:rPr lang="ru-RU" sz="1600" dirty="0" err="1" smtClean="0"/>
              <a:t>іншу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культурну</a:t>
            </a:r>
            <a:r>
              <a:rPr lang="ru-RU" sz="1600" dirty="0" smtClean="0"/>
              <a:t> </a:t>
            </a:r>
            <a:r>
              <a:rPr lang="ru-RU" sz="1600" dirty="0" err="1" smtClean="0"/>
              <a:t>спадщину</a:t>
            </a:r>
            <a:r>
              <a:rPr lang="ru-RU" sz="1600" dirty="0" smtClean="0"/>
              <a:t>, мала </a:t>
            </a:r>
            <a:r>
              <a:rPr lang="ru-RU" sz="1600" dirty="0" err="1" smtClean="0"/>
              <a:t>творчий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вплив</a:t>
            </a:r>
            <a:r>
              <a:rPr lang="ru-RU" sz="1600" dirty="0" smtClean="0"/>
              <a:t>. </a:t>
            </a:r>
            <a:r>
              <a:rPr lang="ru-RU" sz="1600" dirty="0" err="1" smtClean="0"/>
              <a:t>Інші</a:t>
            </a:r>
            <a:r>
              <a:rPr lang="ru-RU" sz="1600" dirty="0" smtClean="0"/>
              <a:t> </a:t>
            </a:r>
            <a:r>
              <a:rPr lang="ru-RU" sz="1600" dirty="0" err="1" smtClean="0"/>
              <a:t>важливі</a:t>
            </a:r>
            <a:r>
              <a:rPr lang="ru-RU" sz="1600" dirty="0" smtClean="0"/>
              <a:t> </a:t>
            </a:r>
            <a:r>
              <a:rPr lang="ru-RU" sz="1600" dirty="0" err="1" smtClean="0"/>
              <a:t>чинники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впливу</a:t>
            </a:r>
            <a:r>
              <a:rPr lang="ru-RU" sz="1600" dirty="0" smtClean="0"/>
              <a:t> на культуру </a:t>
            </a:r>
            <a:r>
              <a:rPr lang="ru-RU" sz="1600" dirty="0" err="1" smtClean="0"/>
              <a:t>прийшли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</a:t>
            </a:r>
            <a:r>
              <a:rPr lang="ru-RU" sz="1600" dirty="0" smtClean="0"/>
              <a:t> </a:t>
            </a:r>
            <a:r>
              <a:rPr lang="ru-RU" sz="1600" dirty="0" err="1" smtClean="0"/>
              <a:t>Західної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Європи</a:t>
            </a:r>
            <a:r>
              <a:rPr lang="ru-RU" sz="1600" dirty="0" smtClean="0"/>
              <a:t>, особливо </a:t>
            </a:r>
            <a:r>
              <a:rPr lang="ru-RU" sz="1600" dirty="0" err="1" smtClean="0"/>
              <a:t>з</a:t>
            </a:r>
            <a:r>
              <a:rPr lang="ru-RU" sz="1600" dirty="0" smtClean="0"/>
              <a:t> </a:t>
            </a:r>
            <a:r>
              <a:rPr lang="ru-RU" sz="1600" dirty="0" err="1" smtClean="0"/>
              <a:t>Німеччини</a:t>
            </a:r>
            <a:r>
              <a:rPr lang="ru-RU" sz="1600" dirty="0" smtClean="0"/>
              <a:t>, </a:t>
            </a:r>
            <a:r>
              <a:rPr lang="ru-RU" sz="1600" dirty="0" err="1" smtClean="0"/>
              <a:t>Франції</a:t>
            </a:r>
            <a:r>
              <a:rPr lang="ru-RU" sz="1600" dirty="0" smtClean="0"/>
              <a:t> та </a:t>
            </a:r>
            <a:r>
              <a:rPr lang="ru-RU" sz="1600" dirty="0" err="1" smtClean="0"/>
              <a:t>Італії</a:t>
            </a:r>
            <a:r>
              <a:rPr lang="ru-RU" sz="1600" dirty="0" smtClean="0"/>
              <a:t>.</a:t>
            </a:r>
          </a:p>
        </p:txBody>
      </p:sp>
      <p:pic>
        <p:nvPicPr>
          <p:cNvPr id="4" name="Рисунок 3" descr="417a-8a9a0a-cf54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4071942"/>
            <a:ext cx="2835671" cy="1775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214290"/>
            <a:ext cx="1857388" cy="1029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ультура-С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14290"/>
            <a:ext cx="1285884" cy="96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248332197_main_usa1-300x255.jpg"/>
          <p:cNvPicPr>
            <a:picLocks noChangeAspect="1"/>
          </p:cNvPicPr>
          <p:nvPr/>
        </p:nvPicPr>
        <p:blipFill>
          <a:blip r:embed="rId5"/>
          <a:srcRect b="11429"/>
          <a:stretch>
            <a:fillRect/>
          </a:stretch>
        </p:blipFill>
        <p:spPr>
          <a:xfrm>
            <a:off x="6000760" y="1571612"/>
            <a:ext cx="2941565" cy="2214578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8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3286125"/>
            <a:ext cx="2000264" cy="1428760"/>
          </a:xfrm>
          <a:prstGeom prst="rect">
            <a:avLst/>
          </a:prstGeom>
        </p:spPr>
      </p:pic>
      <p:pic>
        <p:nvPicPr>
          <p:cNvPr id="4" name="Рисунок 3" descr="ukraine_usa_fla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357298"/>
            <a:ext cx="2428860" cy="18216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- Україна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57298"/>
            <a:ext cx="4572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американсько-українських</a:t>
            </a:r>
            <a:r>
              <a:rPr lang="ru-RU" dirty="0" smtClean="0"/>
              <a:t> </a:t>
            </a:r>
            <a:r>
              <a:rPr lang="ru-RU" dirty="0" err="1" smtClean="0"/>
              <a:t>дипломатичних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 1992 року. 24 </a:t>
            </a:r>
            <a:r>
              <a:rPr lang="ru-RU" dirty="0" err="1" smtClean="0"/>
              <a:t>серпня</a:t>
            </a:r>
            <a:r>
              <a:rPr lang="ru-RU" dirty="0" smtClean="0"/>
              <a:t> 1991 року </a:t>
            </a:r>
            <a:r>
              <a:rPr lang="ru-RU" dirty="0" err="1" smtClean="0"/>
              <a:t>Верховна</a:t>
            </a:r>
            <a:r>
              <a:rPr lang="ru-RU" dirty="0" smtClean="0"/>
              <a:t> Рада проголосила </a:t>
            </a:r>
            <a:r>
              <a:rPr lang="ru-RU" dirty="0" err="1" smtClean="0"/>
              <a:t>незалежність</a:t>
            </a:r>
            <a:r>
              <a:rPr lang="ru-RU" dirty="0" smtClean="0"/>
              <a:t> 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підтверджено</a:t>
            </a:r>
            <a:r>
              <a:rPr lang="ru-RU" dirty="0" smtClean="0"/>
              <a:t> 1 </a:t>
            </a:r>
            <a:r>
              <a:rPr lang="ru-RU" dirty="0" err="1" smtClean="0"/>
              <a:t>грудня</a:t>
            </a:r>
            <a:r>
              <a:rPr lang="ru-RU" dirty="0" smtClean="0"/>
              <a:t> </a:t>
            </a:r>
            <a:r>
              <a:rPr lang="ru-RU" dirty="0" err="1" smtClean="0"/>
              <a:t>назагальноукраїнському</a:t>
            </a:r>
            <a:r>
              <a:rPr lang="ru-RU" dirty="0" smtClean="0"/>
              <a:t> </a:t>
            </a:r>
            <a:r>
              <a:rPr lang="ru-RU" dirty="0" err="1" smtClean="0"/>
              <a:t>референдумі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Сполучені</a:t>
            </a:r>
            <a:r>
              <a:rPr lang="ru-RU" dirty="0" smtClean="0"/>
              <a:t> </a:t>
            </a:r>
            <a:r>
              <a:rPr lang="ru-RU" dirty="0" err="1" smtClean="0"/>
              <a:t>Штати</a:t>
            </a:r>
            <a:r>
              <a:rPr lang="ru-RU" dirty="0" smtClean="0"/>
              <a:t> </a:t>
            </a:r>
            <a:r>
              <a:rPr lang="ru-RU" dirty="0" err="1" smtClean="0"/>
              <a:t>визнали</a:t>
            </a:r>
            <a:r>
              <a:rPr lang="ru-RU" dirty="0" smtClean="0"/>
              <a:t> </a:t>
            </a:r>
            <a:r>
              <a:rPr lang="ru-RU" dirty="0" err="1" smtClean="0"/>
              <a:t>Україну</a:t>
            </a:r>
            <a:r>
              <a:rPr lang="ru-RU" dirty="0" smtClean="0"/>
              <a:t> 26 </a:t>
            </a:r>
            <a:r>
              <a:rPr lang="ru-RU" dirty="0" err="1" smtClean="0"/>
              <a:t>грудня</a:t>
            </a:r>
            <a:r>
              <a:rPr lang="ru-RU" dirty="0" smtClean="0"/>
              <a:t> 1991, </a:t>
            </a:r>
            <a:r>
              <a:rPr lang="ru-RU" dirty="0" err="1" smtClean="0"/>
              <a:t>американське</a:t>
            </a:r>
            <a:r>
              <a:rPr lang="ru-RU" dirty="0" smtClean="0"/>
              <a:t> посольство в </a:t>
            </a:r>
            <a:r>
              <a:rPr lang="ru-RU" dirty="0" err="1" smtClean="0"/>
              <a:t>Києві</a:t>
            </a:r>
            <a:r>
              <a:rPr lang="ru-RU" dirty="0" smtClean="0"/>
              <a:t> 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 23 </a:t>
            </a:r>
            <a:r>
              <a:rPr lang="ru-RU" dirty="0" err="1" smtClean="0"/>
              <a:t>січня</a:t>
            </a:r>
            <a:r>
              <a:rPr lang="ru-RU" dirty="0" smtClean="0"/>
              <a:t> 1992,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тимчасовим</a:t>
            </a:r>
            <a:r>
              <a:rPr lang="ru-RU" dirty="0" smtClean="0"/>
              <a:t> </a:t>
            </a:r>
            <a:r>
              <a:rPr lang="ru-RU" dirty="0" err="1" smtClean="0"/>
              <a:t>повіреним</a:t>
            </a:r>
            <a:r>
              <a:rPr lang="ru-RU" dirty="0" smtClean="0"/>
              <a:t> у справах Джоном </a:t>
            </a:r>
            <a:r>
              <a:rPr lang="ru-RU" dirty="0" err="1" smtClean="0"/>
              <a:t>Ґундерсеном</a:t>
            </a:r>
            <a:r>
              <a:rPr lang="ru-RU" dirty="0" smtClean="0"/>
              <a:t> (</a:t>
            </a:r>
            <a:r>
              <a:rPr lang="en-US" dirty="0" smtClean="0"/>
              <a:t>Jon </a:t>
            </a:r>
            <a:r>
              <a:rPr lang="en-US" dirty="0" err="1" smtClean="0"/>
              <a:t>Gundersen</a:t>
            </a:r>
            <a:r>
              <a:rPr lang="en-US" dirty="0" smtClean="0"/>
              <a:t>). </a:t>
            </a:r>
            <a:r>
              <a:rPr lang="ru-RU" dirty="0" smtClean="0"/>
              <a:t>Перший посол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призначений</a:t>
            </a:r>
            <a:r>
              <a:rPr lang="ru-RU" dirty="0" smtClean="0"/>
              <a:t> у </a:t>
            </a:r>
            <a:r>
              <a:rPr lang="ru-RU" dirty="0" err="1" smtClean="0"/>
              <a:t>травні</a:t>
            </a:r>
            <a:r>
              <a:rPr lang="ru-RU" dirty="0" smtClean="0"/>
              <a:t> 1992.</a:t>
            </a:r>
            <a:endParaRPr lang="ru-RU" dirty="0" err="1" smtClean="0"/>
          </a:p>
        </p:txBody>
      </p:sp>
      <p:pic>
        <p:nvPicPr>
          <p:cNvPr id="6" name="Рисунок 5" descr="1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4786322"/>
            <a:ext cx="3070380" cy="1542866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402"/>
            <a:ext cx="9144000" cy="60945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1804"/>
          </a:xfrm>
          <a:solidFill>
            <a:srgbClr val="7B93DF"/>
          </a:solidFill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Вертикальный свиток 18"/>
          <p:cNvSpPr/>
          <p:nvPr/>
        </p:nvSpPr>
        <p:spPr>
          <a:xfrm>
            <a:off x="357158" y="2214554"/>
            <a:ext cx="5286412" cy="3929090"/>
          </a:xfrm>
          <a:prstGeom prst="verticalScrol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71438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Історична довідка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164305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Починаючи від 34 президентами США були: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2857496"/>
            <a:ext cx="414087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bg2">
                  <a:lumMod val="25000"/>
                </a:schemeClr>
              </a:buClr>
              <a:buFont typeface="+mj-lt"/>
              <a:buAutoNum type="arabicPeriod" startAt="34"/>
            </a:pPr>
            <a:r>
              <a:rPr lang="ru-RU" b="1" dirty="0" err="1" smtClean="0">
                <a:solidFill>
                  <a:srgbClr val="008000"/>
                </a:solidFill>
              </a:rPr>
              <a:t>Дуайт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 err="1" smtClean="0">
                <a:solidFill>
                  <a:srgbClr val="008000"/>
                </a:solidFill>
              </a:rPr>
              <a:t>Ейзенхауер</a:t>
            </a:r>
            <a:endParaRPr lang="ru-RU" b="1" dirty="0" smtClean="0">
              <a:solidFill>
                <a:srgbClr val="008000"/>
              </a:solidFill>
            </a:endParaRPr>
          </a:p>
          <a:p>
            <a:pPr marL="342900" indent="-342900">
              <a:buClr>
                <a:schemeClr val="bg2">
                  <a:lumMod val="25000"/>
                </a:schemeClr>
              </a:buClr>
              <a:buFont typeface="+mj-lt"/>
              <a:buAutoNum type="arabicPeriod" startAt="34"/>
            </a:pPr>
            <a:r>
              <a:rPr lang="ru-RU" b="1" dirty="0" smtClean="0">
                <a:solidFill>
                  <a:srgbClr val="0033CC"/>
                </a:solidFill>
              </a:rPr>
              <a:t>Джон </a:t>
            </a:r>
            <a:r>
              <a:rPr lang="ru-RU" b="1" dirty="0" err="1" smtClean="0">
                <a:solidFill>
                  <a:srgbClr val="0033CC"/>
                </a:solidFill>
              </a:rPr>
              <a:t>Фітцджеральд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</a:rPr>
              <a:t>Кеннеді</a:t>
            </a:r>
            <a:endParaRPr lang="ru-RU" b="1" dirty="0" smtClean="0">
              <a:solidFill>
                <a:srgbClr val="0033CC"/>
              </a:solidFill>
            </a:endParaRPr>
          </a:p>
          <a:p>
            <a:pPr marL="342900" indent="-342900">
              <a:buClr>
                <a:schemeClr val="bg2">
                  <a:lumMod val="25000"/>
                </a:schemeClr>
              </a:buClr>
              <a:buFont typeface="+mj-lt"/>
              <a:buAutoNum type="arabicPeriod" startAt="34"/>
            </a:pPr>
            <a:r>
              <a:rPr lang="ru-RU" b="1" dirty="0" err="1" smtClean="0">
                <a:solidFill>
                  <a:srgbClr val="0033CC"/>
                </a:solidFill>
              </a:rPr>
              <a:t>Ліндон</a:t>
            </a:r>
            <a:r>
              <a:rPr lang="ru-RU" b="1" dirty="0" smtClean="0">
                <a:solidFill>
                  <a:srgbClr val="0033CC"/>
                </a:solidFill>
              </a:rPr>
              <a:t> Джонсон</a:t>
            </a:r>
          </a:p>
          <a:p>
            <a:pPr marL="342900" indent="-342900">
              <a:buClr>
                <a:schemeClr val="bg2">
                  <a:lumMod val="25000"/>
                </a:schemeClr>
              </a:buClr>
              <a:buFont typeface="+mj-lt"/>
              <a:buAutoNum type="arabicPeriod" startAt="34"/>
            </a:pPr>
            <a:r>
              <a:rPr lang="ru-RU" b="1" dirty="0" err="1" smtClean="0">
                <a:solidFill>
                  <a:srgbClr val="008000"/>
                </a:solidFill>
              </a:rPr>
              <a:t>Річард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 err="1" smtClean="0">
                <a:solidFill>
                  <a:srgbClr val="008000"/>
                </a:solidFill>
              </a:rPr>
              <a:t>Ніксон</a:t>
            </a:r>
            <a:endParaRPr lang="ru-RU" b="1" dirty="0" smtClean="0">
              <a:solidFill>
                <a:srgbClr val="008000"/>
              </a:solidFill>
            </a:endParaRPr>
          </a:p>
          <a:p>
            <a:pPr marL="342900" indent="-342900">
              <a:buClr>
                <a:schemeClr val="bg2">
                  <a:lumMod val="25000"/>
                </a:schemeClr>
              </a:buClr>
              <a:buFont typeface="+mj-lt"/>
              <a:buAutoNum type="arabicPeriod" startAt="34"/>
            </a:pPr>
            <a:r>
              <a:rPr lang="ru-RU" b="1" dirty="0" err="1" smtClean="0">
                <a:solidFill>
                  <a:srgbClr val="008000"/>
                </a:solidFill>
              </a:rPr>
              <a:t>Джеральд</a:t>
            </a:r>
            <a:r>
              <a:rPr lang="ru-RU" b="1" dirty="0" smtClean="0">
                <a:solidFill>
                  <a:srgbClr val="008000"/>
                </a:solidFill>
              </a:rPr>
              <a:t> Форд</a:t>
            </a:r>
          </a:p>
          <a:p>
            <a:pPr marL="342900" indent="-342900">
              <a:buClr>
                <a:schemeClr val="bg2">
                  <a:lumMod val="25000"/>
                </a:schemeClr>
              </a:buClr>
              <a:buFont typeface="+mj-lt"/>
              <a:buAutoNum type="arabicPeriod" startAt="34"/>
            </a:pPr>
            <a:r>
              <a:rPr lang="ru-RU" b="1" dirty="0" err="1" smtClean="0">
                <a:solidFill>
                  <a:srgbClr val="0033CC"/>
                </a:solidFill>
              </a:rPr>
              <a:t>Джиммі</a:t>
            </a:r>
            <a:r>
              <a:rPr lang="ru-RU" b="1" dirty="0" smtClean="0">
                <a:solidFill>
                  <a:srgbClr val="0033CC"/>
                </a:solidFill>
              </a:rPr>
              <a:t> Картер</a:t>
            </a:r>
          </a:p>
          <a:p>
            <a:pPr marL="342900" indent="-342900">
              <a:buClr>
                <a:schemeClr val="bg2">
                  <a:lumMod val="25000"/>
                </a:schemeClr>
              </a:buClr>
              <a:buFont typeface="+mj-lt"/>
              <a:buAutoNum type="arabicPeriod" startAt="34"/>
            </a:pPr>
            <a:r>
              <a:rPr lang="ru-RU" b="1" dirty="0" smtClean="0">
                <a:solidFill>
                  <a:srgbClr val="008000"/>
                </a:solidFill>
              </a:rPr>
              <a:t>Рональд Рейган</a:t>
            </a:r>
          </a:p>
          <a:p>
            <a:pPr marL="342900" indent="-342900">
              <a:buClr>
                <a:schemeClr val="bg2">
                  <a:lumMod val="25000"/>
                </a:schemeClr>
              </a:buClr>
              <a:buFont typeface="+mj-lt"/>
              <a:buAutoNum type="arabicPeriod" startAt="34"/>
            </a:pPr>
            <a:r>
              <a:rPr lang="ru-RU" b="1" dirty="0" smtClean="0">
                <a:solidFill>
                  <a:srgbClr val="008000"/>
                </a:solidFill>
              </a:rPr>
              <a:t>Джордж Герберт </a:t>
            </a:r>
            <a:r>
              <a:rPr lang="ru-RU" b="1" dirty="0" err="1" smtClean="0">
                <a:solidFill>
                  <a:srgbClr val="008000"/>
                </a:solidFill>
              </a:rPr>
              <a:t>Вокер</a:t>
            </a:r>
            <a:r>
              <a:rPr lang="ru-RU" b="1" dirty="0" smtClean="0">
                <a:solidFill>
                  <a:srgbClr val="008000"/>
                </a:solidFill>
              </a:rPr>
              <a:t> Буш</a:t>
            </a:r>
          </a:p>
          <a:p>
            <a:pPr marL="342900" indent="-342900">
              <a:buClr>
                <a:schemeClr val="bg2">
                  <a:lumMod val="25000"/>
                </a:schemeClr>
              </a:buClr>
              <a:buFont typeface="+mj-lt"/>
              <a:buAutoNum type="arabicPeriod" startAt="34"/>
            </a:pPr>
            <a:r>
              <a:rPr lang="ru-RU" b="1" dirty="0" err="1" smtClean="0">
                <a:solidFill>
                  <a:srgbClr val="0033CC"/>
                </a:solidFill>
              </a:rPr>
              <a:t>Білл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</a:rPr>
              <a:t>Клінтон</a:t>
            </a:r>
            <a:endParaRPr lang="ru-RU" b="1" dirty="0" smtClean="0">
              <a:solidFill>
                <a:srgbClr val="0033CC"/>
              </a:solidFill>
            </a:endParaRPr>
          </a:p>
          <a:p>
            <a:pPr marL="342900" indent="-342900">
              <a:buClr>
                <a:schemeClr val="bg2">
                  <a:lumMod val="25000"/>
                </a:schemeClr>
              </a:buClr>
              <a:buFont typeface="+mj-lt"/>
              <a:buAutoNum type="arabicPeriod" startAt="34"/>
            </a:pPr>
            <a:r>
              <a:rPr lang="ru-RU" b="1" dirty="0" smtClean="0">
                <a:solidFill>
                  <a:srgbClr val="008000"/>
                </a:solidFill>
              </a:rPr>
              <a:t>Джордж </a:t>
            </a:r>
            <a:r>
              <a:rPr lang="ru-RU" b="1" dirty="0" err="1" smtClean="0">
                <a:solidFill>
                  <a:srgbClr val="008000"/>
                </a:solidFill>
              </a:rPr>
              <a:t>Вокер</a:t>
            </a:r>
            <a:r>
              <a:rPr lang="ru-RU" b="1" dirty="0" smtClean="0">
                <a:solidFill>
                  <a:srgbClr val="008000"/>
                </a:solidFill>
              </a:rPr>
              <a:t> Буш</a:t>
            </a:r>
          </a:p>
          <a:p>
            <a:pPr marL="342900" indent="-342900">
              <a:buClr>
                <a:schemeClr val="bg2">
                  <a:lumMod val="25000"/>
                </a:schemeClr>
              </a:buClr>
              <a:buFont typeface="+mj-lt"/>
              <a:buAutoNum type="arabicPeriod" startAt="34"/>
            </a:pPr>
            <a:r>
              <a:rPr lang="ru-RU" b="1" dirty="0" smtClean="0">
                <a:solidFill>
                  <a:srgbClr val="0033CC"/>
                </a:solidFill>
              </a:rPr>
              <a:t>Барак </a:t>
            </a:r>
            <a:r>
              <a:rPr lang="ru-RU" b="1" dirty="0" err="1" smtClean="0">
                <a:solidFill>
                  <a:srgbClr val="0033CC"/>
                </a:solidFill>
              </a:rPr>
              <a:t>Обама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0826" y="5214950"/>
            <a:ext cx="2008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Республіканець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572264" y="5786454"/>
            <a:ext cx="1324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Демократ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5857892"/>
            <a:ext cx="500066" cy="285752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29322" y="5286388"/>
            <a:ext cx="500066" cy="2857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Саша\Desktop\Презентація\300px-Five_Presidents_2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857496"/>
            <a:ext cx="3298145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Президенти: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1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2571753" cy="20002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44" y="3357562"/>
            <a:ext cx="2856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bg2">
                  <a:lumMod val="25000"/>
                </a:schemeClr>
              </a:buClr>
            </a:pPr>
            <a:r>
              <a:rPr lang="en-US" b="1" dirty="0" smtClean="0">
                <a:solidFill>
                  <a:srgbClr val="008000"/>
                </a:solidFill>
              </a:rPr>
              <a:t>34. </a:t>
            </a:r>
            <a:r>
              <a:rPr lang="ru-RU" b="1" dirty="0" err="1" smtClean="0">
                <a:solidFill>
                  <a:srgbClr val="008000"/>
                </a:solidFill>
              </a:rPr>
              <a:t>Дуайт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 err="1" smtClean="0">
                <a:solidFill>
                  <a:srgbClr val="008000"/>
                </a:solidFill>
              </a:rPr>
              <a:t>Ейзенхауер</a:t>
            </a:r>
            <a:endParaRPr lang="ru-RU" b="1" dirty="0" smtClean="0">
              <a:solidFill>
                <a:srgbClr val="008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3143248"/>
            <a:ext cx="4174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bg2">
                  <a:lumMod val="25000"/>
                </a:schemeClr>
              </a:buClr>
            </a:pPr>
            <a:r>
              <a:rPr lang="en-US" b="1" dirty="0" smtClean="0">
                <a:solidFill>
                  <a:srgbClr val="0033CC"/>
                </a:solidFill>
              </a:rPr>
              <a:t>35. </a:t>
            </a:r>
            <a:r>
              <a:rPr lang="ru-RU" b="1" dirty="0" smtClean="0">
                <a:solidFill>
                  <a:srgbClr val="0033CC"/>
                </a:solidFill>
              </a:rPr>
              <a:t>Джон </a:t>
            </a:r>
            <a:r>
              <a:rPr lang="ru-RU" b="1" dirty="0" err="1" smtClean="0">
                <a:solidFill>
                  <a:srgbClr val="0033CC"/>
                </a:solidFill>
              </a:rPr>
              <a:t>Фітцджеральд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</a:rPr>
              <a:t>Кеннеді</a:t>
            </a:r>
            <a:endParaRPr lang="ru-RU" b="1" dirty="0" smtClean="0">
              <a:solidFill>
                <a:srgbClr val="0033CC"/>
              </a:solidFill>
            </a:endParaRPr>
          </a:p>
        </p:txBody>
      </p:sp>
      <p:pic>
        <p:nvPicPr>
          <p:cNvPr id="9" name="Рисунок 8" descr="jfk_l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571612"/>
            <a:ext cx="3227093" cy="15716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29388" y="3500438"/>
            <a:ext cx="2714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2">
                  <a:lumMod val="25000"/>
                </a:schemeClr>
              </a:buClr>
            </a:pPr>
            <a:r>
              <a:rPr lang="en-US" b="1" dirty="0" smtClean="0">
                <a:solidFill>
                  <a:srgbClr val="0033CC"/>
                </a:solidFill>
              </a:rPr>
              <a:t>36. </a:t>
            </a:r>
            <a:r>
              <a:rPr lang="ru-RU" b="1" dirty="0" err="1" smtClean="0">
                <a:solidFill>
                  <a:srgbClr val="0033CC"/>
                </a:solidFill>
              </a:rPr>
              <a:t>Ліндон</a:t>
            </a:r>
            <a:r>
              <a:rPr lang="ru-RU" b="1" dirty="0" smtClean="0">
                <a:solidFill>
                  <a:srgbClr val="0033CC"/>
                </a:solidFill>
              </a:rPr>
              <a:t> Джонсон</a:t>
            </a:r>
          </a:p>
        </p:txBody>
      </p:sp>
      <p:pic>
        <p:nvPicPr>
          <p:cNvPr id="12" name="Рисунок 11" descr="36_l_johns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1357298"/>
            <a:ext cx="1785935" cy="2127246"/>
          </a:xfrm>
          <a:prstGeom prst="rect">
            <a:avLst/>
          </a:prstGeom>
        </p:spPr>
      </p:pic>
      <p:pic>
        <p:nvPicPr>
          <p:cNvPr id="13" name="Рисунок 12" descr="ca5bde706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714752"/>
            <a:ext cx="2143140" cy="209551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57158" y="5929330"/>
            <a:ext cx="2355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bg2">
                  <a:lumMod val="25000"/>
                </a:schemeClr>
              </a:buClr>
            </a:pPr>
            <a:r>
              <a:rPr lang="en-US" b="1" dirty="0" smtClean="0">
                <a:solidFill>
                  <a:srgbClr val="008000"/>
                </a:solidFill>
              </a:rPr>
              <a:t>37. </a:t>
            </a:r>
            <a:r>
              <a:rPr lang="ru-RU" b="1" dirty="0" err="1" smtClean="0">
                <a:solidFill>
                  <a:srgbClr val="008000"/>
                </a:solidFill>
              </a:rPr>
              <a:t>Річард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 err="1" smtClean="0">
                <a:solidFill>
                  <a:srgbClr val="008000"/>
                </a:solidFill>
              </a:rPr>
              <a:t>Ніксон</a:t>
            </a:r>
            <a:endParaRPr lang="ru-RU" b="1" dirty="0" smtClean="0">
              <a:solidFill>
                <a:srgbClr val="008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5929330"/>
            <a:ext cx="257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bg2">
                  <a:lumMod val="25000"/>
                </a:schemeClr>
              </a:buClr>
            </a:pPr>
            <a:r>
              <a:rPr lang="en-US" b="1" dirty="0" smtClean="0">
                <a:solidFill>
                  <a:srgbClr val="008000"/>
                </a:solidFill>
              </a:rPr>
              <a:t>38. </a:t>
            </a:r>
            <a:r>
              <a:rPr lang="ru-RU" b="1" dirty="0" err="1" smtClean="0">
                <a:solidFill>
                  <a:srgbClr val="008000"/>
                </a:solidFill>
              </a:rPr>
              <a:t>Джеральд</a:t>
            </a:r>
            <a:r>
              <a:rPr lang="ru-RU" b="1" dirty="0" smtClean="0">
                <a:solidFill>
                  <a:srgbClr val="008000"/>
                </a:solidFill>
              </a:rPr>
              <a:t> Форд</a:t>
            </a:r>
          </a:p>
        </p:txBody>
      </p:sp>
      <p:pic>
        <p:nvPicPr>
          <p:cNvPr id="17" name="Рисунок 16" descr="7327541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49" y="3714752"/>
            <a:ext cx="3655945" cy="207170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429388" y="5929330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bg2">
                  <a:lumMod val="25000"/>
                </a:schemeClr>
              </a:buClr>
            </a:pPr>
            <a:r>
              <a:rPr lang="en-US" b="1" dirty="0" smtClean="0">
                <a:solidFill>
                  <a:srgbClr val="0033CC"/>
                </a:solidFill>
              </a:rPr>
              <a:t>39. </a:t>
            </a:r>
            <a:r>
              <a:rPr lang="ru-RU" b="1" dirty="0" err="1" smtClean="0">
                <a:solidFill>
                  <a:srgbClr val="0033CC"/>
                </a:solidFill>
              </a:rPr>
              <a:t>Джиммі</a:t>
            </a:r>
            <a:r>
              <a:rPr lang="ru-RU" b="1" dirty="0" smtClean="0">
                <a:solidFill>
                  <a:srgbClr val="0033CC"/>
                </a:solidFill>
              </a:rPr>
              <a:t> Картер</a:t>
            </a:r>
          </a:p>
        </p:txBody>
      </p:sp>
      <p:pic>
        <p:nvPicPr>
          <p:cNvPr id="19" name="Рисунок 18" descr="cart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702" y="4000504"/>
            <a:ext cx="2279936" cy="178595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4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Президенти: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07181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bg2">
                  <a:lumMod val="25000"/>
                </a:schemeClr>
              </a:buClr>
            </a:pPr>
            <a:r>
              <a:rPr lang="en-US" b="1" dirty="0" smtClean="0">
                <a:solidFill>
                  <a:srgbClr val="008000"/>
                </a:solidFill>
              </a:rPr>
              <a:t>40. </a:t>
            </a:r>
            <a:r>
              <a:rPr lang="ru-RU" b="1" dirty="0" smtClean="0">
                <a:solidFill>
                  <a:srgbClr val="008000"/>
                </a:solidFill>
              </a:rPr>
              <a:t>Рональд Рейган</a:t>
            </a:r>
          </a:p>
        </p:txBody>
      </p:sp>
      <p:pic>
        <p:nvPicPr>
          <p:cNvPr id="4" name="Рисунок 3" descr="41d238cb391c8332e3854110e68108cb8bd489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3214710" cy="17278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1736" y="3429000"/>
            <a:ext cx="4073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bg2">
                  <a:lumMod val="25000"/>
                </a:schemeClr>
              </a:buClr>
            </a:pPr>
            <a:r>
              <a:rPr lang="en-US" b="1" dirty="0" smtClean="0">
                <a:solidFill>
                  <a:srgbClr val="008000"/>
                </a:solidFill>
              </a:rPr>
              <a:t>41. </a:t>
            </a:r>
            <a:r>
              <a:rPr lang="ru-RU" b="1" dirty="0" smtClean="0">
                <a:solidFill>
                  <a:srgbClr val="008000"/>
                </a:solidFill>
              </a:rPr>
              <a:t>Джордж Герберт </a:t>
            </a:r>
            <a:r>
              <a:rPr lang="ru-RU" b="1" dirty="0" err="1" smtClean="0">
                <a:solidFill>
                  <a:srgbClr val="008000"/>
                </a:solidFill>
              </a:rPr>
              <a:t>Вокер</a:t>
            </a:r>
            <a:r>
              <a:rPr lang="ru-RU" b="1" dirty="0" smtClean="0">
                <a:solidFill>
                  <a:srgbClr val="008000"/>
                </a:solidFill>
              </a:rPr>
              <a:t> Буш</a:t>
            </a:r>
          </a:p>
        </p:txBody>
      </p:sp>
      <p:pic>
        <p:nvPicPr>
          <p:cNvPr id="6" name="Рисунок 5" descr="George_H._W._Bush,_President_of_the_United_States,_1989_official_portr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571612"/>
            <a:ext cx="1652631" cy="1907863"/>
          </a:xfrm>
          <a:prstGeom prst="rect">
            <a:avLst/>
          </a:prstGeom>
        </p:spPr>
      </p:pic>
      <p:pic>
        <p:nvPicPr>
          <p:cNvPr id="7" name="Рисунок 6" descr="128696017541fp101013b6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357298"/>
            <a:ext cx="3071834" cy="20337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15140" y="3429001"/>
            <a:ext cx="2428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2">
                  <a:lumMod val="25000"/>
                </a:schemeClr>
              </a:buClr>
            </a:pPr>
            <a:r>
              <a:rPr lang="en-US" b="1" dirty="0" smtClean="0">
                <a:solidFill>
                  <a:srgbClr val="0033CC"/>
                </a:solidFill>
              </a:rPr>
              <a:t>42. </a:t>
            </a:r>
            <a:r>
              <a:rPr lang="ru-RU" b="1" dirty="0" err="1" smtClean="0">
                <a:solidFill>
                  <a:srgbClr val="0033CC"/>
                </a:solidFill>
              </a:rPr>
              <a:t>Білл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</a:rPr>
              <a:t>Клінтон</a:t>
            </a:r>
            <a:endParaRPr lang="ru-RU" b="1" dirty="0" smtClean="0">
              <a:solidFill>
                <a:srgbClr val="0033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6000768"/>
            <a:ext cx="3054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bg2">
                  <a:lumMod val="25000"/>
                </a:schemeClr>
              </a:buClr>
            </a:pPr>
            <a:r>
              <a:rPr lang="en-US" b="1" dirty="0" smtClean="0">
                <a:solidFill>
                  <a:srgbClr val="008000"/>
                </a:solidFill>
              </a:rPr>
              <a:t>43. </a:t>
            </a:r>
            <a:r>
              <a:rPr lang="ru-RU" b="1" dirty="0" smtClean="0">
                <a:solidFill>
                  <a:srgbClr val="008000"/>
                </a:solidFill>
              </a:rPr>
              <a:t>Джордж </a:t>
            </a:r>
            <a:r>
              <a:rPr lang="ru-RU" b="1" dirty="0" err="1" smtClean="0">
                <a:solidFill>
                  <a:srgbClr val="008000"/>
                </a:solidFill>
              </a:rPr>
              <a:t>Вокер</a:t>
            </a:r>
            <a:r>
              <a:rPr lang="ru-RU" b="1" dirty="0" smtClean="0">
                <a:solidFill>
                  <a:srgbClr val="008000"/>
                </a:solidFill>
              </a:rPr>
              <a:t> Буш</a:t>
            </a:r>
          </a:p>
        </p:txBody>
      </p:sp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786190"/>
            <a:ext cx="3357586" cy="22343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57752" y="6000768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bg2">
                  <a:lumMod val="25000"/>
                </a:schemeClr>
              </a:buClr>
            </a:pPr>
            <a:r>
              <a:rPr lang="en-US" b="1" dirty="0" smtClean="0">
                <a:solidFill>
                  <a:srgbClr val="0033CC"/>
                </a:solidFill>
              </a:rPr>
              <a:t>44. </a:t>
            </a:r>
            <a:r>
              <a:rPr lang="ru-RU" b="1" dirty="0" smtClean="0">
                <a:solidFill>
                  <a:srgbClr val="0033CC"/>
                </a:solidFill>
              </a:rPr>
              <a:t>Барак </a:t>
            </a:r>
            <a:r>
              <a:rPr lang="ru-RU" b="1" dirty="0" err="1" smtClean="0">
                <a:solidFill>
                  <a:srgbClr val="0033CC"/>
                </a:solidFill>
              </a:rPr>
              <a:t>Обама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12" name="Рисунок 11" descr="200px-George-W-Bush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3429000"/>
            <a:ext cx="2000264" cy="2650350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714876" y="357166"/>
            <a:ext cx="4214842" cy="585791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57166"/>
            <a:ext cx="4214842" cy="585791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C:\Users\Саша\Desktop\Презентація\roog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857232"/>
            <a:ext cx="2643206" cy="2312805"/>
          </a:xfrm>
          <a:prstGeom prst="rect">
            <a:avLst/>
          </a:prstGeom>
          <a:noFill/>
        </p:spPr>
      </p:pic>
      <p:pic>
        <p:nvPicPr>
          <p:cNvPr id="2051" name="Picture 3" descr="C:\Users\Саша\Desktop\Презентація\Flag_of_the_United_States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3857652" cy="20300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4876" y="428604"/>
            <a:ext cx="40719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33CC"/>
                </a:solidFill>
              </a:rPr>
              <a:t>АМЕРИКАНСЬКИЙ ДОЛАР</a:t>
            </a:r>
            <a:endParaRPr lang="ru-RU" sz="2000" dirty="0" smtClean="0">
              <a:solidFill>
                <a:srgbClr val="0033CC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4143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0033CC"/>
                </a:solidFill>
              </a:rPr>
              <a:t>Прапор США</a:t>
            </a:r>
          </a:p>
          <a:p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3071810"/>
            <a:ext cx="4143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Полотнище прапора 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13 </a:t>
            </a:r>
            <a:r>
              <a:rPr lang="ru-RU" sz="2000" dirty="0" err="1" smtClean="0"/>
              <a:t>червоних</a:t>
            </a:r>
            <a:r>
              <a:rPr lang="ru-RU" sz="2000" dirty="0" smtClean="0"/>
              <a:t> </a:t>
            </a:r>
            <a:r>
              <a:rPr lang="ru-RU" sz="2000" dirty="0" err="1" smtClean="0"/>
              <a:t>і</a:t>
            </a:r>
            <a:r>
              <a:rPr lang="ru-RU" sz="2000" dirty="0" smtClean="0"/>
              <a:t> </a:t>
            </a:r>
            <a:r>
              <a:rPr lang="ru-RU" sz="2000" dirty="0" err="1" smtClean="0"/>
              <a:t>білих</a:t>
            </a:r>
            <a:r>
              <a:rPr lang="ru-RU" sz="2000" dirty="0" smtClean="0"/>
              <a:t> </a:t>
            </a:r>
          </a:p>
          <a:p>
            <a:r>
              <a:rPr lang="ru-RU" sz="2000" dirty="0" err="1" smtClean="0"/>
              <a:t>горизонтальних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смуг</a:t>
            </a:r>
            <a:r>
              <a:rPr lang="ru-RU" sz="2000" dirty="0" smtClean="0"/>
              <a:t> (7 </a:t>
            </a:r>
            <a:r>
              <a:rPr lang="ru-RU" sz="2000" dirty="0" err="1" smtClean="0"/>
              <a:t>червоних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6 </a:t>
            </a:r>
            <a:r>
              <a:rPr lang="ru-RU" sz="2000" dirty="0" err="1" smtClean="0"/>
              <a:t>білих</a:t>
            </a:r>
            <a:r>
              <a:rPr lang="ru-RU" sz="2000" dirty="0" smtClean="0"/>
              <a:t>). У </a:t>
            </a:r>
            <a:r>
              <a:rPr lang="ru-RU" sz="2000" dirty="0" err="1" smtClean="0"/>
              <a:t>лівому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верхньому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куті</a:t>
            </a:r>
            <a:r>
              <a:rPr lang="ru-RU" sz="2000" dirty="0" smtClean="0"/>
              <a:t> прапора </a:t>
            </a:r>
            <a:r>
              <a:rPr lang="ru-RU" sz="2000" dirty="0" err="1" smtClean="0"/>
              <a:t>розташований</a:t>
            </a:r>
            <a:r>
              <a:rPr lang="ru-RU" sz="2000" dirty="0" smtClean="0"/>
              <a:t> </a:t>
            </a:r>
            <a:r>
              <a:rPr lang="ru-RU" sz="2000" dirty="0" err="1" smtClean="0"/>
              <a:t>синій</a:t>
            </a:r>
            <a:r>
              <a:rPr lang="ru-RU" sz="2000" dirty="0" smtClean="0"/>
              <a:t> </a:t>
            </a:r>
            <a:r>
              <a:rPr lang="ru-RU" sz="2000" dirty="0" err="1" smtClean="0"/>
              <a:t>прямокутник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п'ятикутними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зірками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дорівнює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кількості</a:t>
            </a:r>
            <a:r>
              <a:rPr lang="ru-RU" sz="2000" dirty="0" smtClean="0"/>
              <a:t> </a:t>
            </a:r>
            <a:r>
              <a:rPr lang="ru-RU" sz="2000" dirty="0" err="1" smtClean="0"/>
              <a:t>штатів</a:t>
            </a:r>
            <a:r>
              <a:rPr lang="ru-RU" sz="2000" dirty="0" smtClean="0"/>
              <a:t> — 50.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4876" y="3143248"/>
            <a:ext cx="4214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Одна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основних</a:t>
            </a:r>
            <a:r>
              <a:rPr lang="ru-RU" sz="2000" dirty="0" smtClean="0"/>
              <a:t> </a:t>
            </a:r>
            <a:r>
              <a:rPr lang="ru-RU" sz="2000" dirty="0" err="1" smtClean="0"/>
              <a:t>резервних</a:t>
            </a:r>
            <a:r>
              <a:rPr lang="ru-RU" sz="2000" dirty="0" smtClean="0"/>
              <a:t> валют 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. 1 </a:t>
            </a:r>
            <a:r>
              <a:rPr lang="ru-RU" sz="2000" dirty="0" err="1" smtClean="0"/>
              <a:t>долар</a:t>
            </a:r>
            <a:r>
              <a:rPr lang="ru-RU" sz="2000" dirty="0" smtClean="0"/>
              <a:t> = 100 </a:t>
            </a:r>
            <a:r>
              <a:rPr lang="ru-RU" sz="2000" dirty="0" err="1" smtClean="0"/>
              <a:t>центів</a:t>
            </a:r>
            <a:r>
              <a:rPr lang="ru-RU" sz="2000" dirty="0" smtClean="0"/>
              <a:t>. Знак: $. </a:t>
            </a:r>
            <a:r>
              <a:rPr lang="ru-RU" sz="2000" dirty="0" err="1" smtClean="0"/>
              <a:t>Літерний</a:t>
            </a:r>
            <a:r>
              <a:rPr lang="ru-RU" sz="2000" dirty="0" smtClean="0"/>
              <a:t> код: </a:t>
            </a:r>
            <a:r>
              <a:rPr lang="en-US" sz="2000" dirty="0" smtClean="0"/>
              <a:t>USD. </a:t>
            </a:r>
            <a:r>
              <a:rPr lang="ru-RU" sz="2000" dirty="0" err="1" smtClean="0"/>
              <a:t>Цифровий</a:t>
            </a:r>
            <a:r>
              <a:rPr lang="ru-RU" sz="2000" dirty="0" smtClean="0"/>
              <a:t> код: 840. Правом </a:t>
            </a:r>
            <a:r>
              <a:rPr lang="ru-RU" sz="2000" dirty="0" err="1" smtClean="0"/>
              <a:t>грошової</a:t>
            </a:r>
            <a:r>
              <a:rPr lang="ru-RU" sz="2000" dirty="0" smtClean="0"/>
              <a:t> </a:t>
            </a:r>
            <a:r>
              <a:rPr lang="ru-RU" sz="2000" dirty="0" err="1" smtClean="0"/>
              <a:t>емісії</a:t>
            </a:r>
            <a:r>
              <a:rPr lang="ru-RU" sz="2000" dirty="0" smtClean="0"/>
              <a:t> </a:t>
            </a:r>
            <a:r>
              <a:rPr lang="ru-RU" sz="2000" dirty="0" err="1" smtClean="0"/>
              <a:t>володіє</a:t>
            </a:r>
            <a:r>
              <a:rPr lang="ru-RU" sz="2000" dirty="0" smtClean="0"/>
              <a:t> </a:t>
            </a:r>
            <a:r>
              <a:rPr lang="ru-RU" sz="2000" dirty="0" err="1" smtClean="0"/>
              <a:t>Федеральна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резервна</a:t>
            </a:r>
            <a:r>
              <a:rPr lang="ru-RU" sz="2000" dirty="0" smtClean="0"/>
              <a:t> система (англ. </a:t>
            </a:r>
            <a:r>
              <a:rPr lang="en-US" sz="2000" dirty="0" smtClean="0"/>
              <a:t>Federal Reserve System), </a:t>
            </a:r>
            <a:r>
              <a:rPr lang="ru-RU" sz="2000" dirty="0" smtClean="0"/>
              <a:t>яка </a:t>
            </a:r>
            <a:r>
              <a:rPr lang="ru-RU" sz="2000" dirty="0" err="1" smtClean="0"/>
              <a:t>виконує</a:t>
            </a:r>
            <a:r>
              <a:rPr lang="ru-RU" sz="2000" dirty="0" smtClean="0"/>
              <a:t> в США </a:t>
            </a:r>
            <a:r>
              <a:rPr lang="ru-RU" sz="2000" dirty="0" err="1" smtClean="0"/>
              <a:t>функції</a:t>
            </a:r>
            <a:r>
              <a:rPr lang="ru-RU" sz="2000" dirty="0" smtClean="0"/>
              <a:t> центрального банка.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ша\Desktop\Презентація\karta-shtatov-ssha.jpg"/>
          <p:cNvPicPr>
            <a:picLocks noChangeAspect="1" noChangeArrowheads="1"/>
          </p:cNvPicPr>
          <p:nvPr/>
        </p:nvPicPr>
        <p:blipFill>
          <a:blip r:embed="rId2"/>
          <a:srcRect l="1305" t="4166" r="1430" b="5208"/>
          <a:stretch>
            <a:fillRect/>
          </a:stretch>
        </p:blipFill>
        <p:spPr bwMode="auto">
          <a:xfrm>
            <a:off x="500034" y="1500174"/>
            <a:ext cx="8286808" cy="483860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Карта США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ша\Desktop\Презентація\480px-President_Barack_Ob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714488"/>
            <a:ext cx="2571768" cy="3214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Барак </a:t>
            </a:r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Обама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5857884" y="5143512"/>
            <a:ext cx="2928958" cy="1000132"/>
          </a:xfrm>
          <a:prstGeom prst="upArrowCallout">
            <a:avLst>
              <a:gd name="adj1" fmla="val 140352"/>
              <a:gd name="adj2" fmla="val 106085"/>
              <a:gd name="adj3" fmla="val 25000"/>
              <a:gd name="adj4" fmla="val 64977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857884" y="5286388"/>
            <a:ext cx="290816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44-ий 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Президент США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20" y="1643050"/>
            <a:ext cx="5500726" cy="4493538"/>
          </a:xfrm>
          <a:prstGeom prst="rect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Барак Хусейн </a:t>
            </a:r>
            <a:r>
              <a:rPr lang="ru-RU" sz="2200" dirty="0" err="1" smtClean="0"/>
              <a:t>Обама</a:t>
            </a:r>
            <a:r>
              <a:rPr lang="ru-RU" sz="2200" dirty="0" smtClean="0"/>
              <a:t> (нар. 4 </a:t>
            </a:r>
            <a:r>
              <a:rPr lang="ru-RU" sz="2200" dirty="0" err="1" smtClean="0"/>
              <a:t>серпня</a:t>
            </a:r>
            <a:r>
              <a:rPr lang="ru-RU" sz="2200" dirty="0" smtClean="0"/>
              <a:t> 1961) — </a:t>
            </a:r>
            <a:r>
              <a:rPr lang="ru-RU" sz="2200" dirty="0" err="1" smtClean="0"/>
              <a:t>американський</a:t>
            </a:r>
            <a:r>
              <a:rPr lang="ru-RU" sz="2200" dirty="0" smtClean="0"/>
              <a:t> </a:t>
            </a:r>
            <a:r>
              <a:rPr lang="ru-RU" sz="2200" dirty="0" err="1" smtClean="0"/>
              <a:t>політик</a:t>
            </a:r>
            <a:r>
              <a:rPr lang="ru-RU" sz="2200" dirty="0" smtClean="0"/>
              <a:t>, 44-ий президент США, </a:t>
            </a:r>
            <a:r>
              <a:rPr lang="ru-RU" sz="2200" dirty="0" err="1" smtClean="0"/>
              <a:t>колишній</a:t>
            </a:r>
            <a:r>
              <a:rPr lang="ru-RU" sz="2200" dirty="0" smtClean="0"/>
              <a:t> сенатор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штату </a:t>
            </a:r>
            <a:r>
              <a:rPr lang="ru-RU" sz="2200" dirty="0" err="1" smtClean="0"/>
              <a:t>Іллінойс</a:t>
            </a:r>
            <a:r>
              <a:rPr lang="ru-RU" sz="2200" dirty="0" smtClean="0"/>
              <a:t> у </a:t>
            </a:r>
            <a:r>
              <a:rPr lang="ru-RU" sz="2200" dirty="0" err="1" smtClean="0"/>
              <a:t>конгресі</a:t>
            </a:r>
            <a:r>
              <a:rPr lang="ru-RU" sz="2200" dirty="0" smtClean="0"/>
              <a:t> США: </a:t>
            </a:r>
            <a:r>
              <a:rPr lang="ru-RU" sz="2200" dirty="0" err="1" smtClean="0"/>
              <a:t>вперше</a:t>
            </a:r>
            <a:r>
              <a:rPr lang="ru-RU" sz="2200" dirty="0" smtClean="0"/>
              <a:t> </a:t>
            </a:r>
            <a:r>
              <a:rPr lang="ru-RU" sz="2200" dirty="0" err="1" smtClean="0"/>
              <a:t>обраний</a:t>
            </a:r>
            <a:r>
              <a:rPr lang="ru-RU" sz="2200" dirty="0" smtClean="0"/>
              <a:t> до сенату штату </a:t>
            </a:r>
            <a:r>
              <a:rPr lang="ru-RU" sz="2200" dirty="0" err="1" smtClean="0"/>
              <a:t>Іллінойс</a:t>
            </a:r>
            <a:r>
              <a:rPr lang="ru-RU" sz="2200" dirty="0" smtClean="0"/>
              <a:t> у 1996. За результатами </a:t>
            </a:r>
            <a:r>
              <a:rPr lang="ru-RU" sz="2200" dirty="0" err="1" smtClean="0"/>
              <a:t>виборів</a:t>
            </a:r>
            <a:r>
              <a:rPr lang="ru-RU" sz="2200" dirty="0" smtClean="0"/>
              <a:t> 4 листопада 2008 </a:t>
            </a:r>
            <a:r>
              <a:rPr lang="ru-RU" sz="2200" dirty="0" err="1" smtClean="0"/>
              <a:t>здобув</a:t>
            </a:r>
            <a:r>
              <a:rPr lang="ru-RU" sz="2200" dirty="0" smtClean="0"/>
              <a:t> перемогу над </a:t>
            </a:r>
            <a:r>
              <a:rPr lang="ru-RU" sz="2200" dirty="0" err="1" smtClean="0"/>
              <a:t>республіканським</a:t>
            </a:r>
            <a:r>
              <a:rPr lang="ru-RU" sz="2200" dirty="0" smtClean="0"/>
              <a:t> кандидатом Джоном </a:t>
            </a:r>
            <a:r>
              <a:rPr lang="ru-RU" sz="2200" dirty="0" err="1" smtClean="0"/>
              <a:t>Маккейном</a:t>
            </a:r>
            <a:r>
              <a:rPr lang="ru-RU" sz="2200" dirty="0" smtClean="0"/>
              <a:t>; 20 </a:t>
            </a:r>
            <a:r>
              <a:rPr lang="ru-RU" sz="2200" dirty="0" err="1" smtClean="0"/>
              <a:t>січня</a:t>
            </a:r>
            <a:r>
              <a:rPr lang="ru-RU" sz="2200" dirty="0" smtClean="0"/>
              <a:t> 2009 року став Президентом США. У </a:t>
            </a:r>
            <a:r>
              <a:rPr lang="ru-RU" sz="2200" dirty="0" err="1" smtClean="0"/>
              <a:t>листопаді</a:t>
            </a:r>
            <a:r>
              <a:rPr lang="ru-RU" sz="2200" dirty="0" smtClean="0"/>
              <a:t> 2012 року </a:t>
            </a:r>
            <a:r>
              <a:rPr lang="ru-RU" sz="2200" dirty="0" err="1" smtClean="0"/>
              <a:t>був</a:t>
            </a:r>
            <a:r>
              <a:rPr lang="ru-RU" sz="2200" dirty="0" smtClean="0"/>
              <a:t> </a:t>
            </a:r>
            <a:r>
              <a:rPr lang="ru-RU" sz="2200" dirty="0" err="1" smtClean="0"/>
              <a:t>обраний</a:t>
            </a:r>
            <a:r>
              <a:rPr lang="ru-RU" sz="2200" dirty="0" smtClean="0"/>
              <a:t> на </a:t>
            </a:r>
            <a:r>
              <a:rPr lang="ru-RU" sz="2200" dirty="0" err="1" smtClean="0"/>
              <a:t>другий</a:t>
            </a:r>
            <a:r>
              <a:rPr lang="ru-RU" sz="2200" dirty="0" smtClean="0"/>
              <a:t> </a:t>
            </a:r>
            <a:r>
              <a:rPr lang="ru-RU" sz="2200" dirty="0" err="1" smtClean="0"/>
              <a:t>термін</a:t>
            </a:r>
            <a:r>
              <a:rPr lang="ru-RU" sz="2200" dirty="0" smtClean="0"/>
              <a:t>. Перший Президент США, </a:t>
            </a:r>
            <a:r>
              <a:rPr lang="ru-RU" sz="2200" dirty="0" err="1" smtClean="0"/>
              <a:t>який</a:t>
            </a:r>
            <a:r>
              <a:rPr lang="ru-RU" sz="2200" dirty="0" smtClean="0"/>
              <a:t> </a:t>
            </a:r>
            <a:r>
              <a:rPr lang="ru-RU" sz="2200" dirty="0" err="1" smtClean="0"/>
              <a:t>є</a:t>
            </a:r>
            <a:r>
              <a:rPr lang="ru-RU" sz="2200" dirty="0" smtClean="0"/>
              <a:t> </a:t>
            </a:r>
            <a:r>
              <a:rPr lang="ru-RU" sz="2200" dirty="0" err="1" smtClean="0"/>
              <a:t>афроамериканцем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500174"/>
            <a:ext cx="8858280" cy="48577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Одною </a:t>
            </a:r>
            <a:r>
              <a:rPr lang="ru-RU" sz="1600" dirty="0" err="1" smtClean="0">
                <a:solidFill>
                  <a:schemeClr val="tx1"/>
                </a:solidFill>
              </a:rPr>
              <a:t>з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головних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обіцянок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з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якою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Обама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прийшов</a:t>
            </a:r>
            <a:r>
              <a:rPr lang="ru-RU" sz="1600" dirty="0" smtClean="0">
                <a:solidFill>
                  <a:schemeClr val="tx1"/>
                </a:solidFill>
              </a:rPr>
              <a:t> у </a:t>
            </a:r>
            <a:r>
              <a:rPr lang="ru-RU" sz="1600" dirty="0" err="1" smtClean="0">
                <a:solidFill>
                  <a:schemeClr val="tx1"/>
                </a:solidFill>
              </a:rPr>
              <a:t>Білий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дім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було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питання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масштабної</a:t>
            </a:r>
            <a:r>
              <a:rPr lang="ru-RU" sz="1600" dirty="0" smtClean="0">
                <a:solidFill>
                  <a:schemeClr val="tx1"/>
                </a:solidFill>
              </a:rPr>
              <a:t> </a:t>
            </a:r>
            <a:r>
              <a:rPr lang="ru-RU" sz="1600" dirty="0" err="1" smtClean="0">
                <a:solidFill>
                  <a:schemeClr val="tx1"/>
                </a:solidFill>
              </a:rPr>
              <a:t>реформи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сфери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охорони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здоров'я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медичного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страхування</a:t>
            </a:r>
            <a:r>
              <a:rPr lang="ru-RU" sz="1600" dirty="0" smtClean="0">
                <a:solidFill>
                  <a:schemeClr val="tx1"/>
                </a:solidFill>
              </a:rPr>
              <a:t>. 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Закон </a:t>
            </a:r>
            <a:r>
              <a:rPr lang="ru-RU" sz="1600" dirty="0" err="1" smtClean="0">
                <a:solidFill>
                  <a:schemeClr val="tx1"/>
                </a:solidFill>
              </a:rPr>
              <a:t>після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запеклих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обговорень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жорсткої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опозиції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республіканців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був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прийнятий</a:t>
            </a:r>
            <a:r>
              <a:rPr lang="ru-RU" sz="1600" dirty="0" smtClean="0">
                <a:solidFill>
                  <a:schemeClr val="tx1"/>
                </a:solidFill>
              </a:rPr>
              <a:t> </a:t>
            </a:r>
            <a:r>
              <a:rPr lang="ru-RU" sz="1600" dirty="0" err="1" smtClean="0">
                <a:solidFill>
                  <a:schemeClr val="tx1"/>
                </a:solidFill>
              </a:rPr>
              <a:t>Конгресом</a:t>
            </a:r>
            <a:r>
              <a:rPr lang="ru-RU" sz="1600" dirty="0" smtClean="0">
                <a:solidFill>
                  <a:schemeClr val="tx1"/>
                </a:solidFill>
              </a:rPr>
              <a:t> 25 </a:t>
            </a:r>
            <a:r>
              <a:rPr lang="ru-RU" sz="1600" dirty="0" err="1" smtClean="0">
                <a:solidFill>
                  <a:schemeClr val="tx1"/>
                </a:solidFill>
              </a:rPr>
              <a:t>березня</a:t>
            </a:r>
            <a:r>
              <a:rPr lang="ru-RU" sz="1600" dirty="0" smtClean="0">
                <a:solidFill>
                  <a:schemeClr val="tx1"/>
                </a:solidFill>
              </a:rPr>
              <a:t> 2010, Барак </a:t>
            </a:r>
            <a:r>
              <a:rPr lang="ru-RU" sz="1600" dirty="0" err="1" smtClean="0">
                <a:solidFill>
                  <a:schemeClr val="tx1"/>
                </a:solidFill>
              </a:rPr>
              <a:t>Обама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підписав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зміни</a:t>
            </a:r>
            <a:r>
              <a:rPr lang="ru-RU" sz="1600" dirty="0" smtClean="0">
                <a:solidFill>
                  <a:schemeClr val="tx1"/>
                </a:solidFill>
              </a:rPr>
              <a:t> до </a:t>
            </a:r>
            <a:r>
              <a:rPr lang="ru-RU" sz="1600" dirty="0" err="1" smtClean="0">
                <a:solidFill>
                  <a:schemeClr val="tx1"/>
                </a:solidFill>
              </a:rPr>
              <a:t>законодавства</a:t>
            </a:r>
            <a:r>
              <a:rPr lang="ru-RU" sz="1600" dirty="0" smtClean="0">
                <a:solidFill>
                  <a:schemeClr val="tx1"/>
                </a:solidFill>
              </a:rPr>
              <a:t> 30 </a:t>
            </a:r>
            <a:r>
              <a:rPr lang="ru-RU" sz="1600" dirty="0" err="1" smtClean="0">
                <a:solidFill>
                  <a:schemeClr val="tx1"/>
                </a:solidFill>
              </a:rPr>
              <a:t>березня</a:t>
            </a:r>
            <a:r>
              <a:rPr lang="ru-RU" sz="1600" dirty="0" smtClean="0">
                <a:solidFill>
                  <a:schemeClr val="tx1"/>
                </a:solidFill>
              </a:rPr>
              <a:t>. Ряд </a:t>
            </a:r>
            <a:r>
              <a:rPr lang="ru-RU" sz="1600" dirty="0" err="1" smtClean="0">
                <a:solidFill>
                  <a:schemeClr val="tx1"/>
                </a:solidFill>
              </a:rPr>
              <a:t>положень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реформи</a:t>
            </a:r>
            <a:r>
              <a:rPr lang="ru-RU" sz="1600" dirty="0" smtClean="0">
                <a:solidFill>
                  <a:schemeClr val="tx1"/>
                </a:solidFill>
              </a:rPr>
              <a:t> набрав </a:t>
            </a:r>
            <a:r>
              <a:rPr lang="ru-RU" sz="1600" dirty="0" err="1" smtClean="0">
                <a:solidFill>
                  <a:schemeClr val="tx1"/>
                </a:solidFill>
              </a:rPr>
              <a:t>чинності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вже</a:t>
            </a:r>
            <a:r>
              <a:rPr lang="ru-RU" sz="1600" dirty="0" smtClean="0">
                <a:solidFill>
                  <a:schemeClr val="tx1"/>
                </a:solidFill>
              </a:rPr>
              <a:t> в 2010 </a:t>
            </a:r>
            <a:r>
              <a:rPr lang="ru-RU" sz="1600" dirty="0" err="1" smtClean="0">
                <a:solidFill>
                  <a:schemeClr val="tx1"/>
                </a:solidFill>
              </a:rPr>
              <a:t>році</a:t>
            </a:r>
            <a:r>
              <a:rPr lang="ru-RU" sz="1600" dirty="0" smtClean="0">
                <a:solidFill>
                  <a:schemeClr val="tx1"/>
                </a:solidFill>
              </a:rPr>
              <a:t>. 2014 року </a:t>
            </a:r>
            <a:r>
              <a:rPr lang="ru-RU" sz="1600" dirty="0" err="1" smtClean="0">
                <a:solidFill>
                  <a:schemeClr val="tx1"/>
                </a:solidFill>
              </a:rPr>
              <a:t>наявність</a:t>
            </a:r>
            <a:r>
              <a:rPr lang="ru-RU" sz="1600" dirty="0" smtClean="0">
                <a:solidFill>
                  <a:schemeClr val="tx1"/>
                </a:solidFill>
              </a:rPr>
              <a:t> страховки стане </a:t>
            </a:r>
            <a:r>
              <a:rPr lang="ru-RU" sz="1600" dirty="0" err="1" smtClean="0">
                <a:solidFill>
                  <a:schemeClr val="tx1"/>
                </a:solidFill>
              </a:rPr>
              <a:t>обов'язковою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умовою</a:t>
            </a:r>
            <a:r>
              <a:rPr lang="ru-RU" sz="1600" dirty="0" smtClean="0">
                <a:solidFill>
                  <a:schemeClr val="tx1"/>
                </a:solidFill>
              </a:rPr>
              <a:t> для </a:t>
            </a:r>
            <a:r>
              <a:rPr lang="ru-RU" sz="1600" dirty="0" err="1" smtClean="0">
                <a:solidFill>
                  <a:schemeClr val="tx1"/>
                </a:solidFill>
              </a:rPr>
              <a:t>більшості</a:t>
            </a:r>
            <a:r>
              <a:rPr lang="ru-RU" sz="1600" dirty="0" smtClean="0">
                <a:solidFill>
                  <a:schemeClr val="tx1"/>
                </a:solidFill>
              </a:rPr>
              <a:t> людей, </a:t>
            </a:r>
            <a:r>
              <a:rPr lang="ru-RU" sz="1600" dirty="0" err="1" smtClean="0">
                <a:solidFill>
                  <a:schemeClr val="tx1"/>
                </a:solidFill>
              </a:rPr>
              <a:t>що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проживають</a:t>
            </a:r>
            <a:r>
              <a:rPr lang="ru-RU" sz="1600" dirty="0" smtClean="0">
                <a:solidFill>
                  <a:schemeClr val="tx1"/>
                </a:solidFill>
              </a:rPr>
              <a:t> у США. В </a:t>
            </a:r>
            <a:r>
              <a:rPr lang="ru-RU" sz="1600" dirty="0" err="1" smtClean="0">
                <a:solidFill>
                  <a:schemeClr val="tx1"/>
                </a:solidFill>
              </a:rPr>
              <a:t>іншому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випадку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їм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доведеться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платити</a:t>
            </a:r>
            <a:r>
              <a:rPr lang="ru-RU" sz="1600" dirty="0" smtClean="0">
                <a:solidFill>
                  <a:schemeClr val="tx1"/>
                </a:solidFill>
              </a:rPr>
              <a:t> штраф. З 2014 року </a:t>
            </a:r>
            <a:r>
              <a:rPr lang="ru-RU" sz="1600" dirty="0" err="1" smtClean="0">
                <a:solidFill>
                  <a:schemeClr val="tx1"/>
                </a:solidFill>
              </a:rPr>
              <a:t>багато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хто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зможе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обміняти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свої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страхові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плани</a:t>
            </a:r>
            <a:r>
              <a:rPr lang="ru-RU" sz="1600" dirty="0" smtClean="0">
                <a:solidFill>
                  <a:schemeClr val="tx1"/>
                </a:solidFill>
              </a:rPr>
              <a:t> на </a:t>
            </a:r>
            <a:r>
              <a:rPr lang="ru-RU" sz="1600" dirty="0" err="1" smtClean="0">
                <a:solidFill>
                  <a:schemeClr val="tx1"/>
                </a:solidFill>
              </a:rPr>
              <a:t>нові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які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обіцяють</a:t>
            </a:r>
            <a:r>
              <a:rPr lang="ru-RU" sz="1600" dirty="0" smtClean="0">
                <a:solidFill>
                  <a:schemeClr val="tx1"/>
                </a:solidFill>
              </a:rPr>
              <a:t> бути </a:t>
            </a:r>
            <a:r>
              <a:rPr lang="ru-RU" sz="1600" dirty="0" err="1" smtClean="0">
                <a:solidFill>
                  <a:schemeClr val="tx1"/>
                </a:solidFill>
              </a:rPr>
              <a:t>більш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економічними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повними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</a:rPr>
              <a:t>Великі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організації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що</a:t>
            </a:r>
            <a:r>
              <a:rPr lang="ru-RU" sz="1600" dirty="0" smtClean="0">
                <a:solidFill>
                  <a:schemeClr val="tx1"/>
                </a:solidFill>
              </a:rPr>
              <a:t> не </a:t>
            </a:r>
            <a:r>
              <a:rPr lang="ru-RU" sz="1600" dirty="0" err="1" smtClean="0">
                <a:solidFill>
                  <a:schemeClr val="tx1"/>
                </a:solidFill>
              </a:rPr>
              <a:t>надають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своїм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співробітникам</a:t>
            </a:r>
            <a:r>
              <a:rPr lang="ru-RU" sz="1600" dirty="0" smtClean="0">
                <a:solidFill>
                  <a:schemeClr val="tx1"/>
                </a:solidFill>
              </a:rPr>
              <a:t> страховки, </a:t>
            </a:r>
            <a:r>
              <a:rPr lang="ru-RU" sz="1600" dirty="0" err="1" smtClean="0">
                <a:solidFill>
                  <a:schemeClr val="tx1"/>
                </a:solidFill>
              </a:rPr>
              <a:t>будуть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сплачувати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шрафи</a:t>
            </a:r>
            <a:r>
              <a:rPr lang="ru-RU" sz="1600" dirty="0" smtClean="0">
                <a:solidFill>
                  <a:schemeClr val="tx1"/>
                </a:solidFill>
              </a:rPr>
              <a:t>. У </a:t>
            </a:r>
            <a:r>
              <a:rPr lang="ru-RU" sz="1600" dirty="0" err="1" smtClean="0">
                <a:solidFill>
                  <a:schemeClr val="tx1"/>
                </a:solidFill>
              </a:rPr>
              <a:t>наступні</a:t>
            </a:r>
            <a:r>
              <a:rPr lang="ru-RU" sz="1600" dirty="0" smtClean="0">
                <a:solidFill>
                  <a:schemeClr val="tx1"/>
                </a:solidFill>
              </a:rPr>
              <a:t> роки реформа, як </a:t>
            </a:r>
            <a:r>
              <a:rPr lang="ru-RU" sz="1600" dirty="0" err="1" smtClean="0">
                <a:solidFill>
                  <a:schemeClr val="tx1"/>
                </a:solidFill>
              </a:rPr>
              <a:t>передбачається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продовжиться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</a:rPr>
              <a:t>Будуть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підвищуватися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вимоги</a:t>
            </a:r>
            <a:r>
              <a:rPr lang="ru-RU" sz="1600" dirty="0" smtClean="0">
                <a:solidFill>
                  <a:schemeClr val="tx1"/>
                </a:solidFill>
              </a:rPr>
              <a:t> до </a:t>
            </a:r>
            <a:r>
              <a:rPr lang="ru-RU" sz="1600" dirty="0" err="1" smtClean="0">
                <a:solidFill>
                  <a:schemeClr val="tx1"/>
                </a:solidFill>
              </a:rPr>
              <a:t>страховиків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роботодавців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</a:rPr>
              <a:t>Під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загрозою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штрафів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їм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доведеться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знаходити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можливості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надавати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клієнтам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співробітникам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якомога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більш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економічні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плани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максимальним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покриттям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Реформа, </a:t>
            </a:r>
            <a:r>
              <a:rPr lang="ru-RU" sz="1600" dirty="0" err="1" smtClean="0">
                <a:solidFill>
                  <a:schemeClr val="tx1"/>
                </a:solidFill>
              </a:rPr>
              <a:t>розроблена</a:t>
            </a:r>
            <a:r>
              <a:rPr lang="ru-RU" sz="1600" dirty="0" smtClean="0">
                <a:solidFill>
                  <a:schemeClr val="tx1"/>
                </a:solidFill>
              </a:rPr>
              <a:t> демократами, </a:t>
            </a:r>
            <a:r>
              <a:rPr lang="ru-RU" sz="1600" dirty="0" err="1" smtClean="0">
                <a:solidFill>
                  <a:schemeClr val="tx1"/>
                </a:solidFill>
              </a:rPr>
              <a:t>забороняє</a:t>
            </a:r>
            <a:r>
              <a:rPr lang="ru-RU" sz="1600" dirty="0" smtClean="0">
                <a:solidFill>
                  <a:schemeClr val="tx1"/>
                </a:solidFill>
              </a:rPr>
              <a:t> банкам </a:t>
            </a:r>
            <a:r>
              <a:rPr lang="ru-RU" sz="1600" dirty="0" err="1" smtClean="0">
                <a:solidFill>
                  <a:schemeClr val="tx1"/>
                </a:solidFill>
              </a:rPr>
              <a:t>проводити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операції</a:t>
            </a:r>
            <a:r>
              <a:rPr lang="ru-RU" sz="1600" dirty="0" smtClean="0">
                <a:solidFill>
                  <a:schemeClr val="tx1"/>
                </a:solidFill>
              </a:rPr>
              <a:t> на </a:t>
            </a:r>
            <a:r>
              <a:rPr lang="ru-RU" sz="1600" dirty="0" err="1" smtClean="0">
                <a:solidFill>
                  <a:schemeClr val="tx1"/>
                </a:solidFill>
              </a:rPr>
              <a:t>фінансових</a:t>
            </a:r>
            <a:r>
              <a:rPr lang="ru-RU" sz="1600" dirty="0" smtClean="0">
                <a:solidFill>
                  <a:schemeClr val="tx1"/>
                </a:solidFill>
              </a:rPr>
              <a:t> ринках за </a:t>
            </a:r>
            <a:r>
              <a:rPr lang="ru-RU" sz="1600" dirty="0" err="1" smtClean="0">
                <a:solidFill>
                  <a:schemeClr val="tx1"/>
                </a:solidFill>
              </a:rPr>
              <a:t>рахунок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власних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коштів</a:t>
            </a:r>
            <a:r>
              <a:rPr lang="ru-RU" sz="1600" dirty="0" smtClean="0">
                <a:solidFill>
                  <a:schemeClr val="tx1"/>
                </a:solidFill>
              </a:rPr>
              <a:t>, а </a:t>
            </a:r>
            <a:r>
              <a:rPr lang="ru-RU" sz="1600" dirty="0" err="1" smtClean="0">
                <a:solidFill>
                  <a:schemeClr val="tx1"/>
                </a:solidFill>
              </a:rPr>
              <a:t>також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передбачає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обмеження</a:t>
            </a:r>
            <a:r>
              <a:rPr lang="ru-RU" sz="1600" dirty="0" smtClean="0">
                <a:solidFill>
                  <a:schemeClr val="tx1"/>
                </a:solidFill>
              </a:rPr>
              <a:t> для </a:t>
            </a:r>
            <a:r>
              <a:rPr lang="ru-RU" sz="1600" dirty="0" err="1" smtClean="0">
                <a:solidFill>
                  <a:schemeClr val="tx1"/>
                </a:solidFill>
              </a:rPr>
              <a:t>зростання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банків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оскільки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занадто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великі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кредитні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організації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що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збанкрутували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ставлять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під</a:t>
            </a:r>
            <a:r>
              <a:rPr lang="ru-RU" sz="1600" dirty="0" smtClean="0">
                <a:solidFill>
                  <a:schemeClr val="tx1"/>
                </a:solidFill>
              </a:rPr>
              <a:t> удар всю </a:t>
            </a:r>
            <a:r>
              <a:rPr lang="ru-RU" sz="1600" dirty="0" err="1" smtClean="0">
                <a:solidFill>
                  <a:schemeClr val="tx1"/>
                </a:solidFill>
              </a:rPr>
              <a:t>фінансову</a:t>
            </a:r>
            <a:r>
              <a:rPr lang="ru-RU" sz="1600" dirty="0" smtClean="0">
                <a:solidFill>
                  <a:schemeClr val="tx1"/>
                </a:solidFill>
              </a:rPr>
              <a:t> систему </a:t>
            </a:r>
            <a:r>
              <a:rPr lang="ru-RU" sz="1600" dirty="0" err="1" smtClean="0">
                <a:solidFill>
                  <a:schemeClr val="tx1"/>
                </a:solidFill>
              </a:rPr>
              <a:t>країни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</a:rPr>
              <a:t>Творці</a:t>
            </a:r>
            <a:r>
              <a:rPr lang="ru-RU" sz="1600" dirty="0" smtClean="0">
                <a:solidFill>
                  <a:schemeClr val="tx1"/>
                </a:solidFill>
              </a:rPr>
              <a:t> проекту </a:t>
            </a:r>
            <a:r>
              <a:rPr lang="ru-RU" sz="1600" dirty="0" err="1" smtClean="0">
                <a:solidFill>
                  <a:schemeClr val="tx1"/>
                </a:solidFill>
              </a:rPr>
              <a:t>розробили</a:t>
            </a:r>
            <a:r>
              <a:rPr lang="ru-RU" sz="1600" dirty="0" smtClean="0">
                <a:solidFill>
                  <a:schemeClr val="tx1"/>
                </a:solidFill>
              </a:rPr>
              <a:t> схему </a:t>
            </a:r>
            <a:r>
              <a:rPr lang="ru-RU" sz="1600" dirty="0" err="1" smtClean="0">
                <a:solidFill>
                  <a:schemeClr val="tx1"/>
                </a:solidFill>
              </a:rPr>
              <a:t>ліквідації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розорених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фінансових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компаній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що</a:t>
            </a:r>
            <a:r>
              <a:rPr lang="ru-RU" sz="1600" dirty="0" smtClean="0">
                <a:solidFill>
                  <a:schemeClr val="tx1"/>
                </a:solidFill>
              </a:rPr>
              <a:t> дозволить </a:t>
            </a:r>
            <a:r>
              <a:rPr lang="ru-RU" sz="1600" dirty="0" err="1" smtClean="0">
                <a:solidFill>
                  <a:schemeClr val="tx1"/>
                </a:solidFill>
              </a:rPr>
              <a:t>мінімізувати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наслідки</a:t>
            </a:r>
            <a:r>
              <a:rPr lang="ru-RU" sz="1600" dirty="0" smtClean="0">
                <a:solidFill>
                  <a:schemeClr val="tx1"/>
                </a:solidFill>
              </a:rPr>
              <a:t> краху </a:t>
            </a:r>
            <a:r>
              <a:rPr lang="ru-RU" sz="1600" dirty="0" err="1" smtClean="0">
                <a:solidFill>
                  <a:schemeClr val="tx1"/>
                </a:solidFill>
              </a:rPr>
              <a:t>конкретних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організацій</a:t>
            </a:r>
            <a:r>
              <a:rPr lang="ru-RU" sz="1600" dirty="0" smtClean="0">
                <a:solidFill>
                  <a:schemeClr val="tx1"/>
                </a:solidFill>
              </a:rPr>
              <a:t> для </a:t>
            </a:r>
            <a:r>
              <a:rPr lang="ru-RU" sz="1600" dirty="0" err="1" smtClean="0">
                <a:solidFill>
                  <a:schemeClr val="tx1"/>
                </a:solidFill>
              </a:rPr>
              <a:t>економіки</a:t>
            </a:r>
            <a:r>
              <a:rPr lang="ru-RU" sz="1600" dirty="0" smtClean="0">
                <a:solidFill>
                  <a:schemeClr val="tx1"/>
                </a:solidFill>
              </a:rPr>
              <a:t> в </a:t>
            </a:r>
            <a:r>
              <a:rPr lang="ru-RU" sz="1600" dirty="0" err="1" smtClean="0">
                <a:solidFill>
                  <a:schemeClr val="tx1"/>
                </a:solidFill>
              </a:rPr>
              <a:t>цілому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</a:rPr>
              <a:t>Новий</a:t>
            </a:r>
            <a:r>
              <a:rPr lang="ru-RU" sz="1600" dirty="0" smtClean="0">
                <a:solidFill>
                  <a:schemeClr val="tx1"/>
                </a:solidFill>
              </a:rPr>
              <a:t> закон </a:t>
            </a:r>
            <a:r>
              <a:rPr lang="ru-RU" sz="1600" dirty="0" err="1" smtClean="0">
                <a:solidFill>
                  <a:schemeClr val="tx1"/>
                </a:solidFill>
              </a:rPr>
              <a:t>передбачає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здійснення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жорсткішого</a:t>
            </a:r>
            <a:r>
              <a:rPr lang="ru-RU" sz="1600" dirty="0" smtClean="0">
                <a:solidFill>
                  <a:schemeClr val="tx1"/>
                </a:solidFill>
              </a:rPr>
              <a:t> контролю за </a:t>
            </a:r>
            <a:r>
              <a:rPr lang="ru-RU" sz="1600" dirty="0" err="1" smtClean="0">
                <a:solidFill>
                  <a:schemeClr val="tx1"/>
                </a:solidFill>
              </a:rPr>
              <a:t>видачею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кредитів</a:t>
            </a:r>
            <a:r>
              <a:rPr lang="ru-RU" sz="1600" dirty="0" smtClean="0">
                <a:solidFill>
                  <a:schemeClr val="tx1"/>
                </a:solidFill>
              </a:rPr>
              <a:t> та </a:t>
            </a:r>
            <a:r>
              <a:rPr lang="ru-RU" sz="1600" dirty="0" err="1" smtClean="0">
                <a:solidFill>
                  <a:schemeClr val="tx1"/>
                </a:solidFill>
              </a:rPr>
              <a:t>іншими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операціями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34400" cy="758952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Внутрішня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643050"/>
            <a:ext cx="8501122" cy="46434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Зовнішня політика</a:t>
            </a:r>
            <a:endParaRPr lang="ru-RU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14488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квітні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2010 року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підписано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договір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Росією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про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скорочення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стратегічних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наступальних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озброєнь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грудні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схвалений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Сенатом США). 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травні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2010 року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прийнятий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закон,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вимагає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Державного департаменту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докладної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інформації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 свободу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друку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щорічних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доповідях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 права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людини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країнах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світу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вересні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2010 року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оголошено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припинення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бойової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операції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військ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США в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Іраку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втім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близько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50 000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американських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військовослужбовців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залишилися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країні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березня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2011 року США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беруть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участь 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силовій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операції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групи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країн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Лівії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Навесні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2011 року в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Пакистані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знищений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Усама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Ладен. 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жовтні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2011 року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оголошено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виведення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кінця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року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військ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США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Іраку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а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грудні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проведена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церемонія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формального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завершення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операції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військ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СШ.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Фундаментальний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виступ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Барака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Обами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 роль Америки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світі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відбувся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67-й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сесії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Генеральної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асамблеї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ООН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наприкінці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вересня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2012 р. 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ньому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закликав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світових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лідерів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засудити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насильство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Близькому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Сході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пов'язують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анти-ісламським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фільмом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Невинність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мусульман,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призвело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загибелі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американського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Посла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Лівії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Крістофера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Стівенса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395</TotalTime>
  <Words>237</Words>
  <Application>Microsoft Office PowerPoint</Application>
  <PresentationFormat>Экран (4:3)</PresentationFormat>
  <Paragraphs>58</Paragraphs>
  <Slides>12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СПОЛУЧЕНІ ШТАТИ АМЕРИКИ   НА СУЧАСНОМУ ЕТАПІ</vt:lpstr>
      <vt:lpstr>Історична довідка</vt:lpstr>
      <vt:lpstr>Президенти:</vt:lpstr>
      <vt:lpstr>Президенти:</vt:lpstr>
      <vt:lpstr>Слайд 5</vt:lpstr>
      <vt:lpstr>Карта США</vt:lpstr>
      <vt:lpstr>Барак Обама</vt:lpstr>
      <vt:lpstr>Внутрішня політика</vt:lpstr>
      <vt:lpstr>Зовнішня політика</vt:lpstr>
      <vt:lpstr>Культура</vt:lpstr>
      <vt:lpstr>США - Україна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СПОЛУЧЕНІ ШТАТИ АМЕРИКИ   НА СУЧАСНОМУ ЕТАПІ</dc:title>
  <dc:creator>Саша</dc:creator>
  <cp:lastModifiedBy>111</cp:lastModifiedBy>
  <cp:revision>44</cp:revision>
  <dcterms:created xsi:type="dcterms:W3CDTF">2014-10-19T19:50:10Z</dcterms:created>
  <dcterms:modified xsi:type="dcterms:W3CDTF">2014-10-21T16:18:18Z</dcterms:modified>
</cp:coreProperties>
</file>