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40960" cy="1881555"/>
          </a:xfrm>
        </p:spPr>
        <p:txBody>
          <a:bodyPr/>
          <a:lstStyle/>
          <a:p>
            <a:pPr algn="ctr"/>
            <a:r>
              <a:rPr lang="uk-UA" dirty="0" smtClean="0"/>
              <a:t>Федеративна Республіка Німеччини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1716" y="3861048"/>
            <a:ext cx="2312284" cy="1382311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/>
              <a:t>Учні 10 класу</a:t>
            </a:r>
          </a:p>
          <a:p>
            <a:pPr algn="l"/>
            <a:r>
              <a:rPr lang="uk-UA" sz="1600" dirty="0" smtClean="0"/>
              <a:t>Петренко Олександр</a:t>
            </a:r>
          </a:p>
          <a:p>
            <a:pPr algn="l"/>
            <a:r>
              <a:rPr lang="uk-UA" sz="1600" dirty="0" err="1" smtClean="0"/>
              <a:t>Псєха</a:t>
            </a:r>
            <a:r>
              <a:rPr lang="uk-UA" sz="1600" dirty="0" smtClean="0"/>
              <a:t> Артур</a:t>
            </a:r>
          </a:p>
          <a:p>
            <a:pPr algn="l"/>
            <a:r>
              <a:rPr lang="uk-UA" sz="1600" dirty="0" err="1" smtClean="0"/>
              <a:t>Охріменко</a:t>
            </a:r>
            <a:r>
              <a:rPr lang="uk-UA" sz="1600" dirty="0" smtClean="0"/>
              <a:t> Дарина</a:t>
            </a:r>
          </a:p>
        </p:txBody>
      </p:sp>
    </p:spTree>
    <p:extLst>
      <p:ext uri="{BB962C8B-B14F-4D97-AF65-F5344CB8AC3E}">
        <p14:creationId xmlns:p14="http://schemas.microsoft.com/office/powerpoint/2010/main" val="209474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4618856" cy="5026563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uk-UA" dirty="0"/>
              <a:t>Сільське господарство Німеччини відрізняється високим ступенем концентрації й індустріалізації. В агропромисловому комплексі країни зайнято близько 20% населення, тоді як безпосередньо в сільському господарстві не більш 2%. До 1990 року в ФРН переважали ферми з наділами до 20 га в НДР – державні господарства. Німеччина перетворилась у найбільшого в Європі сільськогосподарського виробника. Але власних потреб населення не задовольняє, тому Німеччина, поряд з Японією, є найбільшим у світі імпортером сільськогосподарської продукції. Імпортують кормове та продовольче зерно, олію, овочі, м’ясо, фрукти</a:t>
            </a:r>
            <a:r>
              <a:rPr lang="uk-UA" dirty="0" smtClean="0"/>
              <a:t>.</a:t>
            </a:r>
            <a:endParaRPr lang="uk-UA" dirty="0"/>
          </a:p>
          <a:p>
            <a:pPr marL="109728" indent="0">
              <a:buNone/>
            </a:pPr>
            <a:r>
              <a:rPr lang="uk-UA" dirty="0"/>
              <a:t>Головними сільськогосподарськими регіонами є південна окраїна. </a:t>
            </a:r>
            <a:r>
              <a:rPr lang="uk-UA" dirty="0" err="1"/>
              <a:t>Північно</a:t>
            </a:r>
            <a:r>
              <a:rPr lang="uk-UA" dirty="0"/>
              <a:t> німецької низовини від </a:t>
            </a:r>
            <a:r>
              <a:rPr lang="uk-UA" dirty="0" err="1"/>
              <a:t>Мааса</a:t>
            </a:r>
            <a:r>
              <a:rPr lang="uk-UA" dirty="0"/>
              <a:t> до Ельби, де поширені родючі ґрунти, річкові долини </a:t>
            </a:r>
            <a:r>
              <a:rPr lang="uk-UA" dirty="0" err="1"/>
              <a:t>середньонімецьких</a:t>
            </a:r>
            <a:r>
              <a:rPr lang="uk-UA" dirty="0"/>
              <a:t> гір, рівнини півдня країни. Природні умови для ведення сільського господарства сприятливі на більшій частині ФРН.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1156990"/>
          </a:xfrm>
        </p:spPr>
        <p:txBody>
          <a:bodyPr/>
          <a:lstStyle/>
          <a:p>
            <a:pPr algn="ctr"/>
            <a:r>
              <a:rPr lang="uk-UA" dirty="0" smtClean="0"/>
              <a:t>Сільське господарство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17" y="1412776"/>
            <a:ext cx="400540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5040560" cy="5256584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uk-UA" sz="1800" dirty="0"/>
              <a:t>Німеччина є світовим лідером у банківській сфері. Тут створена двоступенева банківська система, яка складається з головного </a:t>
            </a:r>
            <a:r>
              <a:rPr lang="uk-UA" sz="1800" dirty="0" err="1"/>
              <a:t>Дойче</a:t>
            </a:r>
            <a:r>
              <a:rPr lang="uk-UA" sz="1800" dirty="0"/>
              <a:t> </a:t>
            </a:r>
            <a:r>
              <a:rPr lang="uk-UA" sz="1800" dirty="0" err="1"/>
              <a:t>Бундесбанку</a:t>
            </a:r>
            <a:r>
              <a:rPr lang="uk-UA" sz="1800" dirty="0"/>
              <a:t>, Центральних банків земель і численних відділень і філій. Крім того, існують приватні банки, функції яких чітко регламентовані</a:t>
            </a:r>
            <a:r>
              <a:rPr lang="uk-UA" sz="1800" dirty="0" smtClean="0"/>
              <a:t>.</a:t>
            </a:r>
          </a:p>
          <a:p>
            <a:pPr marL="109728" indent="0">
              <a:buNone/>
            </a:pPr>
            <a:r>
              <a:rPr lang="uk-UA" sz="1800" dirty="0"/>
              <a:t>За обсягами експорту ФРН посідає 2-3 місця у світі. Основними експортними товарами є автомобілі та технологічне обладнання, метал, продукти харчування, продукція хімічної, хіміко-фармацевтичної, текстильної та швейної промисловості. Подібним до експорту є й перелік імпортних товарів, проте в ньому значну частку становлять енергоносії – природний газ і нафта. Географія експорту та імпорту подібна до інших країн Євросоюзу. Майже 60% експорту та імпорту припадає на країни ЄС. Потужними торговельними партнерами Німеччини є також США та Японія. Останнім часом активізувалися торговельні процеси з країнами Центральної Європи і Росією.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Економіка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9" y="1052736"/>
            <a:ext cx="364008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68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4680520" cy="5256584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uk-UA" sz="1800" dirty="0"/>
              <a:t>Серед туристичних міст варто згадати Берлін з Бранденбурзькими воротами, Дрезден з палацовим комплексом </a:t>
            </a:r>
            <a:r>
              <a:rPr lang="uk-UA" sz="1800" dirty="0" err="1"/>
              <a:t>Цвінгер</a:t>
            </a:r>
            <a:r>
              <a:rPr lang="uk-UA" sz="1800" dirty="0"/>
              <a:t> та Дрезденською картинною галереєю, Гамбург, Бремен, Кельн, Дюссельдорф, Мюнхен – міста проведення різноманітних виставок і фестивалів світового рівня.</a:t>
            </a:r>
          </a:p>
          <a:p>
            <a:pPr marL="109728" indent="0">
              <a:buNone/>
            </a:pPr>
            <a:r>
              <a:rPr lang="uk-UA" sz="1800" dirty="0"/>
              <a:t>Рекреаційний туризм у країні пов’язаний з наявністю бальнеологічних ресурсів – мінеральних вод. Тут діє близько 50-ти курортів, багато з яких надзвичайно престижні, зокрема Баден-Баден, </a:t>
            </a:r>
            <a:r>
              <a:rPr lang="uk-UA" sz="1800" dirty="0" err="1"/>
              <a:t>Бад-Кіссинген</a:t>
            </a:r>
            <a:r>
              <a:rPr lang="uk-UA" sz="1800" dirty="0"/>
              <a:t>, </a:t>
            </a:r>
            <a:r>
              <a:rPr lang="uk-UA" sz="1800" dirty="0" err="1"/>
              <a:t>Бад-Фюссінг</a:t>
            </a:r>
            <a:r>
              <a:rPr lang="uk-UA" sz="1800" dirty="0"/>
              <a:t> та інші. Щорічно на німецьких курортах оздоровлюється понад 1млн. осіб. Гірськокліматичні курорти зосереджені в німецьких Альпах.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Туризм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47" y="1052736"/>
            <a:ext cx="429384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6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Загальні відомості про країну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46449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1800" dirty="0" smtClean="0"/>
              <a:t>Офіційна назва – Федеративна Республіка Німеччини.</a:t>
            </a:r>
          </a:p>
          <a:p>
            <a:pPr marL="109728" indent="0">
              <a:buNone/>
            </a:pPr>
            <a:r>
              <a:rPr lang="uk-UA" sz="1800" dirty="0" smtClean="0"/>
              <a:t>Площа – 357.04 тис. км</a:t>
            </a:r>
            <a:r>
              <a:rPr lang="uk-UA" sz="1800" baseline="30000" dirty="0" smtClean="0"/>
              <a:t>2</a:t>
            </a:r>
            <a:r>
              <a:rPr lang="uk-UA" sz="1800" dirty="0" smtClean="0"/>
              <a:t>. Перебуває на 5 місці після України, Франції, Іспанії та Швеції.</a:t>
            </a:r>
            <a:endParaRPr lang="uk-UA" sz="1800" baseline="30000" dirty="0" smtClean="0"/>
          </a:p>
          <a:p>
            <a:pPr marL="109728" indent="0">
              <a:buNone/>
            </a:pPr>
            <a:r>
              <a:rPr lang="uk-UA" sz="1800" dirty="0"/>
              <a:t>Населення - понад 82 </a:t>
            </a:r>
            <a:r>
              <a:rPr lang="uk-UA" sz="1800" dirty="0" smtClean="0"/>
              <a:t>млн. </a:t>
            </a:r>
            <a:r>
              <a:rPr lang="uk-UA" sz="1800" dirty="0"/>
              <a:t>осіб</a:t>
            </a:r>
            <a:r>
              <a:rPr lang="uk-UA" sz="1800" dirty="0" smtClean="0"/>
              <a:t>, перше </a:t>
            </a:r>
            <a:r>
              <a:rPr lang="uk-UA" sz="1800" dirty="0"/>
              <a:t>місце серед країн Західної Європи і 2 серед усіх європейських </a:t>
            </a:r>
            <a:r>
              <a:rPr lang="uk-UA" sz="1800" dirty="0" smtClean="0"/>
              <a:t>держав.</a:t>
            </a:r>
          </a:p>
          <a:p>
            <a:pPr marL="109728" indent="0">
              <a:buNone/>
            </a:pPr>
            <a:r>
              <a:rPr lang="uk-UA" sz="1800" dirty="0"/>
              <a:t>За формою </a:t>
            </a:r>
            <a:r>
              <a:rPr lang="uk-UA" sz="1800" dirty="0" smtClean="0"/>
              <a:t>правління - парламентська республіка.</a:t>
            </a:r>
          </a:p>
          <a:p>
            <a:pPr marL="109728" indent="0">
              <a:buNone/>
            </a:pPr>
            <a:r>
              <a:rPr lang="uk-UA" sz="1800" dirty="0" smtClean="0"/>
              <a:t>За </a:t>
            </a:r>
            <a:r>
              <a:rPr lang="uk-UA" sz="1800" dirty="0"/>
              <a:t>формою державного </a:t>
            </a:r>
            <a:r>
              <a:rPr lang="uk-UA" sz="1800" dirty="0" smtClean="0"/>
              <a:t>устрою - федеративна </a:t>
            </a:r>
            <a:r>
              <a:rPr lang="uk-UA" sz="1800" dirty="0"/>
              <a:t>держава</a:t>
            </a:r>
          </a:p>
          <a:p>
            <a:pPr marL="109728" indent="0">
              <a:buNone/>
            </a:pPr>
            <a:r>
              <a:rPr lang="uk-UA" sz="1800" dirty="0" smtClean="0"/>
              <a:t>Найбільшою </a:t>
            </a:r>
            <a:r>
              <a:rPr lang="uk-UA" sz="1800" dirty="0"/>
              <a:t>із земель є Баварія, </a:t>
            </a:r>
            <a:r>
              <a:rPr lang="uk-UA" sz="1800" dirty="0" err="1"/>
              <a:t>найзаселенішою</a:t>
            </a:r>
            <a:r>
              <a:rPr lang="uk-UA" sz="1800" dirty="0"/>
              <a:t> </a:t>
            </a:r>
            <a:r>
              <a:rPr lang="uk-UA" sz="1800" dirty="0" smtClean="0"/>
              <a:t>– </a:t>
            </a:r>
            <a:r>
              <a:rPr lang="uk-UA" sz="1800" dirty="0" err="1" smtClean="0"/>
              <a:t>Північний-Рейн-Вестфалія</a:t>
            </a:r>
            <a:r>
              <a:rPr lang="uk-UA" sz="1800" dirty="0" smtClean="0"/>
              <a:t>. 3 </a:t>
            </a:r>
            <a:r>
              <a:rPr lang="uk-UA" sz="1800" dirty="0"/>
              <a:t>із 16 федеральних земель є фактично містами. Це столиця </a:t>
            </a:r>
            <a:r>
              <a:rPr lang="uk-UA" sz="1800" dirty="0" smtClean="0"/>
              <a:t>ФРН - </a:t>
            </a:r>
            <a:r>
              <a:rPr lang="uk-UA" sz="1800" dirty="0"/>
              <a:t>Берлін</a:t>
            </a:r>
            <a:r>
              <a:rPr lang="uk-UA" sz="1800" dirty="0" smtClean="0"/>
              <a:t>, Гамбург та Бремен.</a:t>
            </a:r>
            <a:endParaRPr lang="uk-UA" sz="1800" dirty="0"/>
          </a:p>
          <a:p>
            <a:pPr marL="109728" indent="0">
              <a:buNone/>
            </a:pPr>
            <a:r>
              <a:rPr lang="uk-UA" sz="1800" dirty="0"/>
              <a:t>Серед інших міст Німеччини слід згадати </a:t>
            </a:r>
            <a:r>
              <a:rPr lang="uk-UA" sz="1800" dirty="0" smtClean="0"/>
              <a:t>Мюнхен - </a:t>
            </a:r>
            <a:r>
              <a:rPr lang="uk-UA" sz="1800" dirty="0"/>
              <a:t>столицю </a:t>
            </a:r>
            <a:r>
              <a:rPr lang="uk-UA" sz="1800" dirty="0" smtClean="0"/>
              <a:t>Баварії</a:t>
            </a:r>
          </a:p>
          <a:p>
            <a:pPr marL="109728" indent="0">
              <a:buNone/>
            </a:pPr>
            <a:r>
              <a:rPr lang="uk-UA" sz="1800" dirty="0" smtClean="0"/>
              <a:t>Франкфурт-на-Майні-найбільший </a:t>
            </a:r>
            <a:r>
              <a:rPr lang="uk-UA" sz="1800" dirty="0"/>
              <a:t>аеропорт материкової </a:t>
            </a:r>
            <a:r>
              <a:rPr lang="uk-UA" sz="1800" dirty="0" smtClean="0"/>
              <a:t>Європи.</a:t>
            </a:r>
            <a:endParaRPr lang="uk-UA" sz="1800" dirty="0"/>
          </a:p>
          <a:p>
            <a:pPr marL="109728" indent="0">
              <a:buNone/>
            </a:pPr>
            <a:r>
              <a:rPr lang="uk-UA" sz="1800" dirty="0" smtClean="0"/>
              <a:t>Державна мова – німецька.</a:t>
            </a:r>
            <a:endParaRPr lang="uk-UA" sz="1800" dirty="0"/>
          </a:p>
          <a:p>
            <a:pPr marL="109728" indent="0">
              <a:buNone/>
            </a:pPr>
            <a:r>
              <a:rPr lang="uk-UA" sz="1800" dirty="0" smtClean="0"/>
              <a:t>Грошова </a:t>
            </a:r>
            <a:r>
              <a:rPr lang="uk-UA" sz="1800" dirty="0"/>
              <a:t>одиниця – євро </a:t>
            </a:r>
            <a:r>
              <a:rPr lang="uk-UA" sz="1800" dirty="0" smtClean="0"/>
              <a:t>(€).</a:t>
            </a:r>
          </a:p>
        </p:txBody>
      </p:sp>
    </p:spTree>
    <p:extLst>
      <p:ext uri="{BB962C8B-B14F-4D97-AF65-F5344CB8AC3E}">
        <p14:creationId xmlns:p14="http://schemas.microsoft.com/office/powerpoint/2010/main" val="244391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4248472" cy="504056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sz="2000" dirty="0"/>
              <a:t>ФРН розташована на сході Західної Європи у оточенні добре розвинених європейських </a:t>
            </a:r>
            <a:r>
              <a:rPr lang="uk-UA" sz="2000" dirty="0" smtClean="0"/>
              <a:t>країн.</a:t>
            </a:r>
            <a:endParaRPr lang="uk-UA" sz="2000" dirty="0"/>
          </a:p>
          <a:p>
            <a:pPr marL="109728" indent="0">
              <a:buNone/>
            </a:pPr>
            <a:r>
              <a:rPr lang="uk-UA" sz="2000" dirty="0"/>
              <a:t>На </a:t>
            </a:r>
            <a:r>
              <a:rPr lang="uk-UA" sz="2000" dirty="0" smtClean="0"/>
              <a:t>півночі </a:t>
            </a:r>
            <a:r>
              <a:rPr lang="uk-UA" sz="2000" dirty="0"/>
              <a:t>Німеччина межує з </a:t>
            </a:r>
            <a:r>
              <a:rPr lang="uk-UA" sz="2000" dirty="0" smtClean="0"/>
              <a:t>Данією, на сході </a:t>
            </a:r>
            <a:r>
              <a:rPr lang="uk-UA" sz="2000" dirty="0"/>
              <a:t>з Польщею</a:t>
            </a:r>
            <a:r>
              <a:rPr lang="uk-UA" sz="2000" dirty="0" smtClean="0"/>
              <a:t>, на </a:t>
            </a:r>
            <a:r>
              <a:rPr lang="uk-UA" sz="2000" dirty="0"/>
              <a:t>південному сході з </a:t>
            </a:r>
            <a:r>
              <a:rPr lang="uk-UA" sz="2000" dirty="0" smtClean="0"/>
              <a:t>Чехією, </a:t>
            </a:r>
            <a:r>
              <a:rPr lang="uk-UA" sz="2000" dirty="0"/>
              <a:t>на Півдні ФРН має спільні кордони з Австрією та Швейцарією</a:t>
            </a:r>
            <a:r>
              <a:rPr lang="uk-UA" sz="2000" dirty="0" smtClean="0"/>
              <a:t>, на заході з Францією, а </a:t>
            </a:r>
            <a:r>
              <a:rPr lang="uk-UA" sz="2000" dirty="0"/>
              <a:t>на північному </a:t>
            </a:r>
            <a:r>
              <a:rPr lang="uk-UA" sz="2000" dirty="0" smtClean="0"/>
              <a:t>заході </a:t>
            </a:r>
            <a:r>
              <a:rPr lang="uk-UA" sz="2000" dirty="0"/>
              <a:t>з країнами Бенілюксу. На півночі омивається Північним і Балтійськими морями</a:t>
            </a:r>
            <a:r>
              <a:rPr lang="uk-UA" sz="2000" dirty="0" smtClean="0"/>
              <a:t>, проте через відсутність </a:t>
            </a:r>
            <a:r>
              <a:rPr lang="uk-UA" sz="2000" dirty="0"/>
              <a:t>глибоководних природних проходів до найбільших портів </a:t>
            </a:r>
            <a:r>
              <a:rPr lang="uk-UA" sz="2000" dirty="0" smtClean="0"/>
              <a:t>- Гамбурга </a:t>
            </a:r>
            <a:r>
              <a:rPr lang="uk-UA" sz="2000" dirty="0"/>
              <a:t>та </a:t>
            </a:r>
            <a:r>
              <a:rPr lang="uk-UA" sz="2000" dirty="0" smtClean="0"/>
              <a:t>Бремена, робить </a:t>
            </a:r>
            <a:r>
              <a:rPr lang="uk-UA" sz="2000" dirty="0"/>
              <a:t>Німеччину мало конкурентною з портами інших країн Західної Європи.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/>
              <a:t>Географічне положення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26" y="980728"/>
            <a:ext cx="394801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5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064896" cy="30963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600" dirty="0"/>
              <a:t>Центральна і </a:t>
            </a:r>
            <a:r>
              <a:rPr lang="uk-UA" sz="1600" dirty="0" smtClean="0"/>
              <a:t>південно-західна </a:t>
            </a:r>
            <a:r>
              <a:rPr lang="uk-UA" sz="1600" dirty="0"/>
              <a:t>частини країни представлені середньовисотними </a:t>
            </a:r>
            <a:r>
              <a:rPr lang="uk-UA" sz="1600" dirty="0" smtClean="0"/>
              <a:t>горами, багатими </a:t>
            </a:r>
            <a:r>
              <a:rPr lang="uk-UA" sz="1600" dirty="0"/>
              <a:t>на лікувальні мінеральні </a:t>
            </a:r>
            <a:r>
              <a:rPr lang="uk-UA" sz="1600" dirty="0" smtClean="0"/>
              <a:t>води, які </a:t>
            </a:r>
            <a:r>
              <a:rPr lang="uk-UA" sz="1600" dirty="0"/>
              <a:t>використовують у рекреаційному господарстві</a:t>
            </a:r>
            <a:r>
              <a:rPr lang="uk-UA" sz="1600" dirty="0" smtClean="0"/>
              <a:t>. На півдні </a:t>
            </a:r>
            <a:r>
              <a:rPr lang="uk-UA" sz="1600" dirty="0"/>
              <a:t>Німеччини здіймаються Альпи</a:t>
            </a:r>
            <a:r>
              <a:rPr lang="uk-UA" sz="1600" dirty="0" smtClean="0"/>
              <a:t>, яким </a:t>
            </a:r>
            <a:r>
              <a:rPr lang="uk-UA" sz="1600" dirty="0"/>
              <a:t>передує Баварське </a:t>
            </a:r>
            <a:r>
              <a:rPr lang="uk-UA" sz="1600" dirty="0" smtClean="0"/>
              <a:t>плоскогір'я. </a:t>
            </a:r>
            <a:r>
              <a:rPr lang="uk-UA" sz="1600" dirty="0"/>
              <a:t>Північнонімецькою рівниною течуть річки Одер</a:t>
            </a:r>
            <a:r>
              <a:rPr lang="uk-UA" sz="1600" dirty="0" smtClean="0"/>
              <a:t>, Ельба, </a:t>
            </a:r>
            <a:r>
              <a:rPr lang="uk-UA" sz="1600" dirty="0" err="1" smtClean="0"/>
              <a:t>Візер</a:t>
            </a:r>
            <a:r>
              <a:rPr lang="uk-UA" sz="1600" dirty="0"/>
              <a:t>. На південному заході Німеччини розташована долина Рейну,на </a:t>
            </a:r>
            <a:r>
              <a:rPr lang="uk-UA" sz="1600" dirty="0" smtClean="0"/>
              <a:t>півдні - Дунай, що </a:t>
            </a:r>
            <a:r>
              <a:rPr lang="uk-UA" sz="1600" dirty="0"/>
              <a:t>забезпечує водою великі міські агломерації.</a:t>
            </a:r>
          </a:p>
          <a:p>
            <a:pPr marL="109728" indent="0">
              <a:buNone/>
            </a:pPr>
            <a:r>
              <a:rPr lang="uk-UA" sz="1600" dirty="0"/>
              <a:t>До </a:t>
            </a:r>
            <a:r>
              <a:rPr lang="uk-UA" sz="1600" dirty="0" smtClean="0"/>
              <a:t>середньо-високих </a:t>
            </a:r>
            <a:r>
              <a:rPr lang="uk-UA" sz="1600" dirty="0"/>
              <a:t>гір та їхніх передгір’їв тяжіють родовища кам’яного вугілля і рудних копалин</a:t>
            </a:r>
            <a:r>
              <a:rPr lang="uk-UA" sz="1600" dirty="0" smtClean="0"/>
              <a:t>. На </a:t>
            </a:r>
            <a:r>
              <a:rPr lang="uk-UA" sz="1600" dirty="0"/>
              <a:t>Північнонімецькій рівнині зосереджені нафта та природний </a:t>
            </a:r>
            <a:r>
              <a:rPr lang="uk-UA" sz="1600" dirty="0" smtClean="0"/>
              <a:t>газ. Багата </a:t>
            </a:r>
            <a:r>
              <a:rPr lang="uk-UA" sz="1600" dirty="0"/>
              <a:t>на калійні солі</a:t>
            </a:r>
            <a:r>
              <a:rPr lang="uk-UA" sz="1600" dirty="0" smtClean="0"/>
              <a:t>, запаси </a:t>
            </a:r>
            <a:r>
              <a:rPr lang="uk-UA" sz="1600" dirty="0"/>
              <a:t>сировин для </a:t>
            </a:r>
            <a:r>
              <a:rPr lang="uk-UA" sz="1600" dirty="0" smtClean="0"/>
              <a:t>виробництва будівельних матеріалів, керамічних </a:t>
            </a:r>
            <a:r>
              <a:rPr lang="uk-UA" sz="1600" dirty="0"/>
              <a:t>виробів і </a:t>
            </a:r>
            <a:r>
              <a:rPr lang="uk-UA" sz="1600" dirty="0" smtClean="0"/>
              <a:t>скла.</a:t>
            </a:r>
            <a:endParaRPr lang="uk-UA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Природні умови та ресурси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732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468052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400" dirty="0"/>
              <a:t>У складі населення ФРН </a:t>
            </a:r>
            <a:r>
              <a:rPr lang="uk-UA" sz="2400" dirty="0" smtClean="0"/>
              <a:t>переважають:</a:t>
            </a:r>
            <a:endParaRPr lang="uk-UA" sz="2400" dirty="0"/>
          </a:p>
          <a:p>
            <a:r>
              <a:rPr lang="uk-UA" sz="2400" dirty="0" smtClean="0"/>
              <a:t>Німці (92 </a:t>
            </a:r>
            <a:r>
              <a:rPr lang="uk-UA" sz="2400" dirty="0"/>
              <a:t>%)</a:t>
            </a:r>
          </a:p>
          <a:p>
            <a:r>
              <a:rPr lang="uk-UA" sz="2400" dirty="0" smtClean="0"/>
              <a:t>Турки (2</a:t>
            </a:r>
            <a:r>
              <a:rPr lang="uk-UA" sz="2400" dirty="0"/>
              <a:t>%)</a:t>
            </a:r>
          </a:p>
          <a:p>
            <a:r>
              <a:rPr lang="uk-UA" sz="2400" dirty="0"/>
              <a:t>С</a:t>
            </a:r>
            <a:r>
              <a:rPr lang="uk-UA" sz="2400" dirty="0" smtClean="0"/>
              <a:t>ерби, хорвати, італійці, росіяни, євреї, греки, поляки, араби, іспанці (6%)</a:t>
            </a:r>
            <a:endParaRPr lang="uk-UA" sz="2400" dirty="0"/>
          </a:p>
          <a:p>
            <a:pPr marL="109728" indent="0">
              <a:buNone/>
            </a:pPr>
            <a:r>
              <a:rPr lang="uk-UA" sz="2400" dirty="0"/>
              <a:t>Віросповідання:</a:t>
            </a:r>
          </a:p>
          <a:p>
            <a:r>
              <a:rPr lang="uk-UA" sz="2400" dirty="0" smtClean="0"/>
              <a:t>Протестанти (40%)</a:t>
            </a:r>
          </a:p>
          <a:p>
            <a:r>
              <a:rPr lang="uk-UA" sz="2400" dirty="0" smtClean="0"/>
              <a:t>Католики (35%)</a:t>
            </a:r>
          </a:p>
          <a:p>
            <a:r>
              <a:rPr lang="uk-UA" sz="2400" dirty="0" smtClean="0"/>
              <a:t>Мусульмани (2%)</a:t>
            </a:r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/>
              <a:t>Народонаселення та культура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8381"/>
            <a:ext cx="3721596" cy="436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4392488" cy="504056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uk-UA" dirty="0"/>
              <a:t>ФРН є однією з найбільш </a:t>
            </a:r>
            <a:r>
              <a:rPr lang="uk-UA" dirty="0" err="1"/>
              <a:t>високорозвинутих</a:t>
            </a:r>
            <a:r>
              <a:rPr lang="uk-UA" dirty="0"/>
              <a:t> країн світу (18 % світового обсягу ВНП) і провідним індустріальним «локомотивом» у Європі (30 % обсягу ВНП країн ЄС). Промисловість Німеччини — сучасна і потужна. За обсягом промислового виробництва вона посідає 4-те місце в світі після США, Китаю та Японії. Основними галузями спеціалізації країни є машинобудування та хімічна промисловість.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Господарство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59528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46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4896544" cy="518457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sz="1800" dirty="0" err="1"/>
              <a:t>Паливно-енергетична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</a:t>
            </a:r>
            <a:r>
              <a:rPr lang="ru-RU" sz="1800" dirty="0" err="1"/>
              <a:t>раніше</a:t>
            </a:r>
            <a:r>
              <a:rPr lang="ru-RU" sz="1800" dirty="0"/>
              <a:t> </a:t>
            </a:r>
            <a:r>
              <a:rPr lang="ru-RU" sz="1800" dirty="0" err="1"/>
              <a:t>спиралася</a:t>
            </a:r>
            <a:r>
              <a:rPr lang="ru-RU" sz="1800" dirty="0"/>
              <a:t> на </a:t>
            </a:r>
            <a:r>
              <a:rPr lang="ru-RU" sz="1800" dirty="0" err="1"/>
              <a:t>кам’яне</a:t>
            </a:r>
            <a:r>
              <a:rPr lang="ru-RU" sz="1800" dirty="0"/>
              <a:t> </a:t>
            </a:r>
            <a:r>
              <a:rPr lang="ru-RU" sz="1800" dirty="0" err="1"/>
              <a:t>вугілля</a:t>
            </a:r>
            <a:r>
              <a:rPr lang="ru-RU" sz="1800" dirty="0"/>
              <a:t>, а </a:t>
            </a:r>
            <a:r>
              <a:rPr lang="ru-RU" sz="1800" dirty="0" err="1"/>
              <a:t>тепер</a:t>
            </a:r>
            <a:r>
              <a:rPr lang="ru-RU" sz="1800" dirty="0"/>
              <a:t> </a:t>
            </a:r>
            <a:r>
              <a:rPr lang="ru-RU" sz="1800" dirty="0" err="1"/>
              <a:t>орієнтується</a:t>
            </a:r>
            <a:r>
              <a:rPr lang="ru-RU" sz="1800" dirty="0"/>
              <a:t> на </a:t>
            </a:r>
            <a:r>
              <a:rPr lang="ru-RU" sz="1800" dirty="0" err="1"/>
              <a:t>імпортну</a:t>
            </a:r>
            <a:r>
              <a:rPr lang="ru-RU" sz="1800" dirty="0"/>
              <a:t> </a:t>
            </a:r>
            <a:r>
              <a:rPr lang="ru-RU" sz="1800" dirty="0" err="1"/>
              <a:t>нафту</a:t>
            </a:r>
            <a:r>
              <a:rPr lang="ru-RU" sz="1800" dirty="0"/>
              <a:t>. На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Німеччини</a:t>
            </a:r>
            <a:r>
              <a:rPr lang="ru-RU" sz="1800" dirty="0"/>
              <a:t>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нафто</a:t>
            </a:r>
            <a:r>
              <a:rPr lang="ru-RU" sz="1800" dirty="0"/>
              <a:t> – й </a:t>
            </a:r>
            <a:r>
              <a:rPr lang="ru-RU" sz="1800" dirty="0" err="1"/>
              <a:t>газопроводів</a:t>
            </a:r>
            <a:r>
              <a:rPr lang="ru-RU" sz="1800" dirty="0" smtClean="0"/>
              <a:t>.</a:t>
            </a:r>
          </a:p>
          <a:p>
            <a:pPr marL="109728" indent="0">
              <a:buNone/>
            </a:pPr>
            <a:r>
              <a:rPr lang="ru-RU" sz="1800" dirty="0" err="1"/>
              <a:t>Понад</a:t>
            </a:r>
            <a:r>
              <a:rPr lang="ru-RU" sz="1800" dirty="0"/>
              <a:t> 80% </a:t>
            </a:r>
            <a:r>
              <a:rPr lang="ru-RU" sz="1800" dirty="0" err="1"/>
              <a:t>кам'яного</a:t>
            </a:r>
            <a:r>
              <a:rPr lang="ru-RU" sz="1800" dirty="0"/>
              <a:t> </a:t>
            </a:r>
            <a:r>
              <a:rPr lang="ru-RU" sz="1800" dirty="0" err="1"/>
              <a:t>вугілля</a:t>
            </a:r>
            <a:r>
              <a:rPr lang="ru-RU" sz="1800" dirty="0"/>
              <a:t>, на яке </a:t>
            </a:r>
            <a:r>
              <a:rPr lang="ru-RU" sz="1800" dirty="0" err="1"/>
              <a:t>припадає</a:t>
            </a:r>
            <a:r>
              <a:rPr lang="ru-RU" sz="1800" dirty="0"/>
              <a:t> 33% </a:t>
            </a:r>
            <a:r>
              <a:rPr lang="ru-RU" sz="1800" dirty="0" err="1"/>
              <a:t>енергобалансу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, </a:t>
            </a:r>
            <a:r>
              <a:rPr lang="ru-RU" sz="1800" dirty="0" err="1"/>
              <a:t>видобувається</a:t>
            </a:r>
            <a:r>
              <a:rPr lang="ru-RU" sz="1800" dirty="0"/>
              <a:t> в </a:t>
            </a:r>
            <a:r>
              <a:rPr lang="ru-RU" sz="1800" dirty="0" err="1"/>
              <a:t>Рурському</a:t>
            </a:r>
            <a:r>
              <a:rPr lang="ru-RU" sz="1800" dirty="0"/>
              <a:t> </a:t>
            </a:r>
            <a:r>
              <a:rPr lang="ru-RU" sz="1800" dirty="0" err="1"/>
              <a:t>басейні</a:t>
            </a:r>
            <a:r>
              <a:rPr lang="ru-RU" sz="1800" dirty="0"/>
              <a:t>, 10% - у </a:t>
            </a:r>
            <a:r>
              <a:rPr lang="ru-RU" sz="1800" dirty="0" err="1"/>
              <a:t>Саарському</a:t>
            </a:r>
            <a:r>
              <a:rPr lang="ru-RU" sz="1800" dirty="0"/>
              <a:t>, </a:t>
            </a:r>
            <a:r>
              <a:rPr lang="ru-RU" sz="1800" dirty="0" err="1"/>
              <a:t>незначна</a:t>
            </a:r>
            <a:r>
              <a:rPr lang="ru-RU" sz="1800" dirty="0"/>
              <a:t> </a:t>
            </a:r>
            <a:r>
              <a:rPr lang="ru-RU" sz="1800" dirty="0" err="1"/>
              <a:t>частина</a:t>
            </a:r>
            <a:r>
              <a:rPr lang="ru-RU" sz="1800" dirty="0"/>
              <a:t> - у </a:t>
            </a:r>
            <a:r>
              <a:rPr lang="ru-RU" sz="1800" dirty="0" err="1"/>
              <a:t>Аженському</a:t>
            </a:r>
            <a:r>
              <a:rPr lang="ru-RU" sz="1800" dirty="0"/>
              <a:t> </a:t>
            </a:r>
            <a:r>
              <a:rPr lang="ru-RU" sz="1800" dirty="0" err="1"/>
              <a:t>басейні</a:t>
            </a:r>
            <a:r>
              <a:rPr lang="ru-RU" sz="1800" dirty="0" smtClean="0"/>
              <a:t>.</a:t>
            </a:r>
          </a:p>
          <a:p>
            <a:pPr marL="109728" indent="0">
              <a:buNone/>
            </a:pPr>
            <a:r>
              <a:rPr lang="ru-RU" sz="1800" dirty="0" err="1"/>
              <a:t>Чорна</a:t>
            </a:r>
            <a:r>
              <a:rPr lang="ru-RU" sz="1800" dirty="0"/>
              <a:t> </a:t>
            </a:r>
            <a:r>
              <a:rPr lang="ru-RU" sz="1800" dirty="0" err="1"/>
              <a:t>металургія</a:t>
            </a:r>
            <a:r>
              <a:rPr lang="ru-RU" sz="1800" dirty="0"/>
              <a:t> </a:t>
            </a:r>
            <a:r>
              <a:rPr lang="ru-RU" sz="1800" dirty="0" err="1"/>
              <a:t>базується</a:t>
            </a:r>
            <a:r>
              <a:rPr lang="ru-RU" sz="1800" dirty="0"/>
              <a:t> в основному на </a:t>
            </a:r>
            <a:r>
              <a:rPr lang="ru-RU" sz="1800" dirty="0" err="1"/>
              <a:t>власній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імпортній</a:t>
            </a:r>
            <a:r>
              <a:rPr lang="ru-RU" sz="1800" dirty="0"/>
              <a:t> </a:t>
            </a:r>
            <a:r>
              <a:rPr lang="ru-RU" sz="1800" dirty="0" err="1"/>
              <a:t>сировині</a:t>
            </a:r>
            <a:r>
              <a:rPr lang="ru-RU" sz="1800" dirty="0"/>
              <a:t>. </a:t>
            </a:r>
            <a:r>
              <a:rPr lang="ru-RU" sz="1800" dirty="0" err="1"/>
              <a:t>Металургійне</a:t>
            </a:r>
            <a:r>
              <a:rPr lang="ru-RU" sz="1800" dirty="0"/>
              <a:t> </a:t>
            </a:r>
            <a:r>
              <a:rPr lang="ru-RU" sz="1800" dirty="0" err="1"/>
              <a:t>виробництво</a:t>
            </a:r>
            <a:r>
              <a:rPr lang="ru-RU" sz="1800" dirty="0"/>
              <a:t> </a:t>
            </a:r>
            <a:r>
              <a:rPr lang="ru-RU" sz="1800" dirty="0" err="1"/>
              <a:t>зосереджено</a:t>
            </a:r>
            <a:r>
              <a:rPr lang="ru-RU" sz="1800" dirty="0"/>
              <a:t> </a:t>
            </a:r>
            <a:r>
              <a:rPr lang="ru-RU" sz="1800" dirty="0" err="1"/>
              <a:t>переважно</a:t>
            </a:r>
            <a:r>
              <a:rPr lang="ru-RU" sz="1800" dirty="0"/>
              <a:t> в </a:t>
            </a:r>
            <a:r>
              <a:rPr lang="ru-RU" sz="1800" dirty="0" err="1"/>
              <a:t>Рурі</a:t>
            </a:r>
            <a:r>
              <a:rPr lang="ru-RU" sz="1800" dirty="0"/>
              <a:t>. 30 %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продукції</a:t>
            </a:r>
            <a:r>
              <a:rPr lang="ru-RU" sz="1800" dirty="0" smtClean="0"/>
              <a:t> </a:t>
            </a:r>
            <a:r>
              <a:rPr lang="ru-RU" sz="1800" dirty="0" err="1"/>
              <a:t>йде</a:t>
            </a:r>
            <a:r>
              <a:rPr lang="ru-RU" sz="1800" dirty="0"/>
              <a:t> на </a:t>
            </a:r>
            <a:r>
              <a:rPr lang="ru-RU" sz="1800" dirty="0" err="1"/>
              <a:t>експорт</a:t>
            </a:r>
            <a:r>
              <a:rPr lang="ru-RU" sz="1800" dirty="0" smtClean="0"/>
              <a:t>.</a:t>
            </a:r>
          </a:p>
          <a:p>
            <a:pPr marL="109728" indent="0">
              <a:buNone/>
            </a:pPr>
            <a:r>
              <a:rPr lang="uk-UA" sz="1800" dirty="0"/>
              <a:t>Кольорова металургія майже повністю споживає </a:t>
            </a:r>
            <a:r>
              <a:rPr lang="uk-UA" sz="1800" dirty="0" err="1"/>
              <a:t>довізні</a:t>
            </a:r>
            <a:r>
              <a:rPr lang="uk-UA" sz="1800" dirty="0"/>
              <a:t> руди, а також працює на вітчизняному та імпортному ломі кольорових металів. З галузей кольорової металургії виділяється за своїм значенням алюмінієва. Алюмінієві заводи розміщені коло теплових електростанцій у Рурі біля Кельна, в </a:t>
            </a:r>
            <a:r>
              <a:rPr lang="uk-UA" sz="1800" dirty="0" err="1"/>
              <a:t>Ессені</a:t>
            </a:r>
            <a:r>
              <a:rPr lang="uk-UA" sz="1800" dirty="0"/>
              <a:t>, </a:t>
            </a:r>
            <a:r>
              <a:rPr lang="uk-UA" sz="1800" dirty="0" err="1"/>
              <a:t>Ферді</a:t>
            </a:r>
            <a:r>
              <a:rPr lang="uk-UA" sz="1800" dirty="0"/>
              <a:t>, Норді, Гамбурзі та </a:t>
            </a:r>
            <a:r>
              <a:rPr lang="uk-UA" sz="1800" dirty="0" err="1"/>
              <a:t>Штаде</a:t>
            </a:r>
            <a:r>
              <a:rPr lang="uk-UA" sz="1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Промисловість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616052" cy="478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8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13639"/>
            <a:ext cx="4392488" cy="50405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1800" dirty="0"/>
              <a:t>Машинобудування країни займає перше місце за кількістю зайнятих та часткою в експорті продукції (50 %). Підприємства машинобудування та металообробки є практично у всіх районах ФРН. Райони багатогалузевого машинобудування: </a:t>
            </a:r>
            <a:r>
              <a:rPr lang="uk-UA" sz="1800" dirty="0" err="1"/>
              <a:t>Нижньорейнсько-Рурський</a:t>
            </a:r>
            <a:r>
              <a:rPr lang="uk-UA" sz="1800" dirty="0"/>
              <a:t>, Штутгартський, </a:t>
            </a:r>
            <a:r>
              <a:rPr lang="uk-UA" sz="1800" dirty="0" err="1"/>
              <a:t>Рейнсько-Иайнський</a:t>
            </a:r>
            <a:r>
              <a:rPr lang="uk-UA" sz="1800" dirty="0"/>
              <a:t>. Найбільші центри машинобудування - Берлін, Мюнхен, </a:t>
            </a:r>
            <a:r>
              <a:rPr lang="uk-UA" sz="1800" dirty="0" err="1"/>
              <a:t>Нюрнберг</a:t>
            </a:r>
            <a:r>
              <a:rPr lang="uk-UA" sz="1800" dirty="0"/>
              <a:t>, Франкфурт, Кельн, Гамбург, Кіль, Бремен, Лейпциг, Дрезден, Магдебург</a:t>
            </a:r>
            <a:r>
              <a:rPr lang="uk-UA" sz="1800" dirty="0" smtClean="0"/>
              <a:t>. </a:t>
            </a:r>
            <a:r>
              <a:rPr lang="ru-RU" sz="1800" dirty="0" err="1"/>
              <a:t>Всесвітньо</a:t>
            </a:r>
            <a:r>
              <a:rPr lang="ru-RU" sz="1800" dirty="0"/>
              <a:t> </a:t>
            </a:r>
            <a:r>
              <a:rPr lang="ru-RU" sz="1800" dirty="0" err="1"/>
              <a:t>відомі</a:t>
            </a:r>
            <a:r>
              <a:rPr lang="ru-RU" sz="1800" dirty="0"/>
              <a:t> марки “Фольксваген” та “Мерседес” </a:t>
            </a:r>
            <a:r>
              <a:rPr lang="ru-RU" sz="1800" dirty="0" err="1"/>
              <a:t>виробляються</a:t>
            </a:r>
            <a:r>
              <a:rPr lang="ru-RU" sz="1800" dirty="0"/>
              <a:t> </a:t>
            </a:r>
            <a:r>
              <a:rPr lang="ru-RU" sz="1800" dirty="0" err="1"/>
              <a:t>саме</a:t>
            </a:r>
            <a:r>
              <a:rPr lang="ru-RU" sz="1800" dirty="0"/>
              <a:t> у ФРН.</a:t>
            </a: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Машинобудування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22616"/>
            <a:ext cx="4392488" cy="40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56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125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800" dirty="0"/>
              <a:t>Хімічна промисловість Німеччини за обсягами виробництва займає третє місце в світі після США і Японії. Вона використовує великі запаси сировини, які є в країні (вугілля, калійні солі, </a:t>
            </a:r>
            <a:r>
              <a:rPr lang="uk-UA" sz="1800" dirty="0" err="1"/>
              <a:t>сірчасті</a:t>
            </a:r>
            <a:r>
              <a:rPr lang="uk-UA" sz="1800" dirty="0"/>
              <a:t> руди, нафту, природний газ). Основними продуктами її виробництва традиційно є лікарські засоби, продукція органічної хімії, пластмаси, а також косметичні засоби. В цій області промисловості зайнято понад півмільйона робітників і фахівців. Половина продукції галузі йде на експорт. Найбільший район хімічної індустрії – Рур</a:t>
            </a:r>
            <a:r>
              <a:rPr lang="uk-UA" sz="1800" dirty="0" smtClean="0"/>
              <a:t>.</a:t>
            </a:r>
          </a:p>
          <a:p>
            <a:pPr marL="109728" indent="0">
              <a:buNone/>
            </a:pPr>
            <a:r>
              <a:rPr lang="uk-UA" sz="1800" dirty="0"/>
              <a:t>Легка і харчова промисловість поступається за своїм значенням перед галузями важкої промисловості. ФРН імпортує багато сировини для легкої промисловості, особливо для текстильної, найбільшої з її галузей. Більша частина текстильних підприємств зосереджена на заході країни, широким кільцем навколо Руру, орієнтуючись на збут продукції серед його великого населення.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Хімічна та легка промисловість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7822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1172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Федеративна Республіка Німеччини</vt:lpstr>
      <vt:lpstr>Загальні відомості про країну</vt:lpstr>
      <vt:lpstr>Географічне положення</vt:lpstr>
      <vt:lpstr>Природні умови та ресурси</vt:lpstr>
      <vt:lpstr>Народонаселення та культура</vt:lpstr>
      <vt:lpstr>Господарство</vt:lpstr>
      <vt:lpstr>Промисловість</vt:lpstr>
      <vt:lpstr>Машинобудування</vt:lpstr>
      <vt:lpstr>Хімічна та легка промисловість</vt:lpstr>
      <vt:lpstr>Сільське господарство</vt:lpstr>
      <vt:lpstr>Економіка</vt:lpstr>
      <vt:lpstr>Туризм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Федеративна Республіка Німеччини</dc:title>
  <dc:creator>Олександр</dc:creator>
  <cp:lastModifiedBy>Олександр</cp:lastModifiedBy>
  <cp:revision>24</cp:revision>
  <dcterms:created xsi:type="dcterms:W3CDTF">2013-02-20T18:32:20Z</dcterms:created>
  <dcterms:modified xsi:type="dcterms:W3CDTF">2013-02-20T19:47:06Z</dcterms:modified>
</cp:coreProperties>
</file>