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257" r:id="rId3"/>
    <p:sldId id="259" r:id="rId4"/>
    <p:sldId id="262" r:id="rId5"/>
    <p:sldId id="276" r:id="rId6"/>
    <p:sldId id="277" r:id="rId7"/>
    <p:sldId id="278" r:id="rId8"/>
    <p:sldId id="279" r:id="rId9"/>
    <p:sldId id="280" r:id="rId10"/>
    <p:sldId id="283" r:id="rId11"/>
    <p:sldId id="285" r:id="rId12"/>
    <p:sldId id="287" r:id="rId13"/>
    <p:sldId id="288" r:id="rId14"/>
    <p:sldId id="290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B9074B"/>
    <a:srgbClr val="AD136B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70" d="100"/>
          <a:sy n="70" d="100"/>
        </p:scale>
        <p:origin x="-1164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1D932-B78E-4EF0-B43A-BAC18C7EEEC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DC73F-5013-4D19-AAC8-77007357D88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DC73F-5013-4D19-AAC8-77007357D88F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A53C54-3F63-4CF2-9679-98FE60A3748C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E5462B-4DB5-4424-99D4-FFE79A03DBFD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4572000" y="3786190"/>
            <a:ext cx="4143404" cy="150019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1863 - 1945</a:t>
            </a:r>
            <a:endParaRPr lang="uk-UA" sz="36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Рисунок 3" descr="vernadsky сидит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571480"/>
            <a:ext cx="3733826" cy="50006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182361" y="785794"/>
            <a:ext cx="4607159" cy="258532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i="1" dirty="0" err="1" smtClean="0">
                <a:ln w="1905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Володиимир</a:t>
            </a:r>
            <a:r>
              <a:rPr lang="uk-UA" sz="5400" b="1" i="1" dirty="0" smtClean="0">
                <a:ln w="1905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uk-UA" sz="5400" b="1" i="1" dirty="0" smtClean="0">
                <a:ln w="1905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Іванович</a:t>
            </a:r>
          </a:p>
          <a:p>
            <a:pPr algn="ctr"/>
            <a:r>
              <a:rPr lang="uk-UA" sz="5400" b="1" i="1" dirty="0" smtClean="0">
                <a:ln w="1905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Вернадський</a:t>
            </a:r>
            <a:endParaRPr lang="uk-UA" sz="5400" b="1" i="1" dirty="0">
              <a:ln w="1905"/>
              <a:solidFill>
                <a:schemeClr val="accent1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280b8_84ca6aa2_L радієвий інститу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1428736"/>
            <a:ext cx="3774291" cy="5032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07меморіальна дошка 20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7686" y="2928934"/>
            <a:ext cx="4572012" cy="34290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714348" y="500042"/>
            <a:ext cx="76318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accent5">
                    <a:lumMod val="50000"/>
                  </a:schemeClr>
                </a:solidFill>
              </a:rPr>
              <a:t>Меморіальні дошки Вернадському на будівлях Радієвого інституту  </a:t>
            </a:r>
          </a:p>
          <a:p>
            <a:pPr algn="ctr"/>
            <a:r>
              <a:rPr lang="uk-UA" sz="2000" b="1" dirty="0" smtClean="0">
                <a:solidFill>
                  <a:schemeClr val="accent5">
                    <a:lumMod val="50000"/>
                  </a:schemeClr>
                </a:solidFill>
              </a:rPr>
              <a:t>(Москва) та готелю </a:t>
            </a:r>
            <a:r>
              <a:rPr lang="uk-UA" sz="2000" b="1" dirty="0" err="1" smtClean="0">
                <a:solidFill>
                  <a:schemeClr val="accent5">
                    <a:lumMod val="50000"/>
                  </a:schemeClr>
                </a:solidFill>
              </a:rPr>
              <a:t>“Вікторія”</a:t>
            </a:r>
            <a:r>
              <a:rPr lang="uk-UA" sz="2000" b="1" dirty="0" smtClean="0">
                <a:solidFill>
                  <a:schemeClr val="accent5">
                    <a:lumMod val="50000"/>
                  </a:schemeClr>
                </a:solidFill>
              </a:rPr>
              <a:t> (Кременчук)</a:t>
            </a:r>
            <a:endParaRPr lang="uk-UA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214290"/>
            <a:ext cx="28402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</a:rPr>
              <a:t>Пам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’</a:t>
            </a:r>
            <a:r>
              <a:rPr lang="uk-UA" b="1" dirty="0" err="1" smtClean="0">
                <a:solidFill>
                  <a:schemeClr val="accent1">
                    <a:lumMod val="50000"/>
                  </a:schemeClr>
                </a:solidFill>
              </a:rPr>
              <a:t>ятники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 Вернадському</a:t>
            </a:r>
          </a:p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у Києві та Кременчуці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Рисунок 4" descr="vern1 кременчу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214290"/>
            <a:ext cx="4036194" cy="607223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6" name="Рисунок 5" descr="450px-Пам'ятник_Володимиру_Вернадському_Київ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58" y="1000108"/>
            <a:ext cx="4286262" cy="571501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347584національна бібліотека ім. вернадськог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357166"/>
            <a:ext cx="5282184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2513997_7174ddea бібліотек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43570" y="1071546"/>
            <a:ext cx="3291863" cy="45720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000100" y="4643446"/>
            <a:ext cx="34016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i="1" dirty="0" smtClean="0"/>
              <a:t>Національна бібліотека України </a:t>
            </a:r>
          </a:p>
          <a:p>
            <a:pPr algn="ctr"/>
            <a:r>
              <a:rPr lang="uk-UA" b="1" i="1" dirty="0" smtClean="0"/>
              <a:t>ім. В.І.Вернадського</a:t>
            </a:r>
          </a:p>
          <a:p>
            <a:pPr algn="ctr"/>
            <a:r>
              <a:rPr lang="uk-UA" b="1" i="1" dirty="0" smtClean="0"/>
              <a:t>м. Київ</a:t>
            </a:r>
            <a:endParaRPr lang="uk-UA" b="1" i="1" dirty="0"/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10st042станція ім. вернадського в антарктиді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141615"/>
            <a:ext cx="8786842" cy="657477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670384" y="642918"/>
            <a:ext cx="35108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i="1" dirty="0" smtClean="0"/>
              <a:t>Антарктична науково-дослідна </a:t>
            </a:r>
          </a:p>
          <a:p>
            <a:pPr algn="ctr"/>
            <a:r>
              <a:rPr lang="uk-UA" b="1" i="1" dirty="0" smtClean="0"/>
              <a:t>станція  </a:t>
            </a:r>
            <a:r>
              <a:rPr lang="uk-UA" b="1" i="1" dirty="0" err="1" smtClean="0"/>
              <a:t>“Академік</a:t>
            </a:r>
            <a:r>
              <a:rPr lang="uk-UA" b="1" i="1" dirty="0" smtClean="0"/>
              <a:t> </a:t>
            </a:r>
            <a:r>
              <a:rPr lang="uk-UA" b="1" i="1" dirty="0" err="1" smtClean="0"/>
              <a:t>Вернадський”</a:t>
            </a:r>
            <a:endParaRPr lang="uk-UA" b="1" i="1" dirty="0" smtClean="0"/>
          </a:p>
          <a:p>
            <a:pPr algn="ctr"/>
            <a:r>
              <a:rPr lang="uk-UA" b="1" i="1" dirty="0" smtClean="0"/>
              <a:t>о</a:t>
            </a:r>
            <a:r>
              <a:rPr lang="uk-UA" b="1" i="1" dirty="0" smtClean="0"/>
              <a:t>. </a:t>
            </a:r>
            <a:r>
              <a:rPr lang="uk-UA" b="1" i="1" dirty="0" err="1" smtClean="0"/>
              <a:t>Галіндез</a:t>
            </a:r>
            <a:endParaRPr lang="uk-UA" b="1" i="1" dirty="0"/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86116" y="1357298"/>
            <a:ext cx="55721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З метою відзначення вчених за видатні досягнення в галузі природничих, технічних та </a:t>
            </a:r>
            <a:r>
              <a:rPr lang="uk-UA" dirty="0" err="1" smtClean="0">
                <a:solidFill>
                  <a:srgbClr val="7030A0"/>
                </a:solidFill>
              </a:rPr>
              <a:t>соціогуманітарних</a:t>
            </a:r>
            <a:r>
              <a:rPr lang="uk-UA" dirty="0" smtClean="0">
                <a:solidFill>
                  <a:srgbClr val="7030A0"/>
                </a:solidFill>
              </a:rPr>
              <a:t> наук, наукові праці, відкриття та винаходи, що мають важливе наукове й практичне значення та утверджують авторитет української науки, на честь першого президента Української академії наук – видатного вченого, академіка Володимира Івановича Вернадського, а також з нагоди святкування  85-річчя створення Академії у 2003 році Президією НАН України засновано золоту медаль імені В.І.Вернадського Національної академії наук України.</a:t>
            </a:r>
          </a:p>
          <a:p>
            <a:r>
              <a:rPr lang="uk-UA" b="1" dirty="0" smtClean="0">
                <a:solidFill>
                  <a:srgbClr val="7030A0"/>
                </a:solidFill>
              </a:rPr>
              <a:t>Золота медаль імені В.І.Вернадського є найвищою відзнакою НАН України</a:t>
            </a:r>
            <a:r>
              <a:rPr lang="uk-UA" dirty="0" smtClean="0">
                <a:solidFill>
                  <a:srgbClr val="7030A0"/>
                </a:solidFill>
              </a:rPr>
              <a:t>, яка присуджується щорічно до дня народження академіка В.І.Вернадського (12 березня) двом вченим – одному вітчизняному і одному зарубіжному. </a:t>
            </a:r>
          </a:p>
        </p:txBody>
      </p:sp>
      <p:pic>
        <p:nvPicPr>
          <p:cNvPr id="4" name="Рисунок 3" descr="gold_med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312135"/>
            <a:ext cx="2727743" cy="631513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85728"/>
            <a:ext cx="65346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chemeClr val="accent4">
                    <a:lumMod val="50000"/>
                  </a:schemeClr>
                </a:solidFill>
              </a:rPr>
              <a:t>Дитинство і родина майбутнього вченого</a:t>
            </a:r>
            <a:endParaRPr lang="uk-UA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Рисунок 2" descr="Вернадські_Володимир_Ольга_Катерина_186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6116" y="1000108"/>
            <a:ext cx="2714644" cy="4252418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4" name="Рисунок 3" descr="Вернадська_Ганна_Петрівна_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5140" y="1071546"/>
            <a:ext cx="1990975" cy="2747778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85720" y="3857628"/>
            <a:ext cx="296824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/>
              <a:t>Батько  - Іван Васильович</a:t>
            </a:r>
            <a:endParaRPr lang="en-US" b="1" dirty="0" smtClean="0"/>
          </a:p>
          <a:p>
            <a:pPr algn="ctr"/>
            <a:r>
              <a:rPr lang="en-US" b="1" dirty="0" smtClean="0"/>
              <a:t>1821 - 1884</a:t>
            </a:r>
            <a:endParaRPr lang="uk-UA" b="1" dirty="0" smtClean="0"/>
          </a:p>
          <a:p>
            <a:pPr algn="ctr"/>
            <a:r>
              <a:rPr lang="uk-UA" i="1" u="sng" dirty="0" smtClean="0"/>
              <a:t>Посади:</a:t>
            </a:r>
            <a:r>
              <a:rPr lang="uk-UA" i="1" dirty="0" smtClean="0"/>
              <a:t> зав. кафедрою</a:t>
            </a:r>
          </a:p>
          <a:p>
            <a:pPr algn="ctr"/>
            <a:r>
              <a:rPr lang="uk-UA" i="1" dirty="0"/>
              <a:t>п</a:t>
            </a:r>
            <a:r>
              <a:rPr lang="uk-UA" i="1" dirty="0" smtClean="0"/>
              <a:t>олітекономії в Київському,</a:t>
            </a:r>
          </a:p>
          <a:p>
            <a:pPr algn="ctr"/>
            <a:r>
              <a:rPr lang="uk-UA" i="1" dirty="0"/>
              <a:t>в</a:t>
            </a:r>
            <a:r>
              <a:rPr lang="uk-UA" i="1" dirty="0" smtClean="0"/>
              <a:t>икладач політекономії та </a:t>
            </a:r>
          </a:p>
          <a:p>
            <a:pPr algn="ctr"/>
            <a:r>
              <a:rPr lang="uk-UA" i="1" dirty="0"/>
              <a:t>с</a:t>
            </a:r>
            <a:r>
              <a:rPr lang="uk-UA" i="1" dirty="0" smtClean="0"/>
              <a:t>татистики в Московському</a:t>
            </a:r>
          </a:p>
          <a:p>
            <a:pPr algn="ctr"/>
            <a:r>
              <a:rPr lang="uk-UA" i="1" dirty="0" smtClean="0"/>
              <a:t>університетах ;</a:t>
            </a:r>
          </a:p>
          <a:p>
            <a:pPr algn="ctr"/>
            <a:r>
              <a:rPr lang="uk-UA" i="1" dirty="0"/>
              <a:t>п</a:t>
            </a:r>
            <a:r>
              <a:rPr lang="uk-UA" i="1" dirty="0" smtClean="0"/>
              <a:t>рофесор Головного </a:t>
            </a:r>
          </a:p>
          <a:p>
            <a:pPr algn="ctr"/>
            <a:r>
              <a:rPr lang="uk-UA" i="1" dirty="0" smtClean="0"/>
              <a:t>педагогічного  інституту  в</a:t>
            </a:r>
          </a:p>
          <a:p>
            <a:pPr algn="ctr"/>
            <a:r>
              <a:rPr lang="uk-UA" i="1" dirty="0" smtClean="0"/>
              <a:t>Петербурзі  </a:t>
            </a:r>
            <a:endParaRPr lang="uk-UA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072198" y="4000504"/>
            <a:ext cx="28816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Мати – Ганна Петрівна </a:t>
            </a:r>
          </a:p>
          <a:p>
            <a:pPr algn="ctr"/>
            <a:r>
              <a:rPr lang="uk-UA" b="1" dirty="0" err="1" smtClean="0"/>
              <a:t>Константинович</a:t>
            </a:r>
            <a:r>
              <a:rPr lang="uk-UA" b="1" dirty="0" smtClean="0"/>
              <a:t> </a:t>
            </a:r>
            <a:endParaRPr lang="en-US" b="1" dirty="0" smtClean="0"/>
          </a:p>
          <a:p>
            <a:pPr algn="ctr"/>
            <a:r>
              <a:rPr lang="en-US" b="1" dirty="0" smtClean="0"/>
              <a:t>1837 - 1898</a:t>
            </a:r>
            <a:endParaRPr lang="uk-UA" b="1" dirty="0" smtClean="0"/>
          </a:p>
          <a:p>
            <a:pPr algn="ctr"/>
            <a:r>
              <a:rPr lang="uk-UA" dirty="0" smtClean="0"/>
              <a:t>(друга дружина батька)</a:t>
            </a:r>
          </a:p>
          <a:p>
            <a:pPr algn="ctr"/>
            <a:r>
              <a:rPr lang="uk-UA" i="1" dirty="0" smtClean="0"/>
              <a:t>Учителька музики та співів</a:t>
            </a:r>
            <a:endParaRPr lang="uk-UA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286116" y="5572140"/>
            <a:ext cx="34172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Володя</a:t>
            </a:r>
            <a:r>
              <a:rPr lang="uk-UA" dirty="0" smtClean="0"/>
              <a:t> з молодшими сестрами: </a:t>
            </a:r>
          </a:p>
          <a:p>
            <a:pPr algn="ctr"/>
            <a:r>
              <a:rPr lang="uk-UA" dirty="0" smtClean="0"/>
              <a:t>Катериною та Ольгою</a:t>
            </a:r>
            <a:endParaRPr lang="en-US" dirty="0" smtClean="0"/>
          </a:p>
          <a:p>
            <a:pPr algn="ctr"/>
            <a:r>
              <a:rPr lang="en-US" b="1" dirty="0" smtClean="0"/>
              <a:t>1868 </a:t>
            </a:r>
            <a:r>
              <a:rPr lang="uk-UA" b="1" dirty="0" smtClean="0"/>
              <a:t> рік</a:t>
            </a:r>
            <a:endParaRPr lang="uk-UA" b="1" dirty="0"/>
          </a:p>
        </p:txBody>
      </p:sp>
      <p:pic>
        <p:nvPicPr>
          <p:cNvPr id="10" name="Рисунок 9" descr="Вернадський_Іван_Васильович_186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0905" y="904051"/>
            <a:ext cx="1972269" cy="2739263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v13 вернадський 188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928670"/>
            <a:ext cx="2891811" cy="3286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928662" y="4286256"/>
            <a:ext cx="136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1886 рік</a:t>
            </a:r>
            <a:endParaRPr lang="uk-UA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000636"/>
            <a:ext cx="319504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Навчався В.І.Вернадський </a:t>
            </a:r>
          </a:p>
          <a:p>
            <a:pPr algn="ctr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Петербурзькому </a:t>
            </a:r>
          </a:p>
          <a:p>
            <a:pPr algn="ctr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університеті </a:t>
            </a:r>
          </a:p>
          <a:p>
            <a:pPr algn="ctr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фізико-математичному</a:t>
            </a:r>
          </a:p>
          <a:p>
            <a:pPr algn="ctr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факультеті (1881 – 1885) </a:t>
            </a:r>
            <a:endParaRPr lang="uk-U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3-Beketov-bg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00496" y="3643314"/>
            <a:ext cx="2514706" cy="307181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7" name="Рисунок 6" descr="mendeleev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19010" y="785795"/>
            <a:ext cx="1896393" cy="300039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8" name="Рисунок 7" descr="v58докучаев в.в.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143372" y="928670"/>
            <a:ext cx="2143140" cy="2582097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9" name="Рисунок 8" descr="v11воейков а.и.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58016" y="4000504"/>
            <a:ext cx="2046173" cy="2683505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4214810" y="2928934"/>
            <a:ext cx="1417568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1600" b="1" dirty="0" smtClean="0"/>
              <a:t>Докучаєв В.В.</a:t>
            </a:r>
          </a:p>
          <a:p>
            <a:r>
              <a:rPr lang="uk-UA" sz="1600" b="1" dirty="0" smtClean="0"/>
              <a:t>1846 - 1903</a:t>
            </a:r>
            <a:endParaRPr lang="uk-UA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929454" y="3143248"/>
            <a:ext cx="1487908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1600" b="1" dirty="0" smtClean="0"/>
              <a:t>Мендєлєєв Д.І.</a:t>
            </a:r>
          </a:p>
          <a:p>
            <a:r>
              <a:rPr lang="uk-UA" sz="1600" b="1" dirty="0" smtClean="0"/>
              <a:t>1834 - 1907</a:t>
            </a:r>
            <a:endParaRPr lang="uk-UA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071934" y="6072206"/>
            <a:ext cx="133427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1600" b="1" dirty="0" err="1" smtClean="0"/>
              <a:t>Бекетов</a:t>
            </a:r>
            <a:r>
              <a:rPr lang="uk-UA" sz="1600" b="1" dirty="0" smtClean="0"/>
              <a:t> А.М.</a:t>
            </a:r>
          </a:p>
          <a:p>
            <a:r>
              <a:rPr lang="uk-UA" sz="1600" b="1" dirty="0" smtClean="0"/>
              <a:t>1825 - 1902</a:t>
            </a:r>
            <a:endParaRPr lang="uk-UA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000892" y="6072206"/>
            <a:ext cx="140070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1600" b="1" dirty="0" err="1" smtClean="0"/>
              <a:t>Воєйков</a:t>
            </a:r>
            <a:r>
              <a:rPr lang="uk-UA" sz="1600" b="1" dirty="0" smtClean="0"/>
              <a:t> О.І.</a:t>
            </a:r>
          </a:p>
          <a:p>
            <a:r>
              <a:rPr lang="uk-UA" sz="1600" b="1" dirty="0" smtClean="0"/>
              <a:t>1842 - 1916</a:t>
            </a:r>
            <a:endParaRPr lang="uk-UA" sz="16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929190" y="214290"/>
            <a:ext cx="3776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/>
              <a:t>Вчителі  Володимира  Вернадського</a:t>
            </a:r>
            <a:endParaRPr lang="ru-RU" b="1" i="1" dirty="0"/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71736" y="214290"/>
            <a:ext cx="31811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БРАТСТВО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1214422"/>
            <a:ext cx="8706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  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Під час навчання в університеті В.І.Вернадський увійшов до одного з народницьких </a:t>
            </a:r>
          </a:p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гуртків – науково-літературного товариства. 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857364"/>
            <a:ext cx="81916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  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 надр товариства виникло у 1885 році Братство, діяльність якого прийняла </a:t>
            </a:r>
          </a:p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науково-етичний характер. Члени Братства за власні кошти видавали книги для </a:t>
            </a:r>
          </a:p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народу, відкрили в Петербурзі народні читальні, вели просвітницьку роботу.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3071810"/>
            <a:ext cx="8971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   </a:t>
            </a:r>
            <a:r>
              <a:rPr lang="uk-UA" dirty="0" smtClean="0"/>
              <a:t>Братство проіснувало 35 років. Друзі листувалися, щороку 30 грудня зустрічалися </a:t>
            </a:r>
          </a:p>
          <a:p>
            <a:r>
              <a:rPr lang="uk-UA" dirty="0" smtClean="0"/>
              <a:t>сім</a:t>
            </a:r>
            <a:r>
              <a:rPr lang="en-US" dirty="0" smtClean="0"/>
              <a:t>’</a:t>
            </a:r>
            <a:r>
              <a:rPr lang="uk-UA" dirty="0" smtClean="0"/>
              <a:t>ями</a:t>
            </a:r>
            <a:r>
              <a:rPr lang="ru-RU" dirty="0" smtClean="0"/>
              <a:t>, проводили </a:t>
            </a:r>
            <a:r>
              <a:rPr lang="uk-UA" dirty="0" smtClean="0"/>
              <a:t>разом літні канікули. 30 грудня 1921 року в останній раз </a:t>
            </a:r>
          </a:p>
          <a:p>
            <a:r>
              <a:rPr lang="uk-UA" dirty="0" smtClean="0"/>
              <a:t>зібралось разом братство.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4286256"/>
            <a:ext cx="84050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uk-UA" dirty="0" smtClean="0"/>
              <a:t>Коли в 1942 році Вернадський одержав Сталінську премію (200 тис. руб.), то </a:t>
            </a:r>
          </a:p>
          <a:p>
            <a:r>
              <a:rPr lang="uk-UA" dirty="0" smtClean="0"/>
              <a:t>100 тис. руб. він передав на оборону країни, а решту розділив між друзями і </a:t>
            </a:r>
          </a:p>
          <a:p>
            <a:r>
              <a:rPr lang="uk-UA" dirty="0" smtClean="0"/>
              <a:t>вдовами померлих друзів, собі не залишивши нічого.   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70110"/>
            <a:ext cx="9144000" cy="40626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solidFill>
                  <a:srgbClr val="AD136B"/>
                </a:solidFill>
              </a:rPr>
              <a:t>  Доля України і її народу хвилювали Вернадського </a:t>
            </a:r>
            <a:r>
              <a:rPr lang="uk-UA" sz="2400" b="1" dirty="0" smtClean="0">
                <a:solidFill>
                  <a:srgbClr val="AD136B"/>
                </a:solidFill>
              </a:rPr>
              <a:t>завжди: В.І.Вернадський </a:t>
            </a:r>
            <a:r>
              <a:rPr lang="uk-UA" sz="2400" b="1" dirty="0" smtClean="0">
                <a:solidFill>
                  <a:srgbClr val="AD136B"/>
                </a:solidFill>
              </a:rPr>
              <a:t>написав статтю </a:t>
            </a:r>
            <a:r>
              <a:rPr lang="uk-UA" sz="2400" b="1" dirty="0" err="1" smtClean="0">
                <a:solidFill>
                  <a:srgbClr val="AD136B"/>
                </a:solidFill>
              </a:rPr>
              <a:t>“Українське</a:t>
            </a:r>
            <a:r>
              <a:rPr lang="uk-UA" sz="2400" b="1" dirty="0" smtClean="0">
                <a:solidFill>
                  <a:srgbClr val="AD136B"/>
                </a:solidFill>
              </a:rPr>
              <a:t> питання і російське </a:t>
            </a:r>
            <a:r>
              <a:rPr lang="uk-UA" sz="2400" b="1" dirty="0" err="1" smtClean="0">
                <a:solidFill>
                  <a:srgbClr val="AD136B"/>
                </a:solidFill>
              </a:rPr>
              <a:t>суспільство”</a:t>
            </a:r>
            <a:r>
              <a:rPr lang="uk-UA" sz="2400" b="1" dirty="0" smtClean="0">
                <a:solidFill>
                  <a:srgbClr val="AD136B"/>
                </a:solidFill>
              </a:rPr>
              <a:t>, яка була вперше опублікована лише у 1988 році.</a:t>
            </a:r>
          </a:p>
          <a:p>
            <a:pPr>
              <a:buFont typeface="Wingdings" pitchFamily="2" charset="2"/>
              <a:buChar char="v"/>
            </a:pPr>
            <a:r>
              <a:rPr lang="uk-UA" sz="2400" b="1" i="1" dirty="0" smtClean="0">
                <a:solidFill>
                  <a:srgbClr val="AD136B"/>
                </a:solidFill>
              </a:rPr>
              <a:t>    </a:t>
            </a:r>
            <a:r>
              <a:rPr lang="uk-UA" sz="2400" b="1" dirty="0" smtClean="0">
                <a:solidFill>
                  <a:srgbClr val="AD136B"/>
                </a:solidFill>
              </a:rPr>
              <a:t>Саме Володимир Вернадський, вчений та громадянин світу,  доклав чималих зусиль для створення Української  Академії Наук і став  її першим </a:t>
            </a:r>
            <a:r>
              <a:rPr lang="uk-UA" sz="2400" b="1" dirty="0" err="1" smtClean="0">
                <a:solidFill>
                  <a:srgbClr val="AD136B"/>
                </a:solidFill>
              </a:rPr>
              <a:t>“головою”</a:t>
            </a:r>
            <a:r>
              <a:rPr lang="uk-UA" sz="2400" b="1" dirty="0" smtClean="0">
                <a:solidFill>
                  <a:srgbClr val="AD136B"/>
                </a:solidFill>
              </a:rPr>
              <a:t> (президентом)  у </a:t>
            </a:r>
          </a:p>
          <a:p>
            <a:r>
              <a:rPr lang="uk-UA" sz="2400" b="1" dirty="0" smtClean="0">
                <a:solidFill>
                  <a:srgbClr val="AD136B"/>
                </a:solidFill>
              </a:rPr>
              <a:t>1918 році. </a:t>
            </a:r>
          </a:p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solidFill>
                  <a:srgbClr val="AD136B"/>
                </a:solidFill>
              </a:rPr>
              <a:t>    Очолив  універсальну  Національну  бібліотеку  України  при  УАН  у 1918 році. </a:t>
            </a:r>
            <a:endParaRPr lang="uk-UA" sz="2400" dirty="0" smtClean="0">
              <a:solidFill>
                <a:srgbClr val="AD136B"/>
              </a:solidFill>
            </a:endParaRPr>
          </a:p>
          <a:p>
            <a:pPr lvl="1"/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uk-UA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vernad5 схема вчення вернадськог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857232"/>
            <a:ext cx="3955226" cy="5715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072066" y="1214422"/>
            <a:ext cx="3791872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В одному із французьких наукових  журналів В.І.Вернадського </a:t>
            </a:r>
            <a:r>
              <a:rPr lang="uk-UA" sz="2400" b="1" dirty="0" smtClean="0"/>
              <a:t>названо хрещеним батьком глобальної екології.</a:t>
            </a:r>
            <a:endParaRPr lang="uk-UA" sz="2400" b="1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85728"/>
            <a:ext cx="8572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</a:t>
            </a:r>
            <a:r>
              <a:rPr lang="uk-UA" sz="2400" b="1" dirty="0" smtClean="0"/>
              <a:t>Революційність поглядів Володимира Вернадського</a:t>
            </a:r>
            <a:endParaRPr lang="ru-RU" sz="2400" dirty="0"/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98814"/>
            <a:ext cx="9144000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      В.І.Вернадський читав наукову літературу на 15 іноземних мовах, деякі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свої наукові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статті писав французькою, англійською, німецькою мовами. Окремі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праці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Вернадського за його життя не друкували, інші – вилучали з друку і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продаж та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забороняли. Його думки та наукові погляди часто були пророчими: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214554"/>
            <a:ext cx="8730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uk-UA" b="1" dirty="0" err="1" smtClean="0">
                <a:solidFill>
                  <a:schemeClr val="accent5">
                    <a:lumMod val="50000"/>
                  </a:schemeClr>
                </a:solidFill>
              </a:rPr>
              <a:t>“Неможливо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</a:rPr>
              <a:t> відкласти турботу про вічне і велике на той час, коли буде досягнута 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</a:rPr>
              <a:t> для 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</a:rPr>
              <a:t>всіх можливість задоволення своїх елементарних потреб. Інакше буде </a:t>
            </a:r>
            <a:r>
              <a:rPr lang="uk-UA" b="1" dirty="0" err="1" smtClean="0">
                <a:solidFill>
                  <a:schemeClr val="accent5">
                    <a:lumMod val="50000"/>
                  </a:schemeClr>
                </a:solidFill>
              </a:rPr>
              <a:t>пізно.”</a:t>
            </a:r>
            <a:endParaRPr lang="uk-UA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286124"/>
            <a:ext cx="899727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rgbClr val="C00000"/>
                </a:solidFill>
              </a:rPr>
              <a:t>  </a:t>
            </a:r>
            <a:r>
              <a:rPr lang="uk-UA" b="1" dirty="0" err="1" smtClean="0">
                <a:solidFill>
                  <a:srgbClr val="C00000"/>
                </a:solidFill>
              </a:rPr>
              <a:t>“Ми</a:t>
            </a:r>
            <a:r>
              <a:rPr lang="uk-UA" b="1" dirty="0" smtClean="0">
                <a:solidFill>
                  <a:srgbClr val="C00000"/>
                </a:solidFill>
              </a:rPr>
              <a:t> стоїмо перед майбутнім владарюванням радіоактивної енергії, більш </a:t>
            </a:r>
          </a:p>
          <a:p>
            <a:pPr lvl="1"/>
            <a:r>
              <a:rPr lang="uk-UA" b="1" dirty="0" smtClean="0">
                <a:solidFill>
                  <a:srgbClr val="C00000"/>
                </a:solidFill>
              </a:rPr>
              <a:t>потужної, ніж </a:t>
            </a:r>
            <a:r>
              <a:rPr lang="uk-UA" b="1" dirty="0" err="1" smtClean="0">
                <a:solidFill>
                  <a:srgbClr val="C00000"/>
                </a:solidFill>
              </a:rPr>
              <a:t>електрична”</a:t>
            </a:r>
            <a:endParaRPr lang="uk-UA" sz="20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214818"/>
            <a:ext cx="93075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rgbClr val="002060"/>
                </a:solidFill>
              </a:rPr>
              <a:t>  </a:t>
            </a:r>
            <a:r>
              <a:rPr lang="uk-UA" b="1" dirty="0" err="1" smtClean="0">
                <a:solidFill>
                  <a:srgbClr val="002060"/>
                </a:solidFill>
              </a:rPr>
              <a:t>“Вдивляючись</a:t>
            </a:r>
            <a:r>
              <a:rPr lang="uk-UA" b="1" dirty="0" smtClean="0">
                <a:solidFill>
                  <a:srgbClr val="002060"/>
                </a:solidFill>
              </a:rPr>
              <a:t> у зміни, що вносяться новою геологічною силою – </a:t>
            </a:r>
            <a:r>
              <a:rPr lang="uk-UA" b="1" dirty="0" err="1" smtClean="0">
                <a:solidFill>
                  <a:srgbClr val="002060"/>
                </a:solidFill>
              </a:rPr>
              <a:t>силою</a:t>
            </a:r>
            <a:r>
              <a:rPr lang="uk-UA" b="1" dirty="0" smtClean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uk-UA" b="1" dirty="0" smtClean="0">
                <a:solidFill>
                  <a:srgbClr val="002060"/>
                </a:solidFill>
              </a:rPr>
              <a:t>культурного людства -  створеною підготовкою мільйонів років змін живої </a:t>
            </a:r>
          </a:p>
          <a:p>
            <a:pPr lvl="1"/>
            <a:r>
              <a:rPr lang="uk-UA" b="1" dirty="0" smtClean="0">
                <a:solidFill>
                  <a:srgbClr val="002060"/>
                </a:solidFill>
              </a:rPr>
              <a:t>речовини, - бачиш, що агентом, який приводить її в рух, є свідомість, розум, </a:t>
            </a:r>
          </a:p>
          <a:p>
            <a:pPr lvl="1"/>
            <a:r>
              <a:rPr lang="uk-UA" b="1" dirty="0" smtClean="0">
                <a:solidFill>
                  <a:srgbClr val="002060"/>
                </a:solidFill>
              </a:rPr>
              <a:t>нова сила на нашій </a:t>
            </a:r>
            <a:r>
              <a:rPr lang="uk-UA" b="1" dirty="0" err="1" smtClean="0">
                <a:solidFill>
                  <a:srgbClr val="002060"/>
                </a:solidFill>
              </a:rPr>
              <a:t>поверхні”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572140"/>
            <a:ext cx="90622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b="1" dirty="0" smtClean="0">
                <a:solidFill>
                  <a:srgbClr val="AD136B"/>
                </a:solidFill>
              </a:rPr>
              <a:t>  “В науці нема до цих пір ясної свідомості, що явища життя і явища неживої </a:t>
            </a:r>
          </a:p>
          <a:p>
            <a:pPr lvl="1"/>
            <a:r>
              <a:rPr lang="uk-UA" b="1" dirty="0" smtClean="0">
                <a:solidFill>
                  <a:srgbClr val="AD136B"/>
                </a:solidFill>
              </a:rPr>
              <a:t>природи, взяті з геологічної, тобто планетної, точки зору, є проявами </a:t>
            </a:r>
          </a:p>
          <a:p>
            <a:pPr lvl="1"/>
            <a:r>
              <a:rPr lang="uk-UA" b="1" dirty="0" smtClean="0">
                <a:solidFill>
                  <a:srgbClr val="AD136B"/>
                </a:solidFill>
              </a:rPr>
              <a:t>єдиного </a:t>
            </a:r>
            <a:r>
              <a:rPr lang="uk-UA" b="1" dirty="0" err="1" smtClean="0">
                <a:solidFill>
                  <a:srgbClr val="AD136B"/>
                </a:solidFill>
              </a:rPr>
              <a:t>процесу”</a:t>
            </a:r>
            <a:endParaRPr lang="uk-UA" b="1" dirty="0">
              <a:solidFill>
                <a:srgbClr val="AD136B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571480"/>
            <a:ext cx="78440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 “З усього обсягу фактів, точно встановлених, мені здається випливає, що </a:t>
            </a:r>
          </a:p>
          <a:p>
            <a:pPr lvl="1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цим майбутнім людства є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автотрофність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 людства – більш простими </a:t>
            </a:r>
          </a:p>
          <a:p>
            <a:pPr lvl="1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словами, незалежність його існування від навколишньої живої матерії – </a:t>
            </a:r>
          </a:p>
          <a:p>
            <a:pPr lvl="1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рослин і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</a:rPr>
              <a:t>тварин”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500702"/>
            <a:ext cx="79295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rgbClr val="AD136B"/>
                </a:solidFill>
              </a:rPr>
              <a:t>  </a:t>
            </a:r>
            <a:r>
              <a:rPr lang="uk-UA" b="1" dirty="0" err="1" smtClean="0">
                <a:solidFill>
                  <a:srgbClr val="AD136B"/>
                </a:solidFill>
              </a:rPr>
              <a:t>“Ідеї</a:t>
            </a:r>
            <a:r>
              <a:rPr lang="uk-UA" b="1" dirty="0" smtClean="0">
                <a:solidFill>
                  <a:srgbClr val="AD136B"/>
                </a:solidFill>
              </a:rPr>
              <a:t> вічності та безначальності життя, тісно </a:t>
            </a:r>
            <a:r>
              <a:rPr lang="uk-UA" b="1" dirty="0" err="1" smtClean="0">
                <a:solidFill>
                  <a:srgbClr val="AD136B"/>
                </a:solidFill>
              </a:rPr>
              <a:t>пов</a:t>
            </a:r>
            <a:r>
              <a:rPr lang="en-US" b="1" dirty="0" smtClean="0">
                <a:solidFill>
                  <a:srgbClr val="AD136B"/>
                </a:solidFill>
              </a:rPr>
              <a:t>’</a:t>
            </a:r>
            <a:r>
              <a:rPr lang="uk-UA" b="1" dirty="0" err="1" smtClean="0">
                <a:solidFill>
                  <a:srgbClr val="AD136B"/>
                </a:solidFill>
              </a:rPr>
              <a:t>язані</a:t>
            </a:r>
            <a:r>
              <a:rPr lang="uk-UA" b="1" dirty="0" smtClean="0">
                <a:solidFill>
                  <a:srgbClr val="AD136B"/>
                </a:solidFill>
              </a:rPr>
              <a:t> з її організованістю, </a:t>
            </a:r>
          </a:p>
          <a:p>
            <a:pPr lvl="1"/>
            <a:r>
              <a:rPr lang="uk-UA" b="1" dirty="0" smtClean="0">
                <a:solidFill>
                  <a:srgbClr val="AD136B"/>
                </a:solidFill>
              </a:rPr>
              <a:t>є тією течією наукової думки, послідовне проявлення якої</a:t>
            </a:r>
            <a:r>
              <a:rPr lang="en-US" b="1" dirty="0" smtClean="0">
                <a:solidFill>
                  <a:srgbClr val="AD136B"/>
                </a:solidFill>
              </a:rPr>
              <a:t> </a:t>
            </a:r>
            <a:r>
              <a:rPr lang="uk-UA" b="1" dirty="0" smtClean="0">
                <a:solidFill>
                  <a:srgbClr val="AD136B"/>
                </a:solidFill>
              </a:rPr>
              <a:t>відкриває </a:t>
            </a:r>
          </a:p>
          <a:p>
            <a:pPr lvl="1"/>
            <a:r>
              <a:rPr lang="uk-UA" b="1" dirty="0" smtClean="0">
                <a:solidFill>
                  <a:srgbClr val="AD136B"/>
                </a:solidFill>
              </a:rPr>
              <a:t>перед науковою творчістю надзвичайно широкі </a:t>
            </a:r>
            <a:r>
              <a:rPr lang="uk-UA" b="1" dirty="0" err="1" smtClean="0">
                <a:solidFill>
                  <a:srgbClr val="AD136B"/>
                </a:solidFill>
              </a:rPr>
              <a:t>горизонти”</a:t>
            </a:r>
            <a:endParaRPr lang="uk-UA" b="1" dirty="0">
              <a:solidFill>
                <a:srgbClr val="AD136B"/>
              </a:solidFill>
            </a:endParaRPr>
          </a:p>
        </p:txBody>
      </p:sp>
      <p:pic>
        <p:nvPicPr>
          <p:cNvPr id="4" name="Рисунок 3" descr="t2.htm3 ноосфера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5" y="1971675"/>
            <a:ext cx="3967178" cy="34389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946 книга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142852"/>
            <a:ext cx="2084390" cy="30652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1227792468_veonadskijj книга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428604"/>
            <a:ext cx="1905004" cy="2721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big книга 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5786" y="3357562"/>
            <a:ext cx="2095500" cy="3238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n-99-9zFpFuкнига 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72264" y="3786190"/>
            <a:ext cx="2198688" cy="26252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1248806823_5250книга 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14744" y="3429000"/>
            <a:ext cx="2222788" cy="30242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 rot="20047286">
            <a:off x="3086661" y="1121319"/>
            <a:ext cx="3101426" cy="11079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AD136B"/>
                </a:solidFill>
              </a:rPr>
              <a:t>Роботи Вернадського,</a:t>
            </a:r>
          </a:p>
          <a:p>
            <a:r>
              <a:rPr lang="uk-UA" sz="2400" b="1" dirty="0" smtClean="0">
                <a:solidFill>
                  <a:srgbClr val="AD136B"/>
                </a:solidFill>
              </a:rPr>
              <a:t>сучасні видання:</a:t>
            </a:r>
          </a:p>
          <a:p>
            <a:endParaRPr lang="uk-UA" dirty="0"/>
          </a:p>
        </p:txBody>
      </p:sp>
    </p:spTree>
    <p:custDataLst>
      <p:tags r:id="rId1"/>
    </p:custData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2.2|1.5|2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4.8|2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4|2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7|2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2|8.6|5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3|1.2|0.9|4.4|1.3|2.3|1.9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|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4|3|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2|8.9|6.9|10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3|9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6|2.7|2.4|1.9|1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E1F0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1F0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2699</TotalTime>
  <Words>681</Words>
  <Application>Microsoft Office PowerPoint</Application>
  <PresentationFormat>Экран (4:3)</PresentationFormat>
  <Paragraphs>90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Admin</cp:lastModifiedBy>
  <cp:revision>297</cp:revision>
  <dcterms:created xsi:type="dcterms:W3CDTF">2010-07-07T10:32:46Z</dcterms:created>
  <dcterms:modified xsi:type="dcterms:W3CDTF">2014-05-06T17:47:13Z</dcterms:modified>
</cp:coreProperties>
</file>