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545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E9955-1EDF-4A27-ACB3-8A8BF1C4E7A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F5242173-ABE1-45A0-A685-C31662D30987}">
      <dgm:prSet phldrT="[Текст]" custT="1"/>
      <dgm:spPr/>
      <dgm:t>
        <a:bodyPr/>
        <a:lstStyle/>
        <a:p>
          <a:r>
            <a:rPr lang="uk-UA" sz="4800" b="1" i="1" dirty="0" smtClean="0"/>
            <a:t>1.  Викиди висотних літаків і ракет</a:t>
          </a:r>
          <a:endParaRPr lang="uk-UA" sz="4800" dirty="0"/>
        </a:p>
      </dgm:t>
    </dgm:pt>
    <dgm:pt modelId="{CEAEC1A6-2591-437E-A5B0-744194C917E7}" type="parTrans" cxnId="{3256E927-B9C6-4D82-8736-1BCE2E41C2F4}">
      <dgm:prSet/>
      <dgm:spPr/>
      <dgm:t>
        <a:bodyPr/>
        <a:lstStyle/>
        <a:p>
          <a:endParaRPr lang="uk-UA"/>
        </a:p>
      </dgm:t>
    </dgm:pt>
    <dgm:pt modelId="{7963A5D4-6438-48A9-9724-8E03D1598B63}" type="sibTrans" cxnId="{3256E927-B9C6-4D82-8736-1BCE2E41C2F4}">
      <dgm:prSet/>
      <dgm:spPr/>
      <dgm:t>
        <a:bodyPr/>
        <a:lstStyle/>
        <a:p>
          <a:endParaRPr lang="uk-UA"/>
        </a:p>
      </dgm:t>
    </dgm:pt>
    <dgm:pt modelId="{711A6955-A412-4BD1-8EDD-D5456EF71545}">
      <dgm:prSet phldrT="[Текст]" custT="1"/>
      <dgm:spPr/>
      <dgm:t>
        <a:bodyPr/>
        <a:lstStyle/>
        <a:p>
          <a:r>
            <a:rPr lang="uk-UA" sz="4800" b="1" i="1" dirty="0" smtClean="0"/>
            <a:t>2. </a:t>
          </a:r>
          <a:r>
            <a:rPr lang="uk-UA" sz="4800" b="1" i="1" dirty="0" err="1" smtClean="0"/>
            <a:t>Хлорофторовуглеці</a:t>
          </a:r>
          <a:r>
            <a:rPr lang="uk-UA" sz="4800" b="1" i="1" dirty="0" smtClean="0"/>
            <a:t> , або фреони</a:t>
          </a:r>
          <a:endParaRPr lang="uk-UA" sz="4800" dirty="0"/>
        </a:p>
      </dgm:t>
    </dgm:pt>
    <dgm:pt modelId="{1DF2553B-C348-4E5B-845A-5CE08AB2E02F}" type="parTrans" cxnId="{DC0DFEBD-CC9C-4073-B2BE-083F3A3E2576}">
      <dgm:prSet/>
      <dgm:spPr/>
      <dgm:t>
        <a:bodyPr/>
        <a:lstStyle/>
        <a:p>
          <a:endParaRPr lang="uk-UA"/>
        </a:p>
      </dgm:t>
    </dgm:pt>
    <dgm:pt modelId="{D943513C-B49F-4349-B7C9-6E95E720FC9F}" type="sibTrans" cxnId="{DC0DFEBD-CC9C-4073-B2BE-083F3A3E2576}">
      <dgm:prSet/>
      <dgm:spPr/>
      <dgm:t>
        <a:bodyPr/>
        <a:lstStyle/>
        <a:p>
          <a:endParaRPr lang="uk-UA"/>
        </a:p>
      </dgm:t>
    </dgm:pt>
    <dgm:pt modelId="{FAFFCE10-D811-4192-8BA0-83AE35285CD8}" type="pres">
      <dgm:prSet presAssocID="{A9CE9955-1EDF-4A27-ACB3-8A8BF1C4E7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97236A6-A3E9-4B13-BC00-37000CF7A825}" type="pres">
      <dgm:prSet presAssocID="{F5242173-ABE1-45A0-A685-C31662D30987}" presName="node" presStyleLbl="node1" presStyleIdx="0" presStyleCnt="2" custLinFactNeighborX="-26" custLinFactNeighborY="-11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95F52F-3CB0-40AC-87B8-043C041706CA}" type="pres">
      <dgm:prSet presAssocID="{7963A5D4-6438-48A9-9724-8E03D1598B63}" presName="sibTrans" presStyleCnt="0"/>
      <dgm:spPr/>
    </dgm:pt>
    <dgm:pt modelId="{5DD541D1-EC5A-4281-91EC-89FB150330D8}" type="pres">
      <dgm:prSet presAssocID="{711A6955-A412-4BD1-8EDD-D5456EF71545}" presName="node" presStyleLbl="node1" presStyleIdx="1" presStyleCnt="2" custLinFactNeighborX="26" custLinFactNeighborY="-11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92AABDA-DF8C-449E-ABBB-2DFFFD8A4545}" type="presOf" srcId="{A9CE9955-1EDF-4A27-ACB3-8A8BF1C4E7AB}" destId="{FAFFCE10-D811-4192-8BA0-83AE35285CD8}" srcOrd="0" destOrd="0" presId="urn:microsoft.com/office/officeart/2005/8/layout/default"/>
    <dgm:cxn modelId="{6A4F8955-5520-4C4F-948E-AE0444A7E6E8}" type="presOf" srcId="{F5242173-ABE1-45A0-A685-C31662D30987}" destId="{997236A6-A3E9-4B13-BC00-37000CF7A825}" srcOrd="0" destOrd="0" presId="urn:microsoft.com/office/officeart/2005/8/layout/default"/>
    <dgm:cxn modelId="{DC0DFEBD-CC9C-4073-B2BE-083F3A3E2576}" srcId="{A9CE9955-1EDF-4A27-ACB3-8A8BF1C4E7AB}" destId="{711A6955-A412-4BD1-8EDD-D5456EF71545}" srcOrd="1" destOrd="0" parTransId="{1DF2553B-C348-4E5B-845A-5CE08AB2E02F}" sibTransId="{D943513C-B49F-4349-B7C9-6E95E720FC9F}"/>
    <dgm:cxn modelId="{3256E927-B9C6-4D82-8736-1BCE2E41C2F4}" srcId="{A9CE9955-1EDF-4A27-ACB3-8A8BF1C4E7AB}" destId="{F5242173-ABE1-45A0-A685-C31662D30987}" srcOrd="0" destOrd="0" parTransId="{CEAEC1A6-2591-437E-A5B0-744194C917E7}" sibTransId="{7963A5D4-6438-48A9-9724-8E03D1598B63}"/>
    <dgm:cxn modelId="{269C90A3-CC23-4327-A26E-8565894CEBEC}" type="presOf" srcId="{711A6955-A412-4BD1-8EDD-D5456EF71545}" destId="{5DD541D1-EC5A-4281-91EC-89FB150330D8}" srcOrd="0" destOrd="0" presId="urn:microsoft.com/office/officeart/2005/8/layout/default"/>
    <dgm:cxn modelId="{BC24EA08-46A0-4205-A295-A668426C729D}" type="presParOf" srcId="{FAFFCE10-D811-4192-8BA0-83AE35285CD8}" destId="{997236A6-A3E9-4B13-BC00-37000CF7A825}" srcOrd="0" destOrd="0" presId="urn:microsoft.com/office/officeart/2005/8/layout/default"/>
    <dgm:cxn modelId="{A694D0DE-787A-4174-B40F-8B0608F95DE9}" type="presParOf" srcId="{FAFFCE10-D811-4192-8BA0-83AE35285CD8}" destId="{4095F52F-3CB0-40AC-87B8-043C041706CA}" srcOrd="1" destOrd="0" presId="urn:microsoft.com/office/officeart/2005/8/layout/default"/>
    <dgm:cxn modelId="{CD617D3B-17B0-4061-B9C0-7139F5420689}" type="presParOf" srcId="{FAFFCE10-D811-4192-8BA0-83AE35285CD8}" destId="{5DD541D1-EC5A-4281-91EC-89FB150330D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236A6-A3E9-4B13-BC00-37000CF7A825}">
      <dsp:nvSpPr>
        <dsp:cNvPr id="0" name=""/>
        <dsp:cNvSpPr/>
      </dsp:nvSpPr>
      <dsp:spPr>
        <a:xfrm>
          <a:off x="0" y="432060"/>
          <a:ext cx="4353222" cy="26119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1" kern="1200" dirty="0" smtClean="0"/>
            <a:t>1.  Викиди висотних літаків і ракет</a:t>
          </a:r>
          <a:endParaRPr lang="uk-UA" sz="4800" kern="1200" dirty="0"/>
        </a:p>
      </dsp:txBody>
      <dsp:txXfrm>
        <a:off x="0" y="432060"/>
        <a:ext cx="4353222" cy="2611933"/>
      </dsp:txXfrm>
    </dsp:sp>
    <dsp:sp modelId="{5DD541D1-EC5A-4281-91EC-89FB150330D8}">
      <dsp:nvSpPr>
        <dsp:cNvPr id="0" name=""/>
        <dsp:cNvSpPr/>
      </dsp:nvSpPr>
      <dsp:spPr>
        <a:xfrm>
          <a:off x="4790777" y="432060"/>
          <a:ext cx="4353222" cy="26119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1" kern="1200" dirty="0" smtClean="0"/>
            <a:t>2. </a:t>
          </a:r>
          <a:r>
            <a:rPr lang="uk-UA" sz="4800" b="1" i="1" kern="1200" dirty="0" err="1" smtClean="0"/>
            <a:t>Хлорофторовуглеці</a:t>
          </a:r>
          <a:r>
            <a:rPr lang="uk-UA" sz="4800" b="1" i="1" kern="1200" dirty="0" smtClean="0"/>
            <a:t> , або фреони</a:t>
          </a:r>
          <a:endParaRPr lang="uk-UA" sz="4800" kern="1200" dirty="0"/>
        </a:p>
      </dsp:txBody>
      <dsp:txXfrm>
        <a:off x="4790777" y="432060"/>
        <a:ext cx="4353222" cy="261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/>
          <p:nvPr/>
        </p:nvSpPr>
        <p:spPr bwMode="white">
          <a:xfrm>
            <a:off x="2452831" y="4076531"/>
            <a:ext cx="1737404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Полілінія 7"/>
          <p:cNvSpPr>
            <a:spLocks noEditPoints="1"/>
          </p:cNvSpPr>
          <p:nvPr/>
        </p:nvSpPr>
        <p:spPr bwMode="auto">
          <a:xfrm rot="20103791">
            <a:off x="2165025" y="1454683"/>
            <a:ext cx="1109245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sp>
        <p:nvSpPr>
          <p:cNvPr id="21" name="Полілінія 7"/>
          <p:cNvSpPr>
            <a:spLocks noEditPoints="1"/>
          </p:cNvSpPr>
          <p:nvPr/>
        </p:nvSpPr>
        <p:spPr bwMode="auto">
          <a:xfrm rot="20103791">
            <a:off x="2165025" y="1454683"/>
            <a:ext cx="1109245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grpSp>
        <p:nvGrpSpPr>
          <p:cNvPr id="44" name="Група 43"/>
          <p:cNvGrpSpPr/>
          <p:nvPr/>
        </p:nvGrpSpPr>
        <p:grpSpPr bwMode="ltGray">
          <a:xfrm rot="20973962" flipH="1">
            <a:off x="2289926" y="2991753"/>
            <a:ext cx="857868" cy="2258647"/>
            <a:chOff x="476031" y="3849940"/>
            <a:chExt cx="1102141" cy="2198698"/>
          </a:xfrm>
        </p:grpSpPr>
        <p:sp>
          <p:nvSpPr>
            <p:cNvPr id="48" name="Серце 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9" name="Поліліні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0" name="Серце 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Серце 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3" name="Полілінія 32"/>
          <p:cNvSpPr/>
          <p:nvPr/>
        </p:nvSpPr>
        <p:spPr bwMode="white">
          <a:xfrm rot="20947308">
            <a:off x="-208407" y="1845800"/>
            <a:ext cx="2318312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25" name="Полілінія 22"/>
          <p:cNvSpPr>
            <a:spLocks/>
          </p:cNvSpPr>
          <p:nvPr/>
        </p:nvSpPr>
        <p:spPr bwMode="auto">
          <a:xfrm rot="20944497">
            <a:off x="924803" y="4449645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5" name="Полілінія 44"/>
          <p:cNvSpPr/>
          <p:nvPr/>
        </p:nvSpPr>
        <p:spPr>
          <a:xfrm>
            <a:off x="8189021" y="5035814"/>
            <a:ext cx="108944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ілінія 5"/>
          <p:cNvSpPr>
            <a:spLocks noEditPoints="1"/>
          </p:cNvSpPr>
          <p:nvPr/>
        </p:nvSpPr>
        <p:spPr bwMode="auto">
          <a:xfrm rot="631506">
            <a:off x="8027070" y="4358775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9" name="Полілінія 5"/>
          <p:cNvSpPr>
            <a:spLocks noEditPoints="1"/>
          </p:cNvSpPr>
          <p:nvPr/>
        </p:nvSpPr>
        <p:spPr bwMode="auto">
          <a:xfrm rot="631506">
            <a:off x="8027070" y="4358775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8" name="Полілінія 22"/>
          <p:cNvSpPr>
            <a:spLocks/>
          </p:cNvSpPr>
          <p:nvPr/>
        </p:nvSpPr>
        <p:spPr bwMode="auto">
          <a:xfrm rot="315225" flipH="1">
            <a:off x="7637662" y="4697317"/>
            <a:ext cx="144107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Полілінія 7"/>
          <p:cNvSpPr/>
          <p:nvPr/>
        </p:nvSpPr>
        <p:spPr>
          <a:xfrm>
            <a:off x="999469" y="5145208"/>
            <a:ext cx="4631090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ілінія 34"/>
          <p:cNvSpPr/>
          <p:nvPr/>
        </p:nvSpPr>
        <p:spPr>
          <a:xfrm>
            <a:off x="-8247" y="5318753"/>
            <a:ext cx="3599719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ілінія 35"/>
          <p:cNvSpPr/>
          <p:nvPr/>
        </p:nvSpPr>
        <p:spPr>
          <a:xfrm>
            <a:off x="-8247" y="6002003"/>
            <a:ext cx="3914944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ілінія 10"/>
          <p:cNvSpPr/>
          <p:nvPr/>
        </p:nvSpPr>
        <p:spPr>
          <a:xfrm>
            <a:off x="6598268" y="5646875"/>
            <a:ext cx="2341188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ілінія 36"/>
          <p:cNvSpPr/>
          <p:nvPr/>
        </p:nvSpPr>
        <p:spPr>
          <a:xfrm>
            <a:off x="1528727" y="5657790"/>
            <a:ext cx="761289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ілінія 13"/>
          <p:cNvSpPr/>
          <p:nvPr/>
        </p:nvSpPr>
        <p:spPr bwMode="ltGray">
          <a:xfrm>
            <a:off x="1260190" y="4241457"/>
            <a:ext cx="90217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50" y="990600"/>
            <a:ext cx="48006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714750" y="3601751"/>
            <a:ext cx="48006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1" name="Полілінія 40"/>
          <p:cNvSpPr/>
          <p:nvPr/>
        </p:nvSpPr>
        <p:spPr bwMode="ltGray">
          <a:xfrm rot="349720" flipH="1">
            <a:off x="7344036" y="5497087"/>
            <a:ext cx="9228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3" name="Серце 31"/>
          <p:cNvSpPr/>
          <p:nvPr/>
        </p:nvSpPr>
        <p:spPr>
          <a:xfrm rot="558292" flipH="1">
            <a:off x="7187743" y="5257792"/>
            <a:ext cx="35843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Полілінія 5"/>
          <p:cNvSpPr>
            <a:spLocks noEditPoints="1"/>
          </p:cNvSpPr>
          <p:nvPr/>
        </p:nvSpPr>
        <p:spPr bwMode="auto">
          <a:xfrm>
            <a:off x="869165" y="3347854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1" name="Полілінія 5"/>
          <p:cNvSpPr>
            <a:spLocks noEditPoints="1"/>
          </p:cNvSpPr>
          <p:nvPr/>
        </p:nvSpPr>
        <p:spPr bwMode="auto">
          <a:xfrm>
            <a:off x="869165" y="3347854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" name="Серце 4"/>
          <p:cNvSpPr/>
          <p:nvPr/>
        </p:nvSpPr>
        <p:spPr>
          <a:xfrm rot="15055303">
            <a:off x="8278479" y="5383999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Серце 4"/>
          <p:cNvSpPr/>
          <p:nvPr/>
        </p:nvSpPr>
        <p:spPr>
          <a:xfrm rot="7354892" flipH="1">
            <a:off x="8071821" y="5393782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олілінія 6"/>
          <p:cNvSpPr/>
          <p:nvPr/>
        </p:nvSpPr>
        <p:spPr>
          <a:xfrm>
            <a:off x="8180086" y="5486559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2" name="Полілінія 41"/>
          <p:cNvSpPr/>
          <p:nvPr/>
        </p:nvSpPr>
        <p:spPr>
          <a:xfrm rot="944818" flipH="1">
            <a:off x="8235449" y="5469890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3429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914400" y="2667000"/>
            <a:ext cx="3429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429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3429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11"/>
          <p:cNvSpPr/>
          <p:nvPr/>
        </p:nvSpPr>
        <p:spPr>
          <a:xfrm>
            <a:off x="7861198" y="4432569"/>
            <a:ext cx="12828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13" name="Полілінія 12"/>
          <p:cNvSpPr/>
          <p:nvPr/>
        </p:nvSpPr>
        <p:spPr>
          <a:xfrm>
            <a:off x="6389565" y="5821534"/>
            <a:ext cx="1321973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2152" y="1524000"/>
            <a:ext cx="27432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685801"/>
            <a:ext cx="474345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5772229" y="3429001"/>
            <a:ext cx="2741931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ілінія 13"/>
          <p:cNvSpPr/>
          <p:nvPr/>
        </p:nvSpPr>
        <p:spPr>
          <a:xfrm>
            <a:off x="1143" y="6194218"/>
            <a:ext cx="9141714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120015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8864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 із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ілінія 31"/>
          <p:cNvSpPr/>
          <p:nvPr/>
        </p:nvSpPr>
        <p:spPr bwMode="white">
          <a:xfrm rot="20947308">
            <a:off x="-208407" y="2077542"/>
            <a:ext cx="2318312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40" name="Полілінія 22"/>
          <p:cNvSpPr>
            <a:spLocks/>
          </p:cNvSpPr>
          <p:nvPr/>
        </p:nvSpPr>
        <p:spPr bwMode="auto">
          <a:xfrm rot="20944497">
            <a:off x="367590" y="5011411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9" name="Полілінія 58"/>
          <p:cNvSpPr/>
          <p:nvPr/>
        </p:nvSpPr>
        <p:spPr bwMode="ltGray">
          <a:xfrm>
            <a:off x="702978" y="4783981"/>
            <a:ext cx="90217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2" name="Полілінія 5"/>
          <p:cNvSpPr>
            <a:spLocks noEditPoints="1"/>
          </p:cNvSpPr>
          <p:nvPr/>
        </p:nvSpPr>
        <p:spPr bwMode="auto">
          <a:xfrm>
            <a:off x="311953" y="3909620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63" name="Полілінія 5"/>
          <p:cNvSpPr>
            <a:spLocks noEditPoints="1"/>
          </p:cNvSpPr>
          <p:nvPr/>
        </p:nvSpPr>
        <p:spPr bwMode="auto">
          <a:xfrm>
            <a:off x="311953" y="3909620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4" name="Полілінія 33"/>
          <p:cNvSpPr/>
          <p:nvPr/>
        </p:nvSpPr>
        <p:spPr bwMode="white">
          <a:xfrm>
            <a:off x="3360398" y="4750197"/>
            <a:ext cx="1737404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Полілінія 45"/>
          <p:cNvSpPr/>
          <p:nvPr/>
        </p:nvSpPr>
        <p:spPr>
          <a:xfrm>
            <a:off x="8189021" y="5521380"/>
            <a:ext cx="108944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ілінія 5"/>
          <p:cNvSpPr>
            <a:spLocks noEditPoints="1"/>
          </p:cNvSpPr>
          <p:nvPr/>
        </p:nvSpPr>
        <p:spPr bwMode="auto">
          <a:xfrm rot="631506">
            <a:off x="8027070" y="4844341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2" name="Полілінія 5"/>
          <p:cNvSpPr>
            <a:spLocks noEditPoints="1"/>
          </p:cNvSpPr>
          <p:nvPr/>
        </p:nvSpPr>
        <p:spPr bwMode="auto">
          <a:xfrm rot="631506">
            <a:off x="8027070" y="4844341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3" name="Полілінія 22"/>
          <p:cNvSpPr>
            <a:spLocks/>
          </p:cNvSpPr>
          <p:nvPr/>
        </p:nvSpPr>
        <p:spPr bwMode="auto">
          <a:xfrm rot="315225" flipH="1">
            <a:off x="7637662" y="5182883"/>
            <a:ext cx="144107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4" name="Полілінія 53"/>
          <p:cNvSpPr/>
          <p:nvPr/>
        </p:nvSpPr>
        <p:spPr>
          <a:xfrm>
            <a:off x="999469" y="5783174"/>
            <a:ext cx="4631090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ілінія 76"/>
          <p:cNvSpPr/>
          <p:nvPr/>
        </p:nvSpPr>
        <p:spPr>
          <a:xfrm>
            <a:off x="-8247" y="5804318"/>
            <a:ext cx="3599719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ілінія 77"/>
          <p:cNvSpPr/>
          <p:nvPr/>
        </p:nvSpPr>
        <p:spPr>
          <a:xfrm>
            <a:off x="159250" y="6487571"/>
            <a:ext cx="3747446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ілінія 56"/>
          <p:cNvSpPr/>
          <p:nvPr/>
        </p:nvSpPr>
        <p:spPr>
          <a:xfrm>
            <a:off x="6598268" y="6132441"/>
            <a:ext cx="2341188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ілінія 78"/>
          <p:cNvSpPr/>
          <p:nvPr/>
        </p:nvSpPr>
        <p:spPr>
          <a:xfrm>
            <a:off x="2491774" y="6143356"/>
            <a:ext cx="6649846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ілінія 59"/>
          <p:cNvSpPr/>
          <p:nvPr/>
        </p:nvSpPr>
        <p:spPr bwMode="ltGray">
          <a:xfrm rot="349720" flipH="1">
            <a:off x="7344036" y="5982653"/>
            <a:ext cx="9228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1" name="Серце 31"/>
          <p:cNvSpPr/>
          <p:nvPr/>
        </p:nvSpPr>
        <p:spPr>
          <a:xfrm rot="558292" flipH="1">
            <a:off x="7187743" y="5743358"/>
            <a:ext cx="35843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4" name="Серце 4"/>
          <p:cNvSpPr/>
          <p:nvPr/>
        </p:nvSpPr>
        <p:spPr>
          <a:xfrm rot="15055303">
            <a:off x="8278479" y="5869565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5" name="Серце 4"/>
          <p:cNvSpPr/>
          <p:nvPr/>
        </p:nvSpPr>
        <p:spPr>
          <a:xfrm rot="7354892" flipH="1">
            <a:off x="8071821" y="5879348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6" name="Полілінія 65"/>
          <p:cNvSpPr/>
          <p:nvPr/>
        </p:nvSpPr>
        <p:spPr>
          <a:xfrm>
            <a:off x="8180086" y="5972125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7" name="Полілінія 66"/>
          <p:cNvSpPr/>
          <p:nvPr/>
        </p:nvSpPr>
        <p:spPr>
          <a:xfrm rot="944818" flipH="1">
            <a:off x="8235449" y="5955456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Полілінія 18"/>
          <p:cNvSpPr>
            <a:spLocks/>
          </p:cNvSpPr>
          <p:nvPr/>
        </p:nvSpPr>
        <p:spPr bwMode="auto">
          <a:xfrm>
            <a:off x="1176911" y="228600"/>
            <a:ext cx="3523677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0" y="506167"/>
            <a:ext cx="371475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800600" y="3429001"/>
            <a:ext cx="371475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72" name="Місце для зображення 71"/>
          <p:cNvSpPr>
            <a:spLocks noGrp="1"/>
          </p:cNvSpPr>
          <p:nvPr>
            <p:ph type="pic" sz="quarter" idx="11"/>
          </p:nvPr>
        </p:nvSpPr>
        <p:spPr>
          <a:xfrm>
            <a:off x="1472497" y="560501"/>
            <a:ext cx="2932505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2793206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914400" y="3429000"/>
            <a:ext cx="2793206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Полілінія 6"/>
          <p:cNvSpPr>
            <a:spLocks/>
          </p:cNvSpPr>
          <p:nvPr/>
        </p:nvSpPr>
        <p:spPr bwMode="auto">
          <a:xfrm>
            <a:off x="4114801" y="861220"/>
            <a:ext cx="4279106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7" name="Місце для зображення 16"/>
          <p:cNvSpPr>
            <a:spLocks noGrp="1"/>
          </p:cNvSpPr>
          <p:nvPr>
            <p:ph type="pic" idx="1"/>
          </p:nvPr>
        </p:nvSpPr>
        <p:spPr>
          <a:xfrm>
            <a:off x="4224925" y="997549"/>
            <a:ext cx="4058858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и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210808" y="4572001"/>
            <a:ext cx="291465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Полілінія 6"/>
          <p:cNvSpPr>
            <a:spLocks/>
          </p:cNvSpPr>
          <p:nvPr/>
        </p:nvSpPr>
        <p:spPr bwMode="auto">
          <a:xfrm>
            <a:off x="916016" y="457200"/>
            <a:ext cx="3504236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7" name="Місце для зображення 16"/>
          <p:cNvSpPr>
            <a:spLocks noGrp="1"/>
          </p:cNvSpPr>
          <p:nvPr>
            <p:ph type="pic" idx="1"/>
          </p:nvPr>
        </p:nvSpPr>
        <p:spPr>
          <a:xfrm>
            <a:off x="1006199" y="564133"/>
            <a:ext cx="3323871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9" name="Полілінія 6"/>
          <p:cNvSpPr>
            <a:spLocks/>
          </p:cNvSpPr>
          <p:nvPr/>
        </p:nvSpPr>
        <p:spPr bwMode="auto">
          <a:xfrm>
            <a:off x="4714875" y="457200"/>
            <a:ext cx="3504438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3"/>
          </p:nvPr>
        </p:nvSpPr>
        <p:spPr>
          <a:xfrm>
            <a:off x="4804029" y="566928"/>
            <a:ext cx="332613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1" name="Підзаголовок 3"/>
          <p:cNvSpPr>
            <a:spLocks noGrp="1"/>
          </p:cNvSpPr>
          <p:nvPr>
            <p:ph type="body" sz="half" idx="14"/>
          </p:nvPr>
        </p:nvSpPr>
        <p:spPr>
          <a:xfrm>
            <a:off x="5009769" y="4572001"/>
            <a:ext cx="291465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и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18"/>
          <p:cNvSpPr>
            <a:spLocks/>
          </p:cNvSpPr>
          <p:nvPr/>
        </p:nvSpPr>
        <p:spPr bwMode="gray">
          <a:xfrm>
            <a:off x="735806" y="227614"/>
            <a:ext cx="3722990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Місце для зображення 15"/>
          <p:cNvSpPr>
            <a:spLocks noGrp="1"/>
          </p:cNvSpPr>
          <p:nvPr>
            <p:ph type="pic" idx="1"/>
          </p:nvPr>
        </p:nvSpPr>
        <p:spPr>
          <a:xfrm>
            <a:off x="1041224" y="583112"/>
            <a:ext cx="3112155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1" name="Підзаголовок 3"/>
          <p:cNvSpPr>
            <a:spLocks noGrp="1"/>
          </p:cNvSpPr>
          <p:nvPr>
            <p:ph type="body" sz="half" idx="14"/>
          </p:nvPr>
        </p:nvSpPr>
        <p:spPr>
          <a:xfrm>
            <a:off x="4800077" y="4724401"/>
            <a:ext cx="3421152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ілінія 18"/>
          <p:cNvSpPr>
            <a:spLocks/>
          </p:cNvSpPr>
          <p:nvPr/>
        </p:nvSpPr>
        <p:spPr bwMode="gray">
          <a:xfrm>
            <a:off x="4379119" y="341752"/>
            <a:ext cx="2071690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9" name="Місце для зображення 18"/>
          <p:cNvSpPr>
            <a:spLocks noGrp="1"/>
          </p:cNvSpPr>
          <p:nvPr>
            <p:ph type="pic" idx="15"/>
          </p:nvPr>
        </p:nvSpPr>
        <p:spPr>
          <a:xfrm>
            <a:off x="4570489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20" name="Полілінія 18"/>
          <p:cNvSpPr>
            <a:spLocks/>
          </p:cNvSpPr>
          <p:nvPr/>
        </p:nvSpPr>
        <p:spPr bwMode="gray">
          <a:xfrm>
            <a:off x="6407943" y="341752"/>
            <a:ext cx="2071690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1" name="Місце для зображення 20"/>
          <p:cNvSpPr>
            <a:spLocks noGrp="1"/>
          </p:cNvSpPr>
          <p:nvPr>
            <p:ph type="pic" idx="16"/>
          </p:nvPr>
        </p:nvSpPr>
        <p:spPr>
          <a:xfrm>
            <a:off x="6599312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0600" y="3657600"/>
            <a:ext cx="3429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отири рисунки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971550" y="3962400"/>
            <a:ext cx="20574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Полілінія 6"/>
          <p:cNvSpPr>
            <a:spLocks/>
          </p:cNvSpPr>
          <p:nvPr/>
        </p:nvSpPr>
        <p:spPr bwMode="auto">
          <a:xfrm>
            <a:off x="916017" y="457200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7" name="Місце для зображення 16"/>
          <p:cNvSpPr>
            <a:spLocks noGrp="1"/>
          </p:cNvSpPr>
          <p:nvPr>
            <p:ph type="pic" idx="1"/>
          </p:nvPr>
        </p:nvSpPr>
        <p:spPr>
          <a:xfrm>
            <a:off x="978316" y="531070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9" name="Полілінія 6"/>
          <p:cNvSpPr>
            <a:spLocks/>
          </p:cNvSpPr>
          <p:nvPr/>
        </p:nvSpPr>
        <p:spPr bwMode="auto">
          <a:xfrm>
            <a:off x="3544917" y="457200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3"/>
          </p:nvPr>
        </p:nvSpPr>
        <p:spPr>
          <a:xfrm>
            <a:off x="3607216" y="531070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1" name="Підзаголовок 3"/>
          <p:cNvSpPr>
            <a:spLocks noGrp="1"/>
          </p:cNvSpPr>
          <p:nvPr>
            <p:ph type="body" sz="half" idx="14"/>
          </p:nvPr>
        </p:nvSpPr>
        <p:spPr>
          <a:xfrm>
            <a:off x="6158559" y="1125494"/>
            <a:ext cx="20574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ілінія 6"/>
          <p:cNvSpPr>
            <a:spLocks/>
          </p:cNvSpPr>
          <p:nvPr/>
        </p:nvSpPr>
        <p:spPr bwMode="auto">
          <a:xfrm>
            <a:off x="3173442" y="3248026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4" name="Місце для зображення 13"/>
          <p:cNvSpPr>
            <a:spLocks noGrp="1"/>
          </p:cNvSpPr>
          <p:nvPr>
            <p:ph type="pic" idx="15"/>
          </p:nvPr>
        </p:nvSpPr>
        <p:spPr>
          <a:xfrm>
            <a:off x="3235741" y="3321895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5" name="Полілінія 6"/>
          <p:cNvSpPr>
            <a:spLocks/>
          </p:cNvSpPr>
          <p:nvPr/>
        </p:nvSpPr>
        <p:spPr bwMode="auto">
          <a:xfrm>
            <a:off x="5795197" y="3248026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6" name="Місце для зображення 15"/>
          <p:cNvSpPr>
            <a:spLocks noGrp="1"/>
          </p:cNvSpPr>
          <p:nvPr>
            <p:ph type="pic" idx="16"/>
          </p:nvPr>
        </p:nvSpPr>
        <p:spPr>
          <a:xfrm>
            <a:off x="5857497" y="3321895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ілінія 47"/>
          <p:cNvSpPr/>
          <p:nvPr/>
        </p:nvSpPr>
        <p:spPr bwMode="white">
          <a:xfrm>
            <a:off x="6058809" y="4780535"/>
            <a:ext cx="2390718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3" name="Полілінія 62"/>
          <p:cNvSpPr/>
          <p:nvPr/>
        </p:nvSpPr>
        <p:spPr>
          <a:xfrm>
            <a:off x="6935145" y="5484210"/>
            <a:ext cx="132728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а 63"/>
          <p:cNvGrpSpPr/>
          <p:nvPr/>
        </p:nvGrpSpPr>
        <p:grpSpPr>
          <a:xfrm rot="20309037">
            <a:off x="6789637" y="5923017"/>
            <a:ext cx="433389" cy="197668"/>
            <a:chOff x="11572034" y="6157344"/>
            <a:chExt cx="478917" cy="163826"/>
          </a:xfrm>
        </p:grpSpPr>
        <p:sp>
          <p:nvSpPr>
            <p:cNvPr id="65" name="Серце 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6" name="Серце 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7" name="Поліліні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8" name="Поліліні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62" name="Полілінія 22"/>
          <p:cNvSpPr>
            <a:spLocks/>
          </p:cNvSpPr>
          <p:nvPr/>
        </p:nvSpPr>
        <p:spPr bwMode="auto">
          <a:xfrm rot="400626" flipH="1">
            <a:off x="7487575" y="5613299"/>
            <a:ext cx="152513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9" name="Полілінія 48"/>
          <p:cNvSpPr/>
          <p:nvPr/>
        </p:nvSpPr>
        <p:spPr bwMode="white">
          <a:xfrm flipH="1">
            <a:off x="0" y="2152833"/>
            <a:ext cx="304662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grpSp>
        <p:nvGrpSpPr>
          <p:cNvPr id="37" name="Група 36"/>
          <p:cNvGrpSpPr/>
          <p:nvPr/>
        </p:nvGrpSpPr>
        <p:grpSpPr bwMode="ltGray">
          <a:xfrm rot="1052519">
            <a:off x="3118334" y="5000681"/>
            <a:ext cx="39474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це 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6" name="Поліліні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7" name="Серце 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Серце 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29" name="Полілінія 28"/>
          <p:cNvSpPr/>
          <p:nvPr/>
        </p:nvSpPr>
        <p:spPr>
          <a:xfrm rot="21350723">
            <a:off x="2886629" y="4146662"/>
            <a:ext cx="154019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а 53"/>
          <p:cNvGrpSpPr/>
          <p:nvPr/>
        </p:nvGrpSpPr>
        <p:grpSpPr bwMode="ltGray">
          <a:xfrm rot="266621">
            <a:off x="1110582" y="3619122"/>
            <a:ext cx="788070" cy="2334666"/>
            <a:chOff x="438214" y="3736038"/>
            <a:chExt cx="1102141" cy="2312600"/>
          </a:xfrm>
        </p:grpSpPr>
        <p:sp>
          <p:nvSpPr>
            <p:cNvPr id="32" name="Серце 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оліліні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4" name="Серце 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5" name="Серце 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6" name="Полілінія 22"/>
          <p:cNvSpPr>
            <a:spLocks/>
          </p:cNvSpPr>
          <p:nvPr/>
        </p:nvSpPr>
        <p:spPr bwMode="auto">
          <a:xfrm rot="20849931">
            <a:off x="702586" y="4464953"/>
            <a:ext cx="2703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3" name="Полілінія 7"/>
          <p:cNvSpPr>
            <a:spLocks noEditPoints="1"/>
          </p:cNvSpPr>
          <p:nvPr/>
        </p:nvSpPr>
        <p:spPr bwMode="auto">
          <a:xfrm rot="664601" flipH="1">
            <a:off x="818338" y="2243830"/>
            <a:ext cx="986795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sp>
        <p:nvSpPr>
          <p:cNvPr id="44" name="Полілінія 7"/>
          <p:cNvSpPr>
            <a:spLocks noEditPoints="1"/>
          </p:cNvSpPr>
          <p:nvPr/>
        </p:nvSpPr>
        <p:spPr bwMode="auto">
          <a:xfrm rot="664601" flipH="1">
            <a:off x="818338" y="2243830"/>
            <a:ext cx="986795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sp>
        <p:nvSpPr>
          <p:cNvPr id="45" name="Полілінія 7"/>
          <p:cNvSpPr>
            <a:spLocks noEditPoints="1"/>
          </p:cNvSpPr>
          <p:nvPr/>
        </p:nvSpPr>
        <p:spPr bwMode="auto">
          <a:xfrm rot="1632987" flipH="1">
            <a:off x="2588465" y="3058611"/>
            <a:ext cx="842225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sp>
        <p:nvSpPr>
          <p:cNvPr id="46" name="Полілінія 7"/>
          <p:cNvSpPr>
            <a:spLocks noEditPoints="1"/>
          </p:cNvSpPr>
          <p:nvPr/>
        </p:nvSpPr>
        <p:spPr bwMode="auto">
          <a:xfrm rot="1632987" flipH="1">
            <a:off x="2588465" y="3058611"/>
            <a:ext cx="842225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sp>
        <p:nvSpPr>
          <p:cNvPr id="50" name="Полілінія 7"/>
          <p:cNvSpPr>
            <a:spLocks noEditPoints="1"/>
          </p:cNvSpPr>
          <p:nvPr/>
        </p:nvSpPr>
        <p:spPr bwMode="auto">
          <a:xfrm rot="966423" flipH="1">
            <a:off x="6598719" y="4681665"/>
            <a:ext cx="626666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sp>
        <p:nvSpPr>
          <p:cNvPr id="51" name="Полілінія 7"/>
          <p:cNvSpPr>
            <a:spLocks noEditPoints="1"/>
          </p:cNvSpPr>
          <p:nvPr/>
        </p:nvSpPr>
        <p:spPr bwMode="auto">
          <a:xfrm rot="966423" flipH="1">
            <a:off x="6598719" y="4681665"/>
            <a:ext cx="626666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sp>
        <p:nvSpPr>
          <p:cNvPr id="53" name="Полілінія 22"/>
          <p:cNvSpPr>
            <a:spLocks/>
          </p:cNvSpPr>
          <p:nvPr/>
        </p:nvSpPr>
        <p:spPr bwMode="auto">
          <a:xfrm>
            <a:off x="7251372" y="5333881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55" name="Група 54"/>
          <p:cNvGrpSpPr/>
          <p:nvPr/>
        </p:nvGrpSpPr>
        <p:grpSpPr bwMode="ltGray">
          <a:xfrm rot="20939549" flipH="1">
            <a:off x="8442079" y="5792903"/>
            <a:ext cx="340082" cy="897908"/>
            <a:chOff x="468143" y="3850559"/>
            <a:chExt cx="1110029" cy="2198079"/>
          </a:xfrm>
        </p:grpSpPr>
        <p:sp>
          <p:nvSpPr>
            <p:cNvPr id="56" name="Серце 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7" name="Поліліні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8" name="Серце 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9" name="Серце 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60" name="Полілінія 7"/>
          <p:cNvSpPr>
            <a:spLocks noEditPoints="1"/>
          </p:cNvSpPr>
          <p:nvPr/>
        </p:nvSpPr>
        <p:spPr bwMode="auto">
          <a:xfrm rot="20039175">
            <a:off x="8313969" y="5000889"/>
            <a:ext cx="555506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sp>
        <p:nvSpPr>
          <p:cNvPr id="61" name="Полілінія 7"/>
          <p:cNvSpPr>
            <a:spLocks noEditPoints="1"/>
          </p:cNvSpPr>
          <p:nvPr/>
        </p:nvSpPr>
        <p:spPr bwMode="auto">
          <a:xfrm rot="20039175">
            <a:off x="8313969" y="5000889"/>
            <a:ext cx="555506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sp>
        <p:nvSpPr>
          <p:cNvPr id="23" name="Полілінія 22"/>
          <p:cNvSpPr/>
          <p:nvPr/>
        </p:nvSpPr>
        <p:spPr>
          <a:xfrm flipH="1">
            <a:off x="5871562" y="6271978"/>
            <a:ext cx="3272438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ілінія 17"/>
          <p:cNvSpPr/>
          <p:nvPr/>
        </p:nvSpPr>
        <p:spPr>
          <a:xfrm flipH="1">
            <a:off x="5893427" y="6454042"/>
            <a:ext cx="2110256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550" y="381000"/>
            <a:ext cx="4110038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4400550" y="3581401"/>
            <a:ext cx="4110038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ілінія 21"/>
          <p:cNvSpPr/>
          <p:nvPr/>
        </p:nvSpPr>
        <p:spPr>
          <a:xfrm flipH="1">
            <a:off x="0" y="5903854"/>
            <a:ext cx="687609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а 38"/>
          <p:cNvGrpSpPr/>
          <p:nvPr/>
        </p:nvGrpSpPr>
        <p:grpSpPr>
          <a:xfrm rot="359119" flipH="1">
            <a:off x="2649622" y="4466854"/>
            <a:ext cx="561617" cy="256154"/>
            <a:chOff x="11572034" y="6157344"/>
            <a:chExt cx="478917" cy="163826"/>
          </a:xfrm>
        </p:grpSpPr>
        <p:sp>
          <p:nvSpPr>
            <p:cNvPr id="40" name="Серце 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1" name="Серце 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Поліліні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2" name="Поліліні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14400" y="1904999"/>
            <a:ext cx="3429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800600" y="1904999"/>
            <a:ext cx="3429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ілінія 26"/>
          <p:cNvSpPr/>
          <p:nvPr/>
        </p:nvSpPr>
        <p:spPr bwMode="white">
          <a:xfrm rot="5188121">
            <a:off x="7431329" y="5073998"/>
            <a:ext cx="2155040" cy="1357365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17" name="Полілінія 16"/>
          <p:cNvSpPr>
            <a:spLocks/>
          </p:cNvSpPr>
          <p:nvPr/>
        </p:nvSpPr>
        <p:spPr bwMode="auto">
          <a:xfrm>
            <a:off x="8877065" y="5539859"/>
            <a:ext cx="168078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8" name="Полілінія 17"/>
          <p:cNvSpPr/>
          <p:nvPr/>
        </p:nvSpPr>
        <p:spPr>
          <a:xfrm>
            <a:off x="8681979" y="5545739"/>
            <a:ext cx="68434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ілінія 5"/>
          <p:cNvSpPr>
            <a:spLocks noEditPoints="1"/>
          </p:cNvSpPr>
          <p:nvPr/>
        </p:nvSpPr>
        <p:spPr bwMode="auto">
          <a:xfrm flipH="1">
            <a:off x="8478771" y="5124451"/>
            <a:ext cx="413889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0" name="Полілінія 5"/>
          <p:cNvSpPr>
            <a:spLocks noEditPoints="1"/>
          </p:cNvSpPr>
          <p:nvPr/>
        </p:nvSpPr>
        <p:spPr bwMode="auto">
          <a:xfrm flipH="1">
            <a:off x="8478771" y="5124451"/>
            <a:ext cx="413889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4" name="Полілінія 23"/>
          <p:cNvSpPr/>
          <p:nvPr/>
        </p:nvSpPr>
        <p:spPr bwMode="white">
          <a:xfrm>
            <a:off x="1" y="3816253"/>
            <a:ext cx="1229527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10" name="Полілінія 22"/>
          <p:cNvSpPr>
            <a:spLocks/>
          </p:cNvSpPr>
          <p:nvPr/>
        </p:nvSpPr>
        <p:spPr bwMode="auto">
          <a:xfrm rot="384198">
            <a:off x="586003" y="5136152"/>
            <a:ext cx="130031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1" name="Полілінія 7"/>
          <p:cNvSpPr>
            <a:spLocks noEditPoints="1"/>
          </p:cNvSpPr>
          <p:nvPr/>
        </p:nvSpPr>
        <p:spPr bwMode="auto">
          <a:xfrm rot="21094680">
            <a:off x="508449" y="4666264"/>
            <a:ext cx="38727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sp>
        <p:nvSpPr>
          <p:cNvPr id="12" name="Полілінія 7"/>
          <p:cNvSpPr>
            <a:spLocks noEditPoints="1"/>
          </p:cNvSpPr>
          <p:nvPr/>
        </p:nvSpPr>
        <p:spPr bwMode="auto">
          <a:xfrm rot="21094680">
            <a:off x="508449" y="4666264"/>
            <a:ext cx="38727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dirty="0"/>
          </a:p>
        </p:txBody>
      </p:sp>
      <p:sp>
        <p:nvSpPr>
          <p:cNvPr id="13" name="Полілінія 12"/>
          <p:cNvSpPr/>
          <p:nvPr/>
        </p:nvSpPr>
        <p:spPr>
          <a:xfrm>
            <a:off x="424601" y="4084423"/>
            <a:ext cx="73791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ілінія 5"/>
          <p:cNvSpPr>
            <a:spLocks noEditPoints="1"/>
          </p:cNvSpPr>
          <p:nvPr/>
        </p:nvSpPr>
        <p:spPr bwMode="auto">
          <a:xfrm>
            <a:off x="156276" y="3480760"/>
            <a:ext cx="583406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5" name="Полілінія 5"/>
          <p:cNvSpPr>
            <a:spLocks noEditPoints="1"/>
          </p:cNvSpPr>
          <p:nvPr/>
        </p:nvSpPr>
        <p:spPr bwMode="auto">
          <a:xfrm>
            <a:off x="156276" y="3480760"/>
            <a:ext cx="583406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6" name="Полілінія 22"/>
          <p:cNvSpPr>
            <a:spLocks/>
          </p:cNvSpPr>
          <p:nvPr/>
        </p:nvSpPr>
        <p:spPr bwMode="auto">
          <a:xfrm rot="21262715">
            <a:off x="99966" y="5429368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7" name="Полілінія 6"/>
          <p:cNvSpPr/>
          <p:nvPr/>
        </p:nvSpPr>
        <p:spPr>
          <a:xfrm>
            <a:off x="1143" y="6194218"/>
            <a:ext cx="9141714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315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629400" y="6508752"/>
            <a:ext cx="759437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914400" y="6508752"/>
            <a:ext cx="43434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508752"/>
            <a:ext cx="5715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а 7"/>
          <p:cNvGrpSpPr/>
          <p:nvPr/>
        </p:nvGrpSpPr>
        <p:grpSpPr>
          <a:xfrm rot="359119" flipH="1">
            <a:off x="8576575" y="6163491"/>
            <a:ext cx="293525" cy="133877"/>
            <a:chOff x="11572034" y="6157344"/>
            <a:chExt cx="478917" cy="163826"/>
          </a:xfrm>
        </p:grpSpPr>
        <p:sp>
          <p:nvSpPr>
            <p:cNvPr id="22" name="Серце 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3" name="Серце 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5" name="Поліліні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6" name="Поліліні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8" name="Група 27"/>
          <p:cNvGrpSpPr/>
          <p:nvPr/>
        </p:nvGrpSpPr>
        <p:grpSpPr>
          <a:xfrm rot="21240881">
            <a:off x="279352" y="5615033"/>
            <a:ext cx="379015" cy="172869"/>
            <a:chOff x="11572034" y="6157344"/>
            <a:chExt cx="478917" cy="163826"/>
          </a:xfrm>
        </p:grpSpPr>
        <p:sp>
          <p:nvSpPr>
            <p:cNvPr id="29" name="Серце 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Серце 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оліліні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оліліні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772816"/>
            <a:ext cx="5887566" cy="2425716"/>
          </a:xfrm>
        </p:spPr>
        <p:txBody>
          <a:bodyPr>
            <a:noAutofit/>
          </a:bodyPr>
          <a:lstStyle/>
          <a:p>
            <a:pPr algn="r"/>
            <a:r>
              <a:rPr lang="uk-UA" sz="6600" dirty="0" smtClean="0"/>
              <a:t>Озонові діри, причини виникнення та їх наслідки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33389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4" y="260648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sz="4800" b="1" dirty="0" err="1">
                <a:solidFill>
                  <a:schemeClr val="accent2">
                    <a:lumMod val="50000"/>
                  </a:schemeClr>
                </a:solidFill>
              </a:rPr>
              <a:t>Хлорофторовуглеці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 (ХФВ), </a:t>
            </a:r>
            <a:r>
              <a:rPr lang="ru-RU" sz="4800" b="1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b="1" dirty="0" err="1">
                <a:solidFill>
                  <a:schemeClr val="accent2">
                    <a:lumMod val="50000"/>
                  </a:schemeClr>
                </a:solidFill>
              </a:rPr>
              <a:t>фреони</a:t>
            </a:r>
            <a:endParaRPr lang="uk-UA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438680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dirty="0"/>
              <a:t>Колись </a:t>
            </a:r>
            <a:r>
              <a:rPr lang="ru-RU" sz="4000" dirty="0" err="1"/>
              <a:t>фреони</a:t>
            </a:r>
            <a:r>
              <a:rPr lang="ru-RU" sz="4000" dirty="0"/>
              <a:t> </a:t>
            </a:r>
            <a:r>
              <a:rPr lang="ru-RU" sz="4000" dirty="0" err="1"/>
              <a:t>розглядалися</a:t>
            </a:r>
            <a:r>
              <a:rPr lang="ru-RU" sz="4000" dirty="0"/>
              <a:t> як </a:t>
            </a:r>
            <a:r>
              <a:rPr lang="ru-RU" sz="4000" dirty="0" err="1"/>
              <a:t>ідеальні</a:t>
            </a:r>
            <a:r>
              <a:rPr lang="ru-RU" sz="4000" dirty="0"/>
              <a:t> для практичного </a:t>
            </a:r>
            <a:r>
              <a:rPr lang="ru-RU" sz="4000" dirty="0" err="1"/>
              <a:t>застосування</a:t>
            </a:r>
            <a:r>
              <a:rPr lang="ru-RU" sz="4000" dirty="0"/>
              <a:t> </a:t>
            </a:r>
            <a:r>
              <a:rPr lang="ru-RU" sz="4000" dirty="0" err="1"/>
              <a:t>хімічні</a:t>
            </a:r>
            <a:r>
              <a:rPr lang="ru-RU" sz="4000" dirty="0"/>
              <a:t> </a:t>
            </a:r>
            <a:r>
              <a:rPr lang="ru-RU" sz="4000" dirty="0" err="1"/>
              <a:t>речовини</a:t>
            </a:r>
            <a:r>
              <a:rPr lang="ru-RU" sz="4000" dirty="0"/>
              <a:t>, </a:t>
            </a:r>
            <a:r>
              <a:rPr lang="ru-RU" sz="4000" dirty="0" err="1"/>
              <a:t>оскільки</a:t>
            </a:r>
            <a:r>
              <a:rPr lang="ru-RU" sz="4000" dirty="0"/>
              <a:t> вони </a:t>
            </a:r>
            <a:r>
              <a:rPr lang="ru-RU" sz="4000" dirty="0" err="1"/>
              <a:t>дуже</a:t>
            </a:r>
            <a:r>
              <a:rPr lang="ru-RU" sz="4000" dirty="0"/>
              <a:t> </a:t>
            </a:r>
            <a:r>
              <a:rPr lang="ru-RU" sz="4000" dirty="0" err="1"/>
              <a:t>стабільні</a:t>
            </a:r>
            <a:r>
              <a:rPr lang="ru-RU" sz="4000" dirty="0"/>
              <a:t> й </a:t>
            </a:r>
            <a:r>
              <a:rPr lang="ru-RU" sz="4000" dirty="0" err="1"/>
              <a:t>неактивні</a:t>
            </a:r>
            <a:r>
              <a:rPr lang="ru-RU" sz="4000" dirty="0"/>
              <a:t>, а </a:t>
            </a:r>
            <a:r>
              <a:rPr lang="ru-RU" sz="4000" dirty="0" err="1"/>
              <a:t>виходить</a:t>
            </a:r>
            <a:r>
              <a:rPr lang="ru-RU" sz="4000" dirty="0"/>
              <a:t>, не </a:t>
            </a:r>
            <a:r>
              <a:rPr lang="ru-RU" sz="4000" dirty="0" err="1"/>
              <a:t>токсичні</a:t>
            </a:r>
            <a:r>
              <a:rPr lang="ru-RU" sz="4000" dirty="0"/>
              <a:t>. Як </a:t>
            </a:r>
            <a:r>
              <a:rPr lang="ru-RU" sz="4000" dirty="0" err="1"/>
              <a:t>це</a:t>
            </a:r>
            <a:r>
              <a:rPr lang="ru-RU" sz="4000" dirty="0"/>
              <a:t> не парадоксально, </a:t>
            </a:r>
            <a:r>
              <a:rPr lang="ru-RU" sz="4000" dirty="0" err="1"/>
              <a:t>але</a:t>
            </a:r>
            <a:r>
              <a:rPr lang="ru-RU" sz="4000" dirty="0"/>
              <a:t> </a:t>
            </a:r>
            <a:r>
              <a:rPr lang="ru-RU" sz="4000" dirty="0" err="1"/>
              <a:t>саме</a:t>
            </a:r>
            <a:r>
              <a:rPr lang="ru-RU" sz="4000" dirty="0"/>
              <a:t> </a:t>
            </a:r>
            <a:r>
              <a:rPr lang="ru-RU" sz="4000" dirty="0" err="1"/>
              <a:t>інертність</a:t>
            </a:r>
            <a:r>
              <a:rPr lang="ru-RU" sz="4000" dirty="0"/>
              <a:t> </a:t>
            </a:r>
            <a:r>
              <a:rPr lang="ru-RU" sz="4000" dirty="0" err="1"/>
              <a:t>цих</a:t>
            </a:r>
            <a:r>
              <a:rPr lang="ru-RU" sz="4000" dirty="0"/>
              <a:t> </a:t>
            </a:r>
            <a:r>
              <a:rPr lang="ru-RU" sz="4000" dirty="0" err="1"/>
              <a:t>сполук</a:t>
            </a:r>
            <a:r>
              <a:rPr lang="ru-RU" sz="4000" dirty="0"/>
              <a:t> </a:t>
            </a:r>
            <a:r>
              <a:rPr lang="ru-RU" sz="4000" dirty="0" err="1"/>
              <a:t>робить</a:t>
            </a:r>
            <a:r>
              <a:rPr lang="ru-RU" sz="4000" dirty="0"/>
              <a:t> </a:t>
            </a:r>
            <a:r>
              <a:rPr lang="ru-RU" sz="4000" dirty="0" err="1"/>
              <a:t>їх</a:t>
            </a:r>
            <a:r>
              <a:rPr lang="ru-RU" sz="4000" dirty="0"/>
              <a:t> </a:t>
            </a:r>
            <a:r>
              <a:rPr lang="ru-RU" sz="4000" dirty="0" err="1"/>
              <a:t>небезпечними</a:t>
            </a:r>
            <a:r>
              <a:rPr lang="ru-RU" sz="4000" dirty="0"/>
              <a:t> для атмосферного озону.</a:t>
            </a:r>
          </a:p>
          <a:p>
            <a:pPr marL="4572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556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" y="116632"/>
            <a:ext cx="9036496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611106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/>
              <a:t>Руйнування</a:t>
            </a:r>
            <a:r>
              <a:rPr lang="ru-RU" sz="3200" i="1" dirty="0"/>
              <a:t> озонового шару </a:t>
            </a:r>
            <a:r>
              <a:rPr lang="ru-RU" sz="3200" i="1" dirty="0" err="1"/>
              <a:t>Землі</a:t>
            </a:r>
            <a:r>
              <a:rPr lang="ru-RU" sz="3200" i="1" dirty="0"/>
              <a:t> фреонами</a:t>
            </a:r>
            <a:endParaRPr lang="uk-UA" sz="3200" i="1" dirty="0"/>
          </a:p>
        </p:txBody>
      </p:sp>
    </p:spTree>
    <p:extLst>
      <p:ext uri="{BB962C8B-B14F-4D97-AF65-F5344CB8AC3E}">
        <p14:creationId xmlns:p14="http://schemas.microsoft.com/office/powerpoint/2010/main" val="18099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3152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Багато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країн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почали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вживати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заходи,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спрямовані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скорочення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виробництва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й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використання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фреонів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/>
              <a:t/>
            </a:r>
            <a:br>
              <a:rPr lang="ru-RU" sz="4000" b="1" dirty="0"/>
            </a:b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892480" cy="4038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400" dirty="0" smtClean="0"/>
              <a:t> З </a:t>
            </a:r>
            <a:r>
              <a:rPr lang="ru-RU" sz="3400" dirty="0"/>
              <a:t>1978 р. у США </a:t>
            </a:r>
            <a:r>
              <a:rPr lang="ru-RU" sz="3400" dirty="0" err="1"/>
              <a:t>було</a:t>
            </a:r>
            <a:r>
              <a:rPr lang="ru-RU" sz="3400" dirty="0"/>
              <a:t> </a:t>
            </a:r>
            <a:r>
              <a:rPr lang="ru-RU" sz="3400" dirty="0" err="1"/>
              <a:t>заборонене</a:t>
            </a:r>
            <a:r>
              <a:rPr lang="ru-RU" sz="3400" dirty="0"/>
              <a:t> </a:t>
            </a:r>
            <a:r>
              <a:rPr lang="ru-RU" sz="3400" dirty="0" err="1"/>
              <a:t>використання</a:t>
            </a:r>
            <a:r>
              <a:rPr lang="ru-RU" sz="3400" dirty="0"/>
              <a:t> </a:t>
            </a:r>
            <a:r>
              <a:rPr lang="ru-RU" sz="3400" dirty="0" err="1"/>
              <a:t>фреонів</a:t>
            </a:r>
            <a:r>
              <a:rPr lang="ru-RU" sz="3400" dirty="0"/>
              <a:t> в </a:t>
            </a:r>
            <a:r>
              <a:rPr lang="ru-RU" sz="3400" dirty="0" err="1"/>
              <a:t>аерозолях</a:t>
            </a:r>
            <a:r>
              <a:rPr lang="ru-RU" sz="3400" dirty="0"/>
              <a:t>. </a:t>
            </a:r>
            <a:endParaRPr lang="ru-RU" sz="3400" dirty="0" smtClean="0"/>
          </a:p>
          <a:p>
            <a:pPr>
              <a:buFont typeface="Wingdings" pitchFamily="2" charset="2"/>
              <a:buChar char="v"/>
            </a:pPr>
            <a:r>
              <a:rPr lang="ru-RU" sz="3200" dirty="0"/>
              <a:t> </a:t>
            </a:r>
            <a:r>
              <a:rPr lang="ru-RU" sz="3200" dirty="0" smtClean="0"/>
              <a:t>У </a:t>
            </a:r>
            <a:r>
              <a:rPr lang="ru-RU" sz="3200" dirty="0" err="1"/>
              <a:t>вересні</a:t>
            </a:r>
            <a:r>
              <a:rPr lang="ru-RU" sz="3200" dirty="0"/>
              <a:t> 1987 р. 23 </a:t>
            </a:r>
            <a:r>
              <a:rPr lang="ru-RU" sz="3200" dirty="0" err="1"/>
              <a:t>провідні</a:t>
            </a:r>
            <a:r>
              <a:rPr lang="ru-RU" sz="3200" dirty="0"/>
              <a:t> </a:t>
            </a:r>
            <a:r>
              <a:rPr lang="ru-RU" sz="3200" dirty="0" err="1"/>
              <a:t>країни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 </a:t>
            </a:r>
            <a:r>
              <a:rPr lang="ru-RU" sz="3200" dirty="0" err="1"/>
              <a:t>підписали</a:t>
            </a:r>
            <a:r>
              <a:rPr lang="ru-RU" sz="3200" dirty="0"/>
              <a:t> в </a:t>
            </a:r>
            <a:r>
              <a:rPr lang="ru-RU" sz="3200" dirty="0" err="1"/>
              <a:t>Монреалі</a:t>
            </a:r>
            <a:r>
              <a:rPr lang="ru-RU" sz="3200" dirty="0"/>
              <a:t> протокол,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зобов’язує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знизити</a:t>
            </a:r>
            <a:r>
              <a:rPr lang="ru-RU" sz="3200" dirty="0"/>
              <a:t> </a:t>
            </a:r>
            <a:r>
              <a:rPr lang="ru-RU" sz="3200" dirty="0" err="1"/>
              <a:t>споживання</a:t>
            </a:r>
            <a:r>
              <a:rPr lang="ru-RU" sz="3200" dirty="0"/>
              <a:t> ХФВ</a:t>
            </a:r>
            <a:r>
              <a:rPr lang="ru-RU" sz="32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В </a:t>
            </a:r>
            <a:r>
              <a:rPr lang="ru-RU" sz="3200" dirty="0"/>
              <a:t>1985 р.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підписано</a:t>
            </a:r>
            <a:r>
              <a:rPr lang="ru-RU" sz="3200" dirty="0"/>
              <a:t> </a:t>
            </a:r>
            <a:r>
              <a:rPr lang="ru-RU" sz="3200" dirty="0" err="1"/>
              <a:t>Віденську</a:t>
            </a:r>
            <a:r>
              <a:rPr lang="ru-RU" sz="3200" dirty="0"/>
              <a:t> </a:t>
            </a:r>
            <a:r>
              <a:rPr lang="ru-RU" sz="3200" dirty="0" err="1"/>
              <a:t>конвенцію</a:t>
            </a:r>
            <a:r>
              <a:rPr lang="ru-RU" sz="3200" dirty="0"/>
              <a:t> про </a:t>
            </a:r>
            <a:r>
              <a:rPr lang="ru-RU" sz="3200" dirty="0" err="1"/>
              <a:t>охорону</a:t>
            </a:r>
            <a:r>
              <a:rPr lang="ru-RU" sz="3200" dirty="0"/>
              <a:t> озонового </a:t>
            </a:r>
            <a:r>
              <a:rPr lang="ru-RU" sz="3200" dirty="0" smtClean="0"/>
              <a:t>шару.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6958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944215"/>
            <a:ext cx="2645862" cy="2703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38884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4000" dirty="0"/>
              <a:t>Понад 160 країн уже підписали ці документи. У 1991 році </a:t>
            </a:r>
            <a:r>
              <a:rPr lang="uk-UA" sz="4000" dirty="0" smtClean="0"/>
              <a:t>розвинуті та </a:t>
            </a:r>
            <a:r>
              <a:rPr lang="uk-UA" sz="4000" dirty="0"/>
              <a:t>багаті </a:t>
            </a:r>
            <a:r>
              <a:rPr lang="uk-UA" sz="4000" dirty="0" smtClean="0"/>
              <a:t>держави заснували міжнародний фонд </a:t>
            </a:r>
            <a:r>
              <a:rPr lang="uk-UA" sz="4000" dirty="0"/>
              <a:t>під назвою Глобальний </a:t>
            </a:r>
            <a:r>
              <a:rPr lang="uk-UA" sz="4000" dirty="0" smtClean="0"/>
              <a:t>екологічний фонд </a:t>
            </a:r>
            <a:r>
              <a:rPr lang="uk-UA" sz="4000" dirty="0"/>
              <a:t>(</a:t>
            </a:r>
            <a:r>
              <a:rPr lang="uk-UA" sz="4000" dirty="0" smtClean="0"/>
              <a:t>ГЕФ) для </a:t>
            </a:r>
            <a:r>
              <a:rPr lang="uk-UA" sz="4000" dirty="0"/>
              <a:t>спрямування зусиль на допомогу країнам, що </a:t>
            </a:r>
            <a:r>
              <a:rPr lang="uk-UA" sz="4000" dirty="0" smtClean="0"/>
              <a:t>розвиваються.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8091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68863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4000" dirty="0"/>
              <a:t>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Вчені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вважають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вжиті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заходи (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dirty="0" err="1" smtClean="0">
                <a:solidFill>
                  <a:schemeClr val="accent2">
                    <a:lumMod val="50000"/>
                  </a:schemeClr>
                </a:solidFill>
              </a:rPr>
              <a:t>винуватцем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є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людина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допоможуть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оновити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озоновий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шар до 2060 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року,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але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цього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часу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порушення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озонового 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шару все одно 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сильно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вплине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клімат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45024"/>
            <a:ext cx="6552728" cy="3055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2" y="188640"/>
            <a:ext cx="9073008" cy="40386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4400" b="1" i="1" dirty="0">
                <a:solidFill>
                  <a:schemeClr val="accent2">
                    <a:lumMod val="50000"/>
                  </a:schemeClr>
                </a:solidFill>
              </a:rPr>
              <a:t>Наслідки</a:t>
            </a:r>
            <a:r>
              <a:rPr lang="uk-UA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000" dirty="0"/>
              <a:t>руйнування озонового шару є шкідливими для здоров’я </a:t>
            </a:r>
            <a:r>
              <a:rPr lang="uk-UA" sz="4000" dirty="0" smtClean="0"/>
              <a:t>людей. </a:t>
            </a:r>
            <a:r>
              <a:rPr lang="uk-UA" sz="4000" dirty="0" err="1" smtClean="0"/>
              <a:t>УФ-випромінювання</a:t>
            </a:r>
            <a:r>
              <a:rPr lang="uk-UA" sz="4000" dirty="0" smtClean="0"/>
              <a:t> </a:t>
            </a:r>
            <a:r>
              <a:rPr lang="uk-UA" sz="4000" dirty="0"/>
              <a:t>може спричинити рак, катаракту, сонячні опіки, </a:t>
            </a:r>
            <a:r>
              <a:rPr lang="uk-UA" sz="4000" dirty="0" smtClean="0"/>
              <a:t>сніжну сліпоту</a:t>
            </a:r>
            <a:r>
              <a:rPr lang="uk-UA" sz="4000" dirty="0"/>
              <a:t>, старіння шкіри та зниження імунітету</a:t>
            </a:r>
            <a:r>
              <a:rPr lang="uk-UA" sz="3600" dirty="0" smtClean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6209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757" y="332656"/>
            <a:ext cx="8712968" cy="40386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6600" b="1" i="1" dirty="0">
                <a:solidFill>
                  <a:schemeClr val="accent2">
                    <a:lumMod val="50000"/>
                  </a:schemeClr>
                </a:solidFill>
              </a:rPr>
              <a:t>16 </a:t>
            </a:r>
            <a:r>
              <a:rPr lang="ru-RU" sz="6600" b="1" i="1" dirty="0" err="1">
                <a:solidFill>
                  <a:schemeClr val="accent2">
                    <a:lumMod val="50000"/>
                  </a:schemeClr>
                </a:solidFill>
              </a:rPr>
              <a:t>вересня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Генеральна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Асамблея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ООН проголосила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Міжнародним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днем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захисту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озонового шару.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Цей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день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</a:rPr>
              <a:t>відзначається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 з 1995 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року.</a:t>
            </a:r>
            <a:endParaRPr lang="uk-UA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424936" cy="12192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chemeClr val="accent2">
                    <a:lumMod val="50000"/>
                  </a:schemeClr>
                </a:solidFill>
              </a:rPr>
              <a:t>Збережемо </a:t>
            </a:r>
            <a:r>
              <a:rPr lang="uk-UA" sz="7200" dirty="0">
                <a:solidFill>
                  <a:schemeClr val="accent2">
                    <a:lumMod val="50000"/>
                  </a:schemeClr>
                </a:solidFill>
              </a:rPr>
              <a:t>планету </a:t>
            </a:r>
            <a:r>
              <a:rPr lang="uk-UA" sz="7200" dirty="0" smtClean="0">
                <a:solidFill>
                  <a:schemeClr val="accent2">
                    <a:lumMod val="50000"/>
                  </a:schemeClr>
                </a:solidFill>
              </a:rPr>
              <a:t>разом!</a:t>
            </a:r>
            <a:endParaRPr lang="uk-UA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633988" cy="4155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74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84668" y="2852936"/>
            <a:ext cx="8040960" cy="2425716"/>
          </a:xfrm>
        </p:spPr>
        <p:txBody>
          <a:bodyPr>
            <a:noAutofit/>
          </a:bodyPr>
          <a:lstStyle/>
          <a:p>
            <a:pPr algn="r"/>
            <a:r>
              <a:rPr lang="uk-UA" sz="13800" b="1" dirty="0" smtClean="0">
                <a:solidFill>
                  <a:schemeClr val="accent2">
                    <a:lumMod val="50000"/>
                  </a:schemeClr>
                </a:solidFill>
              </a:rPr>
              <a:t>Дякую </a:t>
            </a:r>
            <a:br>
              <a:rPr lang="uk-UA" sz="13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13800" b="1" dirty="0" smtClean="0">
                <a:solidFill>
                  <a:schemeClr val="accent2">
                    <a:lumMod val="50000"/>
                  </a:schemeClr>
                </a:solidFill>
              </a:rPr>
              <a:t>за увагу!</a:t>
            </a:r>
            <a:endParaRPr lang="uk-UA" sz="13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66980" cy="1440160"/>
          </a:xfrm>
        </p:spPr>
        <p:txBody>
          <a:bodyPr>
            <a:normAutofit/>
          </a:bodyPr>
          <a:lstStyle/>
          <a:p>
            <a:r>
              <a:rPr lang="uk-UA" sz="8800" dirty="0" smtClean="0">
                <a:solidFill>
                  <a:schemeClr val="accent2">
                    <a:lumMod val="50000"/>
                  </a:schemeClr>
                </a:solidFill>
              </a:rPr>
              <a:t>Що таке озон?</a:t>
            </a:r>
            <a:endParaRPr lang="uk-UA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7971036" cy="3672408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>
                <a:solidFill>
                  <a:schemeClr val="tx1"/>
                </a:solidFill>
              </a:rPr>
              <a:t>Озон — </a:t>
            </a:r>
            <a:r>
              <a:rPr lang="ru-RU" sz="6000" i="1" dirty="0" err="1">
                <a:solidFill>
                  <a:schemeClr val="tx1"/>
                </a:solidFill>
              </a:rPr>
              <a:t>це</a:t>
            </a:r>
            <a:r>
              <a:rPr lang="ru-RU" sz="6000" i="1" dirty="0">
                <a:solidFill>
                  <a:schemeClr val="tx1"/>
                </a:solidFill>
              </a:rPr>
              <a:t> </a:t>
            </a:r>
            <a:r>
              <a:rPr lang="ru-RU" sz="6000" i="1" dirty="0" err="1">
                <a:solidFill>
                  <a:schemeClr val="tx1"/>
                </a:solidFill>
              </a:rPr>
              <a:t>видозміна</a:t>
            </a:r>
            <a:r>
              <a:rPr lang="ru-RU" sz="6000" i="1" dirty="0">
                <a:solidFill>
                  <a:schemeClr val="tx1"/>
                </a:solidFill>
              </a:rPr>
              <a:t> </a:t>
            </a:r>
            <a:r>
              <a:rPr lang="ru-RU" sz="6000" i="1" dirty="0" err="1">
                <a:solidFill>
                  <a:schemeClr val="tx1"/>
                </a:solidFill>
              </a:rPr>
              <a:t>кисню</a:t>
            </a:r>
            <a:r>
              <a:rPr lang="ru-RU" sz="6000" i="1" dirty="0">
                <a:solidFill>
                  <a:schemeClr val="tx1"/>
                </a:solidFill>
              </a:rPr>
              <a:t>, </a:t>
            </a:r>
            <a:r>
              <a:rPr lang="ru-RU" sz="6000" i="1" dirty="0" err="1">
                <a:solidFill>
                  <a:schemeClr val="tx1"/>
                </a:solidFill>
              </a:rPr>
              <a:t>вибуховий</a:t>
            </a:r>
            <a:r>
              <a:rPr lang="ru-RU" sz="6000" i="1" dirty="0">
                <a:solidFill>
                  <a:schemeClr val="tx1"/>
                </a:solidFill>
              </a:rPr>
              <a:t> газ </a:t>
            </a:r>
            <a:r>
              <a:rPr lang="ru-RU" sz="6000" i="1" dirty="0" err="1">
                <a:solidFill>
                  <a:schemeClr val="tx1"/>
                </a:solidFill>
              </a:rPr>
              <a:t>синього</a:t>
            </a:r>
            <a:r>
              <a:rPr lang="ru-RU" sz="6000" i="1" dirty="0">
                <a:solidFill>
                  <a:schemeClr val="tx1"/>
                </a:solidFill>
              </a:rPr>
              <a:t> </a:t>
            </a:r>
            <a:r>
              <a:rPr lang="ru-RU" sz="6000" i="1" dirty="0" err="1">
                <a:solidFill>
                  <a:schemeClr val="tx1"/>
                </a:solidFill>
              </a:rPr>
              <a:t>кольору</a:t>
            </a:r>
            <a:r>
              <a:rPr lang="ru-RU" sz="6000" i="1" dirty="0">
                <a:solidFill>
                  <a:schemeClr val="tx1"/>
                </a:solidFill>
              </a:rPr>
              <a:t> з </a:t>
            </a:r>
            <a:r>
              <a:rPr lang="ru-RU" sz="6000" i="1" dirty="0" err="1">
                <a:solidFill>
                  <a:schemeClr val="tx1"/>
                </a:solidFill>
              </a:rPr>
              <a:t>характерним</a:t>
            </a:r>
            <a:r>
              <a:rPr lang="ru-RU" sz="6000" i="1" dirty="0">
                <a:solidFill>
                  <a:schemeClr val="tx1"/>
                </a:solidFill>
              </a:rPr>
              <a:t> запахом</a:t>
            </a:r>
            <a:r>
              <a:rPr lang="ru-RU" sz="5400" i="1" dirty="0">
                <a:solidFill>
                  <a:schemeClr val="tx1"/>
                </a:solidFill>
              </a:rPr>
              <a:t>.</a:t>
            </a:r>
            <a:endParaRPr lang="uk-UA" sz="5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445624" cy="1008112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chemeClr val="accent2">
                    <a:lumMod val="50000"/>
                  </a:schemeClr>
                </a:solidFill>
              </a:rPr>
              <a:t>Що таке озонова діра? </a:t>
            </a:r>
            <a:endParaRPr lang="uk-UA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59821"/>
            <a:ext cx="7992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/>
              <a:t>Озонова</a:t>
            </a:r>
            <a:r>
              <a:rPr lang="ru-RU" sz="4000" b="1" dirty="0"/>
              <a:t> </a:t>
            </a:r>
            <a:r>
              <a:rPr lang="ru-RU" sz="4000" b="1" dirty="0" err="1"/>
              <a:t>діра</a:t>
            </a:r>
            <a:r>
              <a:rPr lang="ru-RU" sz="4000" b="1" dirty="0"/>
              <a:t> </a:t>
            </a:r>
            <a:r>
              <a:rPr lang="ru-RU" sz="3600" dirty="0"/>
              <a:t>— </a:t>
            </a:r>
            <a:r>
              <a:rPr lang="ru-RU" sz="3600" dirty="0" err="1"/>
              <a:t>локальне</a:t>
            </a:r>
            <a:r>
              <a:rPr lang="ru-RU" sz="3600" dirty="0"/>
              <a:t> </a:t>
            </a:r>
            <a:r>
              <a:rPr lang="ru-RU" sz="3600" dirty="0" err="1"/>
              <a:t>падіння</a:t>
            </a:r>
            <a:r>
              <a:rPr lang="ru-RU" sz="3600" dirty="0"/>
              <a:t> </a:t>
            </a:r>
            <a:r>
              <a:rPr lang="ru-RU" sz="3600" dirty="0" err="1"/>
              <a:t>концентрації</a:t>
            </a:r>
            <a:r>
              <a:rPr lang="ru-RU" sz="3600" dirty="0"/>
              <a:t> озону в </a:t>
            </a:r>
            <a:r>
              <a:rPr lang="ru-RU" sz="3600" dirty="0" err="1"/>
              <a:t>стратосфері</a:t>
            </a:r>
            <a:r>
              <a:rPr lang="ru-RU" sz="3600" dirty="0"/>
              <a:t> на 10—40%. </a:t>
            </a:r>
            <a:r>
              <a:rPr lang="ru-RU" sz="3600" dirty="0" err="1"/>
              <a:t>Пов'язано</a:t>
            </a:r>
            <a:r>
              <a:rPr lang="ru-RU" sz="3600" dirty="0"/>
              <a:t> </a:t>
            </a:r>
            <a:r>
              <a:rPr lang="ru-RU" sz="3600" dirty="0" err="1"/>
              <a:t>це</a:t>
            </a:r>
            <a:r>
              <a:rPr lang="ru-RU" sz="3600" dirty="0"/>
              <a:t> з </a:t>
            </a:r>
            <a:r>
              <a:rPr lang="ru-RU" sz="3600" dirty="0" err="1"/>
              <a:t>дією</a:t>
            </a:r>
            <a:r>
              <a:rPr lang="ru-RU" sz="3600" dirty="0"/>
              <a:t> </a:t>
            </a:r>
            <a:r>
              <a:rPr lang="ru-RU" sz="3600" dirty="0" err="1"/>
              <a:t>фреонів</a:t>
            </a:r>
            <a:r>
              <a:rPr lang="ru-RU" sz="3600" dirty="0"/>
              <a:t>, </a:t>
            </a:r>
            <a:r>
              <a:rPr lang="ru-RU" sz="3600" dirty="0" err="1"/>
              <a:t>зменшенням</a:t>
            </a:r>
            <a:r>
              <a:rPr lang="ru-RU" sz="3600" dirty="0"/>
              <a:t> </a:t>
            </a:r>
            <a:r>
              <a:rPr lang="ru-RU" sz="3600" dirty="0" err="1"/>
              <a:t>кількості</a:t>
            </a:r>
            <a:r>
              <a:rPr lang="ru-RU" sz="3600" dirty="0"/>
              <a:t> </a:t>
            </a:r>
            <a:r>
              <a:rPr lang="ru-RU" sz="3600" dirty="0" err="1"/>
              <a:t>кисню</a:t>
            </a:r>
            <a:r>
              <a:rPr lang="ru-RU" sz="3600" dirty="0"/>
              <a:t> при запусках </a:t>
            </a:r>
            <a:r>
              <a:rPr lang="ru-RU" sz="3600" dirty="0" err="1"/>
              <a:t>космічних</a:t>
            </a:r>
            <a:r>
              <a:rPr lang="ru-RU" sz="3600" dirty="0"/>
              <a:t> </a:t>
            </a:r>
            <a:r>
              <a:rPr lang="ru-RU" sz="3600" dirty="0" err="1"/>
              <a:t>кораблів</a:t>
            </a:r>
            <a:r>
              <a:rPr lang="ru-RU" sz="3600" dirty="0"/>
              <a:t> та </a:t>
            </a:r>
            <a:r>
              <a:rPr lang="ru-RU" sz="3600" dirty="0" err="1"/>
              <a:t>польотами</a:t>
            </a:r>
            <a:r>
              <a:rPr lang="ru-RU" sz="3600" dirty="0"/>
              <a:t> </a:t>
            </a:r>
            <a:r>
              <a:rPr lang="ru-RU" sz="3600" dirty="0" err="1"/>
              <a:t>реактивних</a:t>
            </a:r>
            <a:r>
              <a:rPr lang="ru-RU" sz="3600" dirty="0"/>
              <a:t> </a:t>
            </a:r>
            <a:r>
              <a:rPr lang="ru-RU" sz="3600" dirty="0" err="1"/>
              <a:t>літаків</a:t>
            </a:r>
            <a:r>
              <a:rPr lang="ru-RU" sz="3600" dirty="0"/>
              <a:t>.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9745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315200" cy="1219200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solidFill>
                  <a:schemeClr val="accent2">
                    <a:lumMod val="50000"/>
                  </a:schemeClr>
                </a:solidFill>
              </a:rPr>
              <a:t>Властивості озону: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052" y="1052736"/>
            <a:ext cx="8820472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600" dirty="0"/>
              <a:t>Здатність поглинати біологічно небезпечне ультрафіолетове випромінювання Сонця.</a:t>
            </a:r>
          </a:p>
          <a:p>
            <a:pPr>
              <a:buFont typeface="Wingdings" pitchFamily="2" charset="2"/>
              <a:buChar char="v"/>
            </a:pPr>
            <a:r>
              <a:rPr lang="uk-UA" sz="3600" dirty="0" smtClean="0"/>
              <a:t>Озон </a:t>
            </a:r>
            <a:r>
              <a:rPr lang="uk-UA" sz="3600" dirty="0"/>
              <a:t>– найсильніший </a:t>
            </a:r>
            <a:r>
              <a:rPr lang="uk-UA" sz="3600" dirty="0" err="1"/>
              <a:t>окислювач</a:t>
            </a:r>
            <a:r>
              <a:rPr lang="uk-UA" sz="3600" dirty="0"/>
              <a:t> (просто кажучи – отрута), тому приземний озон небезпечний.</a:t>
            </a:r>
          </a:p>
          <a:p>
            <a:pPr>
              <a:buFont typeface="Wingdings" pitchFamily="2" charset="2"/>
              <a:buChar char="v"/>
            </a:pPr>
            <a:r>
              <a:rPr lang="uk-UA" sz="3600" dirty="0"/>
              <a:t> Здатність поглинати інфрачервоне випромінювання земної поверхні.</a:t>
            </a:r>
          </a:p>
          <a:p>
            <a:pPr>
              <a:buFont typeface="Wingdings" pitchFamily="2" charset="2"/>
              <a:buChar char="v"/>
            </a:pPr>
            <a:r>
              <a:rPr lang="uk-UA" sz="3600" dirty="0" smtClean="0"/>
              <a:t>Здатність </a:t>
            </a:r>
            <a:r>
              <a:rPr lang="uk-UA" sz="3600" dirty="0"/>
              <a:t>прямим і непрямим чином впливати на хімічний склад атмосфери.</a:t>
            </a:r>
          </a:p>
          <a:p>
            <a:pPr marL="4572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779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3789040"/>
            <a:ext cx="3384376" cy="1584176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Озонова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діра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над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Антарктидою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</a:rPr>
              <a:t>2006 </a:t>
            </a:r>
            <a:r>
              <a:rPr lang="ru-RU" sz="4000" i="1" dirty="0" err="1">
                <a:solidFill>
                  <a:schemeClr val="accent2">
                    <a:lumMod val="50000"/>
                  </a:schemeClr>
                </a:solidFill>
              </a:rPr>
              <a:t>рік</a:t>
            </a:r>
            <a:endParaRPr lang="uk-UA" sz="4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r="3895"/>
          <a:stretch>
            <a:fillRect/>
          </a:stretch>
        </p:blipFill>
        <p:spPr>
          <a:xfrm>
            <a:off x="3563888" y="260647"/>
            <a:ext cx="5344557" cy="5796143"/>
          </a:xfrm>
        </p:spPr>
      </p:pic>
    </p:spTree>
    <p:extLst>
      <p:ext uri="{BB962C8B-B14F-4D97-AF65-F5344CB8AC3E}">
        <p14:creationId xmlns:p14="http://schemas.microsoft.com/office/powerpoint/2010/main" val="26354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068960"/>
            <a:ext cx="9036496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Існує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велика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кількість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причин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ослаблення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озонового щита,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викликаного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антропогенною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діяльністю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Загалом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об’єднати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дві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групи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uk-U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3830665"/>
              </p:ext>
            </p:extLst>
          </p:nvPr>
        </p:nvGraphicFramePr>
        <p:xfrm>
          <a:off x="0" y="2924944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21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8748464" cy="1219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6000" b="1" dirty="0" err="1">
                <a:solidFill>
                  <a:schemeClr val="accent2">
                    <a:lumMod val="50000"/>
                  </a:schemeClr>
                </a:solidFill>
              </a:rPr>
              <a:t>Викиди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6000" b="1" dirty="0" err="1">
                <a:solidFill>
                  <a:schemeClr val="accent2">
                    <a:lumMod val="50000"/>
                  </a:schemeClr>
                </a:solidFill>
              </a:rPr>
              <a:t>висотних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6000" b="1" dirty="0" err="1">
                <a:solidFill>
                  <a:schemeClr val="accent2">
                    <a:lumMod val="50000"/>
                  </a:schemeClr>
                </a:solidFill>
              </a:rPr>
              <a:t>літаків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 і ракет</a:t>
            </a:r>
            <a:endParaRPr lang="uk-UA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1916832"/>
            <a:ext cx="2541093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916832"/>
            <a:ext cx="6840759" cy="5256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err="1"/>
              <a:t>По-перше</a:t>
            </a:r>
            <a:r>
              <a:rPr lang="ru-RU" sz="4400" dirty="0"/>
              <a:t>, – </a:t>
            </a:r>
            <a:r>
              <a:rPr lang="ru-RU" sz="4400" dirty="0" err="1"/>
              <a:t>це</a:t>
            </a:r>
            <a:r>
              <a:rPr lang="ru-RU" sz="4400" dirty="0"/>
              <a:t> запуски </a:t>
            </a:r>
            <a:r>
              <a:rPr lang="ru-RU" sz="4400" dirty="0" err="1"/>
              <a:t>космічних</a:t>
            </a:r>
            <a:r>
              <a:rPr lang="ru-RU" sz="4400" dirty="0"/>
              <a:t> ракет. </a:t>
            </a:r>
            <a:r>
              <a:rPr lang="ru-RU" sz="4400" dirty="0" err="1"/>
              <a:t>Паливо</a:t>
            </a:r>
            <a:r>
              <a:rPr lang="ru-RU" sz="4400" dirty="0"/>
              <a:t>, </a:t>
            </a:r>
            <a:r>
              <a:rPr lang="ru-RU" sz="4400" dirty="0" err="1"/>
              <a:t>що</a:t>
            </a:r>
            <a:r>
              <a:rPr lang="ru-RU" sz="4400" dirty="0"/>
              <a:t> </a:t>
            </a:r>
            <a:r>
              <a:rPr lang="ru-RU" sz="4400" dirty="0" err="1"/>
              <a:t>згорає</a:t>
            </a:r>
            <a:r>
              <a:rPr lang="ru-RU" sz="4400" dirty="0"/>
              <a:t>, «</a:t>
            </a:r>
            <a:r>
              <a:rPr lang="ru-RU" sz="4400" dirty="0" err="1"/>
              <a:t>випалює</a:t>
            </a:r>
            <a:r>
              <a:rPr lang="ru-RU" sz="4400" dirty="0" smtClean="0"/>
              <a:t>» </a:t>
            </a:r>
            <a:r>
              <a:rPr lang="ru-RU" sz="4400" dirty="0"/>
              <a:t>в озоновому </a:t>
            </a:r>
            <a:r>
              <a:rPr lang="ru-RU" sz="4400" dirty="0" err="1"/>
              <a:t>шарі</a:t>
            </a:r>
            <a:r>
              <a:rPr lang="ru-RU" sz="4400" dirty="0"/>
              <a:t> </a:t>
            </a:r>
            <a:r>
              <a:rPr lang="ru-RU" sz="4400" dirty="0" err="1"/>
              <a:t>більші</a:t>
            </a:r>
            <a:r>
              <a:rPr lang="ru-RU" sz="4400" dirty="0"/>
              <a:t> </a:t>
            </a:r>
            <a:r>
              <a:rPr lang="ru-RU" sz="4400" dirty="0" err="1"/>
              <a:t>діри</a:t>
            </a:r>
            <a:r>
              <a:rPr lang="ru-RU" sz="4400" dirty="0"/>
              <a:t>. Колись </a:t>
            </a:r>
            <a:r>
              <a:rPr lang="ru-RU" sz="4400" dirty="0" err="1"/>
              <a:t>передбачалося</a:t>
            </a:r>
            <a:r>
              <a:rPr lang="ru-RU" sz="4400" dirty="0"/>
              <a:t>, </a:t>
            </a:r>
            <a:r>
              <a:rPr lang="ru-RU" sz="4400" dirty="0" err="1"/>
              <a:t>що</a:t>
            </a:r>
            <a:r>
              <a:rPr lang="ru-RU" sz="4400" dirty="0"/>
              <a:t> </a:t>
            </a:r>
            <a:r>
              <a:rPr lang="ru-RU" sz="4400" dirty="0" err="1"/>
              <a:t>ці</a:t>
            </a:r>
            <a:r>
              <a:rPr lang="ru-RU" sz="4400" dirty="0"/>
              <a:t> «</a:t>
            </a:r>
            <a:r>
              <a:rPr lang="ru-RU" sz="4400" dirty="0" err="1"/>
              <a:t>діри</a:t>
            </a:r>
            <a:r>
              <a:rPr lang="ru-RU" sz="4400" dirty="0"/>
              <a:t>» </a:t>
            </a:r>
            <a:r>
              <a:rPr lang="ru-RU" sz="4400" dirty="0" err="1"/>
              <a:t>затягуються</a:t>
            </a:r>
            <a:r>
              <a:rPr lang="ru-RU" sz="4400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56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388843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800" b="1" dirty="0" err="1"/>
              <a:t>По-друге</a:t>
            </a:r>
            <a:r>
              <a:rPr lang="ru-RU" sz="4800" b="1" dirty="0"/>
              <a:t>,</a:t>
            </a:r>
            <a:r>
              <a:rPr lang="ru-RU" sz="4800" dirty="0"/>
              <a:t> – </a:t>
            </a:r>
            <a:r>
              <a:rPr lang="ru-RU" sz="4800" dirty="0" err="1"/>
              <a:t>літаки</a:t>
            </a:r>
            <a:r>
              <a:rPr lang="ru-RU" sz="4800" dirty="0"/>
              <a:t>. Особливо </a:t>
            </a:r>
            <a:r>
              <a:rPr lang="ru-RU" sz="4800" dirty="0" err="1"/>
              <a:t>ті</a:t>
            </a:r>
            <a:r>
              <a:rPr lang="ru-RU" sz="4800" dirty="0"/>
              <a:t>, </a:t>
            </a:r>
            <a:r>
              <a:rPr lang="ru-RU" sz="4800" dirty="0" err="1"/>
              <a:t>що</a:t>
            </a:r>
            <a:r>
              <a:rPr lang="ru-RU" sz="4800" dirty="0"/>
              <a:t> </a:t>
            </a:r>
            <a:r>
              <a:rPr lang="ru-RU" sz="4800" dirty="0" err="1"/>
              <a:t>летять</a:t>
            </a:r>
            <a:r>
              <a:rPr lang="ru-RU" sz="4800" dirty="0"/>
              <a:t> на </a:t>
            </a:r>
            <a:r>
              <a:rPr lang="ru-RU" sz="4800" dirty="0" err="1"/>
              <a:t>висотах</a:t>
            </a:r>
            <a:r>
              <a:rPr lang="ru-RU" sz="4800" dirty="0"/>
              <a:t> в 12-15 км. </a:t>
            </a:r>
            <a:r>
              <a:rPr lang="ru-RU" sz="4800" dirty="0" smtClean="0"/>
              <a:t>Але</a:t>
            </a:r>
            <a:r>
              <a:rPr lang="ru-RU" sz="4800" dirty="0"/>
              <a:t>, у той же час </a:t>
            </a:r>
            <a:r>
              <a:rPr lang="ru-RU" sz="4800" dirty="0" err="1"/>
              <a:t>літаки</a:t>
            </a:r>
            <a:r>
              <a:rPr lang="ru-RU" sz="4800" dirty="0"/>
              <a:t>, </a:t>
            </a:r>
            <a:r>
              <a:rPr lang="ru-RU" sz="4800" dirty="0" err="1"/>
              <a:t>що</a:t>
            </a:r>
            <a:r>
              <a:rPr lang="ru-RU" sz="4800" dirty="0"/>
              <a:t> </a:t>
            </a:r>
            <a:r>
              <a:rPr lang="ru-RU" sz="4800" dirty="0" err="1"/>
              <a:t>літають</a:t>
            </a:r>
            <a:r>
              <a:rPr lang="ru-RU" sz="4800" dirty="0"/>
              <a:t> </a:t>
            </a:r>
            <a:r>
              <a:rPr lang="ru-RU" sz="4800" dirty="0" err="1"/>
              <a:t>нижче</a:t>
            </a:r>
            <a:r>
              <a:rPr lang="ru-RU" sz="4800" dirty="0"/>
              <a:t> 12 км, </a:t>
            </a:r>
            <a:r>
              <a:rPr lang="ru-RU" sz="4800" dirty="0" err="1"/>
              <a:t>дають</a:t>
            </a:r>
            <a:r>
              <a:rPr lang="ru-RU" sz="4800" dirty="0"/>
              <a:t> </a:t>
            </a:r>
            <a:r>
              <a:rPr lang="ru-RU" sz="4800" dirty="0" err="1"/>
              <a:t>збільшення</a:t>
            </a:r>
            <a:r>
              <a:rPr lang="ru-RU" sz="4800" dirty="0"/>
              <a:t> </a:t>
            </a:r>
            <a:r>
              <a:rPr lang="ru-RU" sz="4800" dirty="0" smtClean="0"/>
              <a:t>озону.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734481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78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416660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788024" cy="6669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err="1"/>
              <a:t>По-третє</a:t>
            </a:r>
            <a:r>
              <a:rPr lang="ru-RU" sz="4400" b="1" dirty="0"/>
              <a:t>,</a:t>
            </a:r>
            <a:r>
              <a:rPr lang="ru-RU" sz="4400" dirty="0"/>
              <a:t> – окиси азоту. </a:t>
            </a:r>
            <a:r>
              <a:rPr lang="ru-RU" sz="4400" dirty="0" err="1" smtClean="0"/>
              <a:t>Їх</a:t>
            </a:r>
            <a:r>
              <a:rPr lang="ru-RU" sz="4400" dirty="0" smtClean="0"/>
              <a:t> </a:t>
            </a:r>
            <a:r>
              <a:rPr lang="ru-RU" sz="4400" dirty="0" err="1"/>
              <a:t>викидають</a:t>
            </a:r>
            <a:r>
              <a:rPr lang="ru-RU" sz="4400" dirty="0"/>
              <a:t> </a:t>
            </a:r>
            <a:r>
              <a:rPr lang="ru-RU" sz="4400" dirty="0" err="1"/>
              <a:t>ті</a:t>
            </a:r>
            <a:r>
              <a:rPr lang="ru-RU" sz="4400" dirty="0"/>
              <a:t> ж </a:t>
            </a:r>
            <a:r>
              <a:rPr lang="ru-RU" sz="4400" dirty="0" err="1"/>
              <a:t>літаки</a:t>
            </a:r>
            <a:r>
              <a:rPr lang="ru-RU" sz="4400" dirty="0"/>
              <a:t>, </a:t>
            </a:r>
            <a:r>
              <a:rPr lang="ru-RU" sz="4400" dirty="0" err="1"/>
              <a:t>але</a:t>
            </a:r>
            <a:r>
              <a:rPr lang="ru-RU" sz="4400" dirty="0"/>
              <a:t> </a:t>
            </a:r>
            <a:r>
              <a:rPr lang="ru-RU" sz="4400" dirty="0" err="1"/>
              <a:t>найбільше</a:t>
            </a:r>
            <a:r>
              <a:rPr lang="ru-RU" sz="4400" dirty="0"/>
              <a:t> </a:t>
            </a:r>
            <a:r>
              <a:rPr lang="ru-RU" sz="4400" dirty="0" err="1"/>
              <a:t>їх</a:t>
            </a:r>
            <a:r>
              <a:rPr lang="ru-RU" sz="4400" dirty="0"/>
              <a:t> </a:t>
            </a:r>
            <a:r>
              <a:rPr lang="ru-RU" sz="4400" dirty="0" err="1"/>
              <a:t>виділяється</a:t>
            </a:r>
            <a:r>
              <a:rPr lang="ru-RU" sz="4400" dirty="0"/>
              <a:t> з </a:t>
            </a:r>
            <a:r>
              <a:rPr lang="ru-RU" sz="4400" dirty="0" err="1"/>
              <a:t>поверхні</a:t>
            </a:r>
            <a:r>
              <a:rPr lang="ru-RU" sz="4400" dirty="0"/>
              <a:t> </a:t>
            </a:r>
            <a:r>
              <a:rPr lang="ru-RU" sz="4400" dirty="0" err="1"/>
              <a:t>ґрунту</a:t>
            </a:r>
            <a:r>
              <a:rPr lang="ru-RU" sz="4400" dirty="0"/>
              <a:t>, особливо при </a:t>
            </a:r>
            <a:r>
              <a:rPr lang="ru-RU" sz="4400" dirty="0" err="1"/>
              <a:t>розкладанні</a:t>
            </a:r>
            <a:r>
              <a:rPr lang="ru-RU" sz="4400" dirty="0"/>
              <a:t> </a:t>
            </a:r>
            <a:r>
              <a:rPr lang="ru-RU" sz="4400" dirty="0" err="1"/>
              <a:t>азотних</a:t>
            </a:r>
            <a:r>
              <a:rPr lang="ru-RU" sz="4400" dirty="0"/>
              <a:t> добрив.</a:t>
            </a:r>
          </a:p>
          <a:p>
            <a:pPr marL="45720" indent="0" algn="ctr">
              <a:buNone/>
            </a:pP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533204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Азотні добрива</a:t>
            </a:r>
            <a:endParaRPr lang="uk-UA" sz="3200" i="1" dirty="0"/>
          </a:p>
        </p:txBody>
      </p:sp>
    </p:spTree>
    <p:extLst>
      <p:ext uri="{BB962C8B-B14F-4D97-AF65-F5344CB8AC3E}">
        <p14:creationId xmlns:p14="http://schemas.microsoft.com/office/powerpoint/2010/main" val="28274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TS103417345</Template>
  <TotalTime>71</TotalTime>
  <Words>433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HEARTSOFT 16X9</vt:lpstr>
      <vt:lpstr>Озонові діри, причини виникнення та їх наслідки</vt:lpstr>
      <vt:lpstr>Що таке озон?</vt:lpstr>
      <vt:lpstr>Що таке озонова діра? </vt:lpstr>
      <vt:lpstr>Властивості озону:</vt:lpstr>
      <vt:lpstr>Презентация PowerPoint</vt:lpstr>
      <vt:lpstr>Існує велика кількість причин ослаблення озонового щита, викликаного антропогенною діяльністю. Загалом їх можна об’єднати у дві групи.  </vt:lpstr>
      <vt:lpstr>1. Викиди висотних літаків і ракет</vt:lpstr>
      <vt:lpstr>Презентация PowerPoint</vt:lpstr>
      <vt:lpstr>Презентация PowerPoint</vt:lpstr>
      <vt:lpstr>2. Хлорофторовуглеці (ХФВ), або фреони</vt:lpstr>
      <vt:lpstr>Презентация PowerPoint</vt:lpstr>
      <vt:lpstr>Багато країн почали вживати заходи, спрямовані на скорочення виробництва й використання фреонів.  </vt:lpstr>
      <vt:lpstr>Презентация PowerPoint</vt:lpstr>
      <vt:lpstr>Презентация PowerPoint</vt:lpstr>
      <vt:lpstr>Презентация PowerPoint</vt:lpstr>
      <vt:lpstr>Презентация PowerPoint</vt:lpstr>
      <vt:lpstr>Збережемо планету разом!</vt:lpstr>
      <vt:lpstr>Дякую 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Озонові діри, причини виникнення та їх наслідки</dc:title>
  <dc:creator>Вика</dc:creator>
  <cp:lastModifiedBy>Вика</cp:lastModifiedBy>
  <cp:revision>10</cp:revision>
  <dcterms:created xsi:type="dcterms:W3CDTF">2014-02-18T21:18:13Z</dcterms:created>
  <dcterms:modified xsi:type="dcterms:W3CDTF">2014-02-18T22:54:24Z</dcterms:modified>
</cp:coreProperties>
</file>