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63" r:id="rId3"/>
    <p:sldMasterId id="2147483665" r:id="rId4"/>
    <p:sldMasterId id="2147483667" r:id="rId5"/>
    <p:sldMasterId id="2147483669" r:id="rId6"/>
    <p:sldMasterId id="2147483653" r:id="rId7"/>
    <p:sldMasterId id="2147483655" r:id="rId8"/>
    <p:sldMasterId id="2147483657" r:id="rId9"/>
    <p:sldMasterId id="2147483659" r:id="rId10"/>
    <p:sldMasterId id="2147483661" r:id="rId11"/>
    <p:sldMasterId id="2147483781" r:id="rId12"/>
  </p:sldMasterIdLst>
  <p:notesMasterIdLst>
    <p:notesMasterId r:id="rId28"/>
  </p:notesMasterIdLst>
  <p:sldIdLst>
    <p:sldId id="298" r:id="rId13"/>
    <p:sldId id="284" r:id="rId14"/>
    <p:sldId id="260" r:id="rId15"/>
    <p:sldId id="288" r:id="rId16"/>
    <p:sldId id="289" r:id="rId17"/>
    <p:sldId id="305" r:id="rId18"/>
    <p:sldId id="292" r:id="rId19"/>
    <p:sldId id="261" r:id="rId20"/>
    <p:sldId id="302" r:id="rId21"/>
    <p:sldId id="295" r:id="rId22"/>
    <p:sldId id="296" r:id="rId23"/>
    <p:sldId id="291" r:id="rId24"/>
    <p:sldId id="297" r:id="rId25"/>
    <p:sldId id="285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585"/>
    <a:srgbClr val="079600"/>
    <a:srgbClr val="381872"/>
    <a:srgbClr val="2B0F7B"/>
    <a:srgbClr val="FFFFFF"/>
    <a:srgbClr val="000000"/>
    <a:srgbClr val="FFFF00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6" autoAdjust="0"/>
    <p:restoredTop sz="94200" autoAdjust="0"/>
  </p:normalViewPr>
  <p:slideViewPr>
    <p:cSldViewPr>
      <p:cViewPr>
        <p:scale>
          <a:sx n="75" d="100"/>
          <a:sy n="75" d="100"/>
        </p:scale>
        <p:origin x="-1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9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D24EB4-F5EC-47FB-9D30-8A34DC240D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1E5CE-FA9D-470B-9ECD-ED1AB408AFF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1B9C6-36F6-43C0-BFCA-DFCAA7880385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35425-7726-45F2-AFB3-638B992BE7F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64744-81D0-4DE5-95EB-2DE1E441CAA4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7DC04-7999-4050-874E-328D111A857E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17481-A68E-44D9-9005-7AD2502B756B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37020-DDBA-40EE-B54D-F47746BD75A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48E3C-D33C-42C5-AC22-D38CF7E2BC9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55B85-A9F1-48EF-8290-FAA9EC2AAAB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CE353-AC37-4406-9366-8C3620D5F17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C0C5E-5161-484A-9249-03A704ABC1FE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869E5-7479-415E-B528-30E3C54A0100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9D9E7-1701-4301-9F68-23307028086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797F2-02E2-4F4D-89E5-93FE1ACC277A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871C-3153-414F-81B2-1BB966A32A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7821-2241-4F5D-8018-3F5CABD23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2400-544A-4173-945D-98CCE03B53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C52D-6ABD-4A33-A747-029977788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05A5-6E94-4AE4-ABC9-17633A5581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B0B1-61F4-4CB2-A3FE-464F657C1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07C1-25C0-4E12-803C-3D123AFA07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A95C-7752-4BA3-B80F-1FE7D51B6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600A-8180-4F1B-A55F-74577FDCAC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F983-3668-48C8-BE16-DF1CA6E1D0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7D01-8E16-4651-8227-0BB8797123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9BDE-8D5D-46A8-8977-3ACDDB8FA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E0BC-CE28-4569-89E2-90DCB49A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CC3B-4291-4518-A394-4C639939C6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B4F5-CBED-4020-8A86-C87158EE9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28EC-6352-4D22-917A-85D70A9A50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D2CE-4444-4C11-A220-61F0B525F0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7832-296D-4C4D-AB7D-B7EB010B94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951C-2B65-4616-899F-B3F5AEF7D5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E956-EDAD-451F-9392-9965F21BB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4E30-E70E-494A-B282-286E17E389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37E5-5B41-44A1-A152-BBC090006D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733B-ABD3-4196-8DCF-BD73758CFD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isual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84400"/>
            <a:ext cx="2654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10E8-7B81-4953-AB5A-32FEE045ED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33B2-BFCE-43A5-B47C-172961EFF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D6B6-78CB-43CE-85D5-5B6BB598B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E7FB-983A-4BBA-A753-9935A0F32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E65A-861F-4AEA-AC90-FC840E7393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7EB2-CBCB-4628-8D75-F30ACADFC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53F3-3D53-4E25-8E32-33DD8010B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9402-CDA9-4738-B86C-74CFAD1C2F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E43C-CF84-4B50-B9BE-29126F099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0E66-4BEB-4A13-9F9B-E37CD8640B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7BD1-2971-4004-8E94-C38534924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D16D-A21B-4CC2-B9AA-116E3A7A92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3443-A450-44A9-A25B-6E937F239B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6CD2-7D4F-484F-A72B-72363610C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B00E-07F3-4024-89B7-0176A2129C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8F88-FF67-4180-9771-0C6197D434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C1CD-F521-49EF-8640-EC216079F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1EED-35FD-41F6-960C-6DEF846AFE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2581-FF55-427D-A653-6A6C0A7B5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28AF-0B70-44C5-83BF-A0BEF1D241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1437-9423-48ED-9557-BD77873B9F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1C49-A199-45EF-A7BE-45F14C5AE5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1880-9253-44B8-8230-DADF9418BA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2CA7-350D-4D9F-8CDE-9597555015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C170-4B3E-43C4-827E-E549F9BA3E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3562-A7FD-4769-91C2-343C83C355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7A9B-82F5-4DA8-B496-71D062B40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5AD1-FABF-4912-A2A3-87D509557D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E29B-F3BC-4A77-9B12-0A8D20B8A0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9FCB-03F1-47D6-93A1-9411177968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06F7-4907-49E2-964F-3AC90357FE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69F5-6962-48B5-AE38-2F979F33A5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6400-67BB-4762-B869-900423F6AB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2B36-FEC6-4124-8D7C-8F5C6CEA05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6115-EFB3-4601-A204-20450FA84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8075-B60B-4567-9979-F9BA8726E4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0FDD-905B-49EB-9C3A-2974088FDD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8894-6419-4D20-BAB0-D582584EA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A434-0467-481D-90EC-0E16AEAC2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D19D-3FF5-4F7E-86E1-923DB5BBF6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A59F-0168-4404-9594-72452ED94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CDB5-0D97-4B6E-9A75-64A3283219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A60F-BBD6-4028-BFCE-25651F019A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C216-99ED-4CA1-8D46-DA32FFE1D5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BA04-74EB-4B5D-8333-DB793F0D69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A7AF-8AB8-45EE-AFA9-00D9B02D63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E801-82A6-457F-99F9-F916602D87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EA77-B71B-4320-8BB8-A34A34F0AD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30EC-B631-4CE3-B2C5-0E2F0A66CE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FE22-7DDF-48C0-99D3-25E348E4B7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4BF6-7D6B-4F5F-98E3-721563753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887A-169B-4C54-B842-C79B5252C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ED64-3364-499D-9661-2E31EF3387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0DAB-A5D3-4B2E-AD61-4F98CADD60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8AB5-6397-4924-A378-761D0B3BD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13D9-5D89-4CC8-B385-FDD37D83D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2E8A-C685-4C39-B0C4-8F202AE2AD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04BD-AC93-42F4-B8CF-CC5B69AF68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4808-22D1-4FC4-BE7D-6BFCFDCB5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5FA9-95AA-446E-80D6-0B8EE0B21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8BE3-DC7E-49D3-97E0-591D33F1EE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041E-079F-4CA8-B79A-4B4E5518EF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D324-FFF3-45DC-B161-2202ECEDC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6E0A-D64E-4C39-8E3E-9373EA5123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C50D-EF1D-43C5-9E0E-0D4168757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9485-D3AA-435F-AD95-82B40F2876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E654-3200-4DE1-A05B-9D73D1DB01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7423-361A-42BC-9EDE-E5F3E983D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03C5-9844-43DA-8A9F-B06E1407D0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7E87-99C7-4C00-ABB3-165205C8FF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A9C2-F485-43AC-A547-929083356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4242-E6CE-4E3D-BAA7-2591C9A27B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C044-6166-4FFC-A1EF-E446A0151A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7017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9087-8D5F-4282-9B18-A1A0DD1F62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3715-AB7A-499A-9015-A24D4AF18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2C16-BDF5-4060-804D-CE5FD18F33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47D-39F1-4812-B224-B8ADD82B4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7703-C63A-476F-9DD3-0233BFEA1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630E-AC44-4907-B74A-84203D2F39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C709-59BE-4021-A4AC-9C4EC4859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A218-DFBD-42DB-B844-E6FFDD4F4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31D2-62B1-48CC-A840-AE136FF5E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2BB6-F641-4F42-877D-B2FF4C0498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6E3B-C0EA-48FB-9453-89C11CBAA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3089-D8BA-4F08-8BBC-B1E19462A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A502-179A-4EB3-91CD-2B5F1C401F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439B-05DC-441A-9978-59B438EB9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B724-D9FF-4F5D-A07A-B6A2DA490C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2F0E-A695-4CEC-820C-E04CDA8450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D732-3599-47B9-B2B9-35B8A658E7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D420-5361-4D28-A6F0-57AB0CFA0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01C4-27B7-4333-87C4-9977894BC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838D-54F1-44BB-AAC1-CDBBEE97C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21BD-6454-46E2-89CA-FCA18A8B5B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FBDB-0D6A-42FB-8F53-BC618CEBE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D86C-3677-437D-B18E-9E85E60CB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127C-4367-4976-861C-A13A06388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BFBD-0FD8-4A59-BB8A-EBE98BA041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88CE-925C-493F-8196-B1DE49852F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60C8-43BE-4CDE-96AC-197273666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61AB-D613-486E-AEA4-041741D594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6864-61FF-4C96-8560-C942D0464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AA27-CBD4-47D2-9B8F-910DA720C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5239-CA4B-42E2-9D99-ABDECAD5A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6AEA-14C7-46AA-8A21-0F18521A22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0D24-4CE8-4479-903C-349829A546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C6FE-AA98-49D5-8586-DA66917E9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92DB-488E-4BEC-9800-1DB9362094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2AB6-9573-4CC2-9518-53A500A5EA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D9057B4-BF6A-4D65-AF30-DA6B40AC2A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7" descr="visual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visual_new_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8864E35-8B60-42AC-B77F-5DC12483F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visual_new_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E170D0-6279-4D40-9C3B-F5D66CA46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52E910-AA53-4DB4-8261-61D8B23793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3913" r:id="rId2"/>
    <p:sldLayoutId id="2147484036" r:id="rId3"/>
    <p:sldLayoutId id="2147483912" r:id="rId4"/>
    <p:sldLayoutId id="2147484037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ECD8C02-2E27-4D28-B4D6-8165F9D0B7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319" name="Picture 7" descr="visual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0996AB0-E988-4589-9527-013A270DB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607" name="Picture 7" descr="visual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CAC89BD-B6A5-4CD3-8159-BCF11686D8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7895" name="Picture 7" descr="visual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BC76E1A-2F7A-4DC4-B32F-EC1FF84BC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0183" name="Picture 7" descr="visual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6E14422-B730-4976-9DE7-048F52A542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2471" name="Picture 7" descr="visual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visual_new_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E5A9E21-727D-49A9-9966-9E31D6828B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isual_new_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23DD186-20A2-4F4D-8EE9-4D5A5BD281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visual_new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B0F4277-8B38-4D24-A917-4D23479074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Последствия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 кислотных дождей</a:t>
            </a:r>
          </a:p>
        </p:txBody>
      </p:sp>
      <p:sp>
        <p:nvSpPr>
          <p:cNvPr id="187394" name="Rectangle 3"/>
          <p:cNvSpPr>
            <a:spLocks noChangeArrowheads="1"/>
          </p:cNvSpPr>
          <p:nvPr/>
        </p:nvSpPr>
        <p:spPr bwMode="auto">
          <a:xfrm>
            <a:off x="5219700" y="0"/>
            <a:ext cx="3924300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900">
                <a:latin typeface="Verdana" pitchFamily="34" charset="0"/>
              </a:rPr>
              <a:t>архитектура</a:t>
            </a:r>
          </a:p>
        </p:txBody>
      </p:sp>
      <p:pic>
        <p:nvPicPr>
          <p:cNvPr id="187395" name="Picture 8" descr="west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106203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5" name="Picture 9" descr="west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8132"/>
            <a:ext cx="106203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81968" y="1412776"/>
            <a:ext cx="8460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   Причини    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винекнення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       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</a:b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 та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наслідки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кислотних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erdana"/>
              </a:rPr>
              <a:t>  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erdana"/>
              </a:rPr>
              <a:t>дощів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Наслідки кислотних дощів в архітектурі</a:t>
            </a:r>
          </a:p>
        </p:txBody>
      </p:sp>
      <p:sp>
        <p:nvSpPr>
          <p:cNvPr id="1832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3816350" cy="1728787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Кислотні осади руйнують будівлі із мармура і  вапняку. </a:t>
            </a:r>
          </a:p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Історичні пам’ятники Греції і Риму, що простояли тисячоліттями, за останні роки руйнуються прямо на очах. </a:t>
            </a:r>
          </a:p>
        </p:txBody>
      </p:sp>
      <p:pic>
        <p:nvPicPr>
          <p:cNvPr id="183299" name="Picture 5" descr="00046762"/>
          <p:cNvPicPr>
            <a:picLocks noChangeAspect="1" noChangeArrowheads="1"/>
          </p:cNvPicPr>
          <p:nvPr/>
        </p:nvPicPr>
        <p:blipFill>
          <a:blip r:embed="rId3">
            <a:lum bright="24000" contrast="24000"/>
          </a:blip>
          <a:srcRect/>
          <a:stretch>
            <a:fillRect/>
          </a:stretch>
        </p:blipFill>
        <p:spPr bwMode="auto">
          <a:xfrm>
            <a:off x="4859338" y="1341438"/>
            <a:ext cx="4067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6" descr="00046766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250825" y="3808413"/>
            <a:ext cx="49688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Наслідки кислотних дощів в архітектурі</a:t>
            </a:r>
          </a:p>
        </p:txBody>
      </p:sp>
      <p:pic>
        <p:nvPicPr>
          <p:cNvPr id="185346" name="Picture 5" descr="J0145705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2843213" y="1412875"/>
            <a:ext cx="630078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AutoShape 7"/>
          <p:cNvSpPr>
            <a:spLocks noChangeArrowheads="1"/>
          </p:cNvSpPr>
          <p:nvPr/>
        </p:nvSpPr>
        <p:spPr bwMode="auto">
          <a:xfrm>
            <a:off x="4643438" y="4797425"/>
            <a:ext cx="4392612" cy="1944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B25">
                  <a:alpha val="67000"/>
                </a:srgbClr>
              </a:gs>
              <a:gs pos="100000">
                <a:srgbClr val="C9C9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600" b="1">
                <a:latin typeface="Verdana" pitchFamily="34" charset="0"/>
              </a:rPr>
              <a:t>Така ж доля загрожує і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Тадж-Махалу – шедевру індійскої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архітектури періоду Великих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моголів, в Лондоні - Тауеру і</a:t>
            </a:r>
            <a:br>
              <a:rPr lang="ru-RU" sz="1600" b="1">
                <a:latin typeface="Verdana" pitchFamily="34" charset="0"/>
              </a:rPr>
            </a:br>
            <a:r>
              <a:rPr lang="ru-RU" sz="1600" b="1">
                <a:latin typeface="Verdana" pitchFamily="34" charset="0"/>
              </a:rPr>
              <a:t>Вестмінстерському аббатству…</a:t>
            </a:r>
          </a:p>
        </p:txBody>
      </p:sp>
      <p:pic>
        <p:nvPicPr>
          <p:cNvPr id="185348" name="Picture 8" descr="tower-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466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9" descr="westmins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68638"/>
            <a:ext cx="42846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1" descr="DSC_94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5313" y="0"/>
            <a:ext cx="97393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4013" y="285750"/>
            <a:ext cx="497998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Наслідки кислотних дощів</a:t>
            </a:r>
          </a:p>
        </p:txBody>
      </p:sp>
      <p:sp>
        <p:nvSpPr>
          <p:cNvPr id="1894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429125"/>
            <a:ext cx="4103688" cy="7921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chemeClr val="bg1"/>
                </a:solidFill>
              </a:rPr>
              <a:t>… в Санкт-Петербурзі – </a:t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Казанському собору, </a:t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Александро-Невской Лаврі і ін. </a:t>
            </a:r>
            <a:br>
              <a:rPr lang="ru-RU" sz="2000" b="1" smtClean="0">
                <a:solidFill>
                  <a:schemeClr val="bg1"/>
                </a:solidFill>
              </a:rPr>
            </a:br>
            <a:endParaRPr lang="ru-RU" sz="2000" b="1" smtClean="0">
              <a:solidFill>
                <a:schemeClr val="bg1"/>
              </a:solidFill>
            </a:endParaRPr>
          </a:p>
        </p:txBody>
      </p:sp>
      <p:pic>
        <p:nvPicPr>
          <p:cNvPr id="189444" name="Picture 9" descr="SPB050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179388" y="188913"/>
            <a:ext cx="38163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5" name="Picture 10" descr="SPB0495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3889152" y="2996952"/>
            <a:ext cx="5254848" cy="337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Наслідки кислотних дощів 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в архітектурі</a:t>
            </a:r>
          </a:p>
        </p:txBody>
      </p:sp>
      <p:sp>
        <p:nvSpPr>
          <p:cNvPr id="1914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88" y="2357438"/>
            <a:ext cx="2519362" cy="31670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На соборі Св. Павла шар портлендського вапняку роз'їденого на 2.5 см.</a:t>
            </a:r>
            <a:br>
              <a:rPr lang="ru-RU" sz="1800" smtClean="0"/>
            </a:br>
            <a:r>
              <a:rPr lang="ru-RU" sz="1800" smtClean="0"/>
              <a:t>У Голландії статуї на соборі Св. Іоанна "тануть, як льодяники".</a:t>
            </a:r>
            <a:br>
              <a:rPr lang="ru-RU" sz="1800" smtClean="0"/>
            </a:br>
            <a:r>
              <a:rPr lang="ru-RU" sz="1800" smtClean="0"/>
              <a:t>Чорними відкладеннями, цим "раком каменю", роз'їдений королівський палац на площі Дам в Амстердамі. 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91491" name="Picture 7" descr="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700213"/>
            <a:ext cx="59817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Закислення водних об’єктів</a:t>
            </a:r>
          </a:p>
        </p:txBody>
      </p:sp>
      <p:sp>
        <p:nvSpPr>
          <p:cNvPr id="193538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5929313"/>
            <a:ext cx="8496300" cy="781050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У своїй еволюції живі організми виробили пристосування до середовища проживання, проте вони можуть нормально існувати тільки в певному інтервалі рН. Зміни рН тягнуть за собою глибокі біохімічні перебудови водних екосистем .</a:t>
            </a:r>
          </a:p>
        </p:txBody>
      </p:sp>
      <p:pic>
        <p:nvPicPr>
          <p:cNvPr id="193539" name="Picture 7" descr="65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071563"/>
            <a:ext cx="734561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2"/>
                </a:solidFill>
              </a:rPr>
              <a:t>   </a:t>
            </a:r>
            <a:r>
              <a:rPr lang="ru-RU" sz="3600" dirty="0" err="1" smtClean="0">
                <a:solidFill>
                  <a:schemeClr val="accent2"/>
                </a:solidFill>
              </a:rPr>
              <a:t>Відбір</a:t>
            </a:r>
            <a:r>
              <a:rPr lang="ru-RU" sz="3600" dirty="0" smtClean="0">
                <a:solidFill>
                  <a:schemeClr val="accent2"/>
                </a:solidFill>
              </a:rPr>
              <a:t> проб :</a:t>
            </a:r>
          </a:p>
        </p:txBody>
      </p:sp>
      <p:pic>
        <p:nvPicPr>
          <p:cNvPr id="197635" name="Picture 5" descr="rek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429282"/>
            <a:ext cx="3853060" cy="422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7030"/>
            <a:ext cx="3013015" cy="467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6207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300585"/>
                </a:solidFill>
              </a:rPr>
              <a:t>Снігу</a:t>
            </a:r>
            <a:endParaRPr lang="ru-RU" sz="2800" dirty="0">
              <a:solidFill>
                <a:srgbClr val="30058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1645514"/>
            <a:ext cx="102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Води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7" descr="07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2578" name="AutoShape 8"/>
          <p:cNvSpPr>
            <a:spLocks noChangeArrowheads="1"/>
          </p:cNvSpPr>
          <p:nvPr/>
        </p:nvSpPr>
        <p:spPr bwMode="auto">
          <a:xfrm>
            <a:off x="611560" y="3933056"/>
            <a:ext cx="7920880" cy="2447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B25">
                  <a:alpha val="67000"/>
                </a:srgbClr>
              </a:gs>
              <a:gs pos="100000">
                <a:srgbClr val="C9C9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b="1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dirty="0" smtClean="0"/>
              <a:t>    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- </a:t>
            </a:r>
            <a:r>
              <a:rPr lang="ru-RU" b="1" dirty="0" err="1"/>
              <a:t>усі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метеорологічних</a:t>
            </a:r>
            <a:r>
              <a:rPr lang="ru-RU" b="1" dirty="0"/>
              <a:t> </a:t>
            </a:r>
            <a:r>
              <a:rPr lang="ru-RU" b="1" dirty="0" err="1"/>
              <a:t>опадів</a:t>
            </a:r>
            <a:r>
              <a:rPr lang="ru-RU" b="1" dirty="0"/>
              <a:t> </a:t>
            </a:r>
            <a:r>
              <a:rPr lang="ru-RU" b="1" dirty="0" smtClean="0"/>
              <a:t>–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дощ</a:t>
            </a:r>
            <a:r>
              <a:rPr lang="ru-RU" b="1" dirty="0"/>
              <a:t>, </a:t>
            </a:r>
            <a:r>
              <a:rPr lang="ru-RU" b="1" dirty="0" err="1"/>
              <a:t>сніг</a:t>
            </a:r>
            <a:r>
              <a:rPr lang="ru-RU" b="1" dirty="0"/>
              <a:t>, град, </a:t>
            </a:r>
            <a:r>
              <a:rPr lang="ru-RU" b="1" dirty="0" smtClean="0"/>
              <a:t>туман,</a:t>
            </a:r>
            <a:endParaRPr lang="ru-RU" b="1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dirty="0" smtClean="0"/>
              <a:t>     при </a:t>
            </a:r>
            <a:r>
              <a:rPr lang="ru-RU" b="1" dirty="0" err="1"/>
              <a:t>якому</a:t>
            </a:r>
            <a:r>
              <a:rPr lang="ru-RU" b="1" dirty="0"/>
              <a:t> </a:t>
            </a:r>
            <a:r>
              <a:rPr lang="ru-RU" b="1" dirty="0" err="1"/>
              <a:t>спостерігається</a:t>
            </a:r>
            <a:r>
              <a:rPr lang="ru-RU" b="1" dirty="0"/>
              <a:t> </a:t>
            </a:r>
            <a:r>
              <a:rPr lang="ru-RU" b="1" dirty="0" err="1"/>
              <a:t>зниження</a:t>
            </a:r>
            <a:r>
              <a:rPr lang="ru-RU" b="1" dirty="0"/>
              <a:t> </a:t>
            </a:r>
            <a:r>
              <a:rPr lang="en-GB" b="1" dirty="0"/>
              <a:t>pH </a:t>
            </a:r>
            <a:r>
              <a:rPr lang="ru-RU" b="1" dirty="0" err="1"/>
              <a:t>дощових</a:t>
            </a:r>
            <a:r>
              <a:rPr lang="ru-RU" b="1" dirty="0"/>
              <a:t> </a:t>
            </a:r>
            <a:r>
              <a:rPr lang="ru-RU" b="1" dirty="0" err="1" smtClean="0"/>
              <a:t>опадів</a:t>
            </a:r>
            <a:r>
              <a:rPr lang="ru-RU" b="1" dirty="0" smtClean="0"/>
              <a:t>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endParaRPr lang="ru-RU" b="1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dirty="0" smtClean="0"/>
              <a:t>     через </a:t>
            </a:r>
            <a:r>
              <a:rPr lang="ru-RU" b="1" dirty="0" err="1"/>
              <a:t>забруднень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r>
              <a:rPr lang="ru-RU" b="1" dirty="0"/>
              <a:t> </a:t>
            </a:r>
            <a:r>
              <a:rPr lang="ru-RU" b="1" dirty="0" err="1"/>
              <a:t>кислотними</a:t>
            </a:r>
            <a:r>
              <a:rPr lang="ru-RU" b="1" dirty="0"/>
              <a:t> </a:t>
            </a:r>
            <a:r>
              <a:rPr lang="ru-RU" b="1" dirty="0" smtClean="0"/>
              <a:t>оксидами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dirty="0" smtClean="0"/>
              <a:t>     (</a:t>
            </a:r>
            <a:r>
              <a:rPr lang="ru-RU" b="1" dirty="0" err="1"/>
              <a:t>зазвичай</a:t>
            </a:r>
            <a:r>
              <a:rPr lang="ru-RU" b="1" dirty="0"/>
              <a:t> - оксидами </a:t>
            </a:r>
            <a:r>
              <a:rPr lang="ru-RU" b="1" dirty="0" err="1"/>
              <a:t>сірки</a:t>
            </a:r>
            <a:r>
              <a:rPr lang="ru-RU" b="1" dirty="0"/>
              <a:t>, оксидами азоту</a:t>
            </a:r>
            <a:r>
              <a:rPr lang="ru-RU" b="1" dirty="0" smtClean="0"/>
              <a:t>).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CC0000"/>
                </a:solidFill>
              </a:rPr>
              <a:t>Причини утворення кислотних дощів</a:t>
            </a: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4888" y="6453188"/>
            <a:ext cx="1728787" cy="404812"/>
          </a:xfrm>
        </p:spPr>
        <p:txBody>
          <a:bodyPr/>
          <a:lstStyle/>
          <a:p>
            <a:pPr marL="0" indent="179388" eaLnBrk="1" hangingPunct="1">
              <a:lnSpc>
                <a:spcPct val="80000"/>
              </a:lnSpc>
              <a:buClr>
                <a:srgbClr val="CC0000"/>
              </a:buClr>
            </a:pPr>
            <a:r>
              <a:rPr lang="ru-RU" sz="2200" smtClean="0"/>
              <a:t>вулкани</a:t>
            </a:r>
          </a:p>
        </p:txBody>
      </p:sp>
      <p:sp>
        <p:nvSpPr>
          <p:cNvPr id="156675" name="Rectangle 7"/>
          <p:cNvSpPr>
            <a:spLocks noChangeArrowheads="1"/>
          </p:cNvSpPr>
          <p:nvPr/>
        </p:nvSpPr>
        <p:spPr bwMode="auto">
          <a:xfrm>
            <a:off x="1187450" y="16287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200">
                <a:latin typeface="Verdana" pitchFamily="34" charset="0"/>
              </a:rPr>
              <a:t>Природні причини</a:t>
            </a:r>
          </a:p>
        </p:txBody>
      </p:sp>
      <p:sp>
        <p:nvSpPr>
          <p:cNvPr id="156676" name="Rectangle 8"/>
          <p:cNvSpPr>
            <a:spLocks noChangeArrowheads="1"/>
          </p:cNvSpPr>
          <p:nvPr/>
        </p:nvSpPr>
        <p:spPr bwMode="auto">
          <a:xfrm>
            <a:off x="1476375" y="6497638"/>
            <a:ext cx="12954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200">
                <a:latin typeface="Verdana" pitchFamily="34" charset="0"/>
              </a:rPr>
              <a:t>гроза</a:t>
            </a:r>
          </a:p>
        </p:txBody>
      </p:sp>
      <p:pic>
        <p:nvPicPr>
          <p:cNvPr id="156677" name="Picture 9" descr="000407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000250"/>
            <a:ext cx="3317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13" descr="vulcan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557338"/>
            <a:ext cx="39592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12" descr="Kluch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956050"/>
            <a:ext cx="3529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7" descr="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33178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2" name="Picture 18" descr="spravochnik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525" y="2244725"/>
            <a:ext cx="25209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CC0000"/>
                </a:solidFill>
              </a:rPr>
              <a:t>Причини утворення кислотних дощів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1187450" y="16287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200">
                <a:latin typeface="Verdana" pitchFamily="34" charset="0"/>
              </a:rPr>
              <a:t>Штучні джерела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5975350" y="5000625"/>
            <a:ext cx="3168650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мінеральні добрива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спалювання топлива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топливо літаків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нафтопереробка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автотранспорт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ru-RU" sz="1600">
              <a:latin typeface="Verdana" pitchFamily="34" charset="0"/>
            </a:endParaRPr>
          </a:p>
        </p:txBody>
      </p:sp>
      <p:pic>
        <p:nvPicPr>
          <p:cNvPr id="158726" name="Picture 13" descr="00171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250825" y="2060575"/>
            <a:ext cx="2590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Picture 16" descr="J01446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4221163"/>
            <a:ext cx="36576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929313" y="0"/>
            <a:ext cx="2530475" cy="13573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Причини утворення кислотних дощів</a:t>
            </a:r>
          </a:p>
        </p:txBody>
      </p:sp>
      <p:pic>
        <p:nvPicPr>
          <p:cNvPr id="160770" name="Picture 5" descr="66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Rectangle 6"/>
          <p:cNvSpPr>
            <a:spLocks noChangeArrowheads="1"/>
          </p:cNvSpPr>
          <p:nvPr/>
        </p:nvSpPr>
        <p:spPr bwMode="auto">
          <a:xfrm>
            <a:off x="6000750" y="2449513"/>
            <a:ext cx="290512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700" b="1"/>
              <a:t>Щорічно в атмосферу Землі викидається близько 200 млн. т твердих частинок (пил, сажа та ін), 200 млн.т сірчистого газу (SO2), 700 млн. т оксиду вуглецю (II), 150 млн. т оксидів азоту (NOx) , що складає в сумі понад 1 млрд. т шкідливих речовин. Джерелами виникнення кислотних опадів є сполуки сірки та азоту.</a:t>
            </a:r>
            <a:r>
              <a:rPr lang="ru-RU" sz="17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Заголовок 1"/>
          <p:cNvSpPr>
            <a:spLocks noGrp="1"/>
          </p:cNvSpPr>
          <p:nvPr>
            <p:ph type="ctrTitle"/>
          </p:nvPr>
        </p:nvSpPr>
        <p:spPr>
          <a:xfrm>
            <a:off x="1763688" y="285750"/>
            <a:ext cx="5795962" cy="714375"/>
          </a:xfrm>
        </p:spPr>
        <p:txBody>
          <a:bodyPr/>
          <a:lstStyle/>
          <a:p>
            <a:pPr algn="ctr" eaLnBrk="1" hangingPunct="1"/>
            <a:r>
              <a:rPr lang="ru-RU" dirty="0" err="1"/>
              <a:t>У</a:t>
            </a:r>
            <a:r>
              <a:rPr lang="ru-RU" dirty="0" err="1" smtClean="0"/>
              <a:t>творення</a:t>
            </a:r>
            <a:r>
              <a:rPr lang="ru-RU" dirty="0" smtClean="0"/>
              <a:t> </a:t>
            </a:r>
            <a:r>
              <a:rPr lang="ru-RU" dirty="0" err="1" smtClean="0"/>
              <a:t>кислотних</a:t>
            </a:r>
            <a:r>
              <a:rPr lang="ru-RU" dirty="0" smtClean="0"/>
              <a:t> </a:t>
            </a:r>
            <a:r>
              <a:rPr lang="ru-RU" dirty="0" err="1" smtClean="0"/>
              <a:t>осадів</a:t>
            </a:r>
            <a:endParaRPr lang="ru-RU" dirty="0" smtClean="0"/>
          </a:p>
        </p:txBody>
      </p:sp>
      <p:pic>
        <p:nvPicPr>
          <p:cNvPr id="173059" name="Picture 2" descr="C:\Documents and Settings\Студент\Рабочий стол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68" y="836712"/>
            <a:ext cx="5715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334505"/>
            <a:ext cx="3024336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Кислотний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дощ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утворюється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результаті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реакції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між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водою і такими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забруднюючими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речовинами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як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діоксид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сірки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(SO</a:t>
            </a:r>
            <a:r>
              <a:rPr lang="ru-RU" sz="16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) і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різних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оксидів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азоту (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NO</a:t>
            </a:r>
            <a:r>
              <a:rPr lang="ru-RU" sz="1600" baseline="-25000" dirty="0" err="1">
                <a:latin typeface="Times New Roman"/>
                <a:ea typeface="Times New Roman"/>
                <a:cs typeface="Times New Roman"/>
              </a:rPr>
              <a:t>x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).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Ці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речовини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викидаються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в атмосферу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автомобільним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транспортом, у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результаті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діяльності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металургійних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підприємств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електростанцій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а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також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при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спалюванні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вугілля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деревини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Вступаючи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реакцію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з водою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атмосфери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вони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перетворюються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розчини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кислот: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сірчаної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сірчистої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азотистої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й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азотної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Потім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разом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із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снігом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чи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дощем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вони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випадають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на землю.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6491287" cy="1143000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rgbClr val="FF0000"/>
                </a:solidFill>
              </a:rPr>
              <a:t>Наслідки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кислотних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дощів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80227" name="Picture 6" descr="67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052736"/>
            <a:ext cx="583565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116013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uk-UA" sz="3800" smtClean="0">
                <a:ln>
                  <a:noFill/>
                </a:ln>
                <a:effectLst/>
              </a:rPr>
              <a:t>Наслідки кислотних дощів в природі</a:t>
            </a:r>
            <a:endParaRPr lang="ru-RU" sz="3800" smtClean="0">
              <a:ln>
                <a:noFill/>
              </a:ln>
              <a:effectLst/>
            </a:endParaRPr>
          </a:p>
        </p:txBody>
      </p:sp>
      <p:sp>
        <p:nvSpPr>
          <p:cNvPr id="175105" name="Rectangle 11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3671887" cy="1728787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 результаті випадання кислотних осадів порушується рівновага в екосистемах, погіршується продуктивность сільськогосподарських рослин і поживні властивості грунтів.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75107" name="Picture 13" descr="1131371029-s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39624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14" descr="378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101603"/>
            <a:ext cx="3764047" cy="33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Наслідки кислотних дощів</a:t>
            </a:r>
            <a:br>
              <a:rPr lang="ru-RU" smtClean="0">
                <a:solidFill>
                  <a:srgbClr val="CC0000"/>
                </a:solidFill>
              </a:rPr>
            </a:br>
            <a:r>
              <a:rPr lang="ru-RU" smtClean="0">
                <a:solidFill>
                  <a:srgbClr val="CC0000"/>
                </a:solidFill>
              </a:rPr>
              <a:t>в техніці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3671887" cy="1728787"/>
          </a:xfrm>
        </p:spPr>
        <p:txBody>
          <a:bodyPr/>
          <a:lstStyle/>
          <a:p>
            <a:pPr marL="0" indent="539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В результаті корозії руйнуються металеві конструкції.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77155" name="Picture 7" descr="00038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35210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6" name="Picture 8" descr="000345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068638"/>
            <a:ext cx="460692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Презентация по экологии1">
  <a:themeElements>
    <a:clrScheme name="1_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669900"/>
      </a:folHlink>
    </a:clrScheme>
    <a:fontScheme name="1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Оформление по умолчанию">
  <a:themeElements>
    <a:clrScheme name="8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8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9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9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Оформление по умолчанию">
  <a:themeElements>
    <a:clrScheme name="4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4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2_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669900"/>
      </a:folHlink>
    </a:clrScheme>
    <a:fontScheme name="2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Оформление по умолчанию">
  <a:themeElements>
    <a:clrScheme name="10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5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5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6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6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7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7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экологии1</Template>
  <TotalTime>432</TotalTime>
  <Words>357</Words>
  <Application>Microsoft Office PowerPoint</Application>
  <PresentationFormat>Экран (4:3)</PresentationFormat>
  <Paragraphs>61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Презентация по экологии1</vt:lpstr>
      <vt:lpstr>4_Оформление по умолчанию</vt:lpstr>
      <vt:lpstr>Оформление по умолчанию</vt:lpstr>
      <vt:lpstr>2_Оформление по умолчанию</vt:lpstr>
      <vt:lpstr>3_Оформление по умолчанию</vt:lpstr>
      <vt:lpstr>10_Оформление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Бумажная</vt:lpstr>
      <vt:lpstr>Последствия  кислотных дождей</vt:lpstr>
      <vt:lpstr>Презентация PowerPoint</vt:lpstr>
      <vt:lpstr>Причини утворення кислотних дощів</vt:lpstr>
      <vt:lpstr>Причини утворення кислотних дощів</vt:lpstr>
      <vt:lpstr>Причини утворення кислотних дощів</vt:lpstr>
      <vt:lpstr>Утворення кислотних осадів</vt:lpstr>
      <vt:lpstr>Наслідки кислотних дощів</vt:lpstr>
      <vt:lpstr>Наслідки кислотних дощів в природі</vt:lpstr>
      <vt:lpstr>Наслідки кислотних дощів в техніці</vt:lpstr>
      <vt:lpstr>Наслідки кислотних дощів в архітектурі</vt:lpstr>
      <vt:lpstr>Наслідки кислотних дощів в архітектурі</vt:lpstr>
      <vt:lpstr>Наслідки кислотних дощів</vt:lpstr>
      <vt:lpstr>Наслідки кислотних дощів  в архітектурі</vt:lpstr>
      <vt:lpstr>Закислення водних об’єктів</vt:lpstr>
      <vt:lpstr>   Відбір проб :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экологии: «Причины возникновения и экологические последствия кислотных дождей».  </dc:title>
  <dc:creator>Студент</dc:creator>
  <cp:lastModifiedBy>Альона</cp:lastModifiedBy>
  <cp:revision>39</cp:revision>
  <dcterms:created xsi:type="dcterms:W3CDTF">2009-10-16T09:43:11Z</dcterms:created>
  <dcterms:modified xsi:type="dcterms:W3CDTF">2013-01-27T20:45:12Z</dcterms:modified>
</cp:coreProperties>
</file>