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3" r:id="rId17"/>
    <p:sldId id="272" r:id="rId18"/>
    <p:sldId id="274" r:id="rId19"/>
    <p:sldId id="276" r:id="rId20"/>
    <p:sldId id="277" r:id="rId21"/>
    <p:sldId id="278" r:id="rId22"/>
    <p:sldId id="275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B901A2B7-8610-4E8C-8DEA-CBEEEFA763D6}">
          <p14:sldIdLst>
            <p14:sldId id="256"/>
            <p14:sldId id="257"/>
            <p14:sldId id="258"/>
            <p14:sldId id="260"/>
            <p14:sldId id="261"/>
            <p14:sldId id="262"/>
            <p14:sldId id="263"/>
            <p14:sldId id="264"/>
            <p14:sldId id="265"/>
            <p14:sldId id="266"/>
            <p14:sldId id="267"/>
            <p14:sldId id="268"/>
            <p14:sldId id="269"/>
            <p14:sldId id="270"/>
            <p14:sldId id="271"/>
            <p14:sldId id="273"/>
            <p14:sldId id="272"/>
            <p14:sldId id="274"/>
            <p14:sldId id="276"/>
            <p14:sldId id="277"/>
            <p14:sldId id="278"/>
            <p14:sldId id="275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1638" y="-30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C19F43-E918-416A-99CD-32866A29C9BF}" type="datetimeFigureOut">
              <a:rPr lang="ru-RU" smtClean="0"/>
              <a:t>25.01.2014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B5437D-86B4-4E78-A349-8057E56052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8937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B5437D-86B4-4E78-A349-8057E5605294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69376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B5437D-86B4-4E78-A349-8057E5605294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77873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B5437D-86B4-4E78-A349-8057E5605294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69376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B5437D-86B4-4E78-A349-8057E5605294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77873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EE448-0A3F-4783-BDBA-6500A2A0A817}" type="datetime1">
              <a:rPr lang="ru-RU" smtClean="0"/>
              <a:t>25.01.2014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E3818-A4E6-48DC-8D3B-B063F82268FE}" type="datetime1">
              <a:rPr lang="ru-RU" smtClean="0"/>
              <a:t>25.01.2014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B985F-B13E-4DDC-A23A-2B901F57D2F6}" type="datetime1">
              <a:rPr lang="ru-RU" smtClean="0"/>
              <a:t>25.01.2014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EF83E-DC81-442E-AEAD-E19B6651C03C}" type="datetime1">
              <a:rPr lang="ru-RU" smtClean="0"/>
              <a:t>25.01.2014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79E89-3F50-45A3-97CC-F0256DE6A741}" type="datetime1">
              <a:rPr lang="ru-RU" smtClean="0"/>
              <a:t>25.01.2014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4573C-276A-46E3-9DEE-83C80006533B}" type="datetime1">
              <a:rPr lang="ru-RU" smtClean="0"/>
              <a:t>25.01.2014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962C8-90C7-4058-9159-80B8CD719532}" type="datetime1">
              <a:rPr lang="ru-RU" smtClean="0"/>
              <a:t>25.01.2014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1E19D-8EEA-4494-8424-1310B6D2CB25}" type="datetime1">
              <a:rPr lang="ru-RU" smtClean="0"/>
              <a:t>25.01.2014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59390-7431-4107-81B4-3CFDCF0398BD}" type="datetime1">
              <a:rPr lang="ru-RU" smtClean="0"/>
              <a:t>25.01.2014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C50CA-2A54-43F3-88ED-B593085FD9A6}" type="datetime1">
              <a:rPr lang="ru-RU" smtClean="0"/>
              <a:t>25.01.2014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B12AC-5682-4A2E-AC7A-C8837A2FE630}" type="datetime1">
              <a:rPr lang="ru-RU" smtClean="0"/>
              <a:t>25.01.2014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3E02D2-25BC-47D4-94EC-DC7CDCF02BAA}" type="datetime1">
              <a:rPr lang="ru-RU" smtClean="0"/>
              <a:t>25.01.2014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Блок-схема: ручной ввод 3"/>
          <p:cNvSpPr/>
          <p:nvPr/>
        </p:nvSpPr>
        <p:spPr>
          <a:xfrm>
            <a:off x="-108520" y="1"/>
            <a:ext cx="9361040" cy="2202140"/>
          </a:xfrm>
          <a:prstGeom prst="flowChartManualInput">
            <a:avLst/>
          </a:prstGeom>
          <a:solidFill>
            <a:schemeClr val="lt1">
              <a:alpha val="67000"/>
            </a:schemeClr>
          </a:solidFill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 rot="21433595">
            <a:off x="1115616" y="281600"/>
            <a:ext cx="691276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Життєвий шлях і наукова діяльність</a:t>
            </a:r>
          </a:p>
          <a:p>
            <a:pPr algn="ctr"/>
            <a:r>
              <a:rPr lang="uk-UA" sz="3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В.І. Вернадського</a:t>
            </a:r>
            <a:endParaRPr lang="ru-RU" sz="3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9084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err="1"/>
              <a:t>Близькими</a:t>
            </a:r>
            <a:r>
              <a:rPr lang="ru-RU" sz="2400" dirty="0"/>
              <a:t> </a:t>
            </a:r>
            <a:r>
              <a:rPr lang="ru-RU" sz="2400" dirty="0" err="1"/>
              <a:t>друзями</a:t>
            </a:r>
            <a:r>
              <a:rPr lang="ru-RU" sz="2400" dirty="0"/>
              <a:t> </a:t>
            </a:r>
            <a:r>
              <a:rPr lang="ru-RU" sz="2400" dirty="0" err="1"/>
              <a:t>Володимира</a:t>
            </a:r>
            <a:r>
              <a:rPr lang="ru-RU" sz="2400" dirty="0"/>
              <a:t> </a:t>
            </a:r>
            <a:r>
              <a:rPr lang="ru-RU" sz="2400" dirty="0" err="1"/>
              <a:t>Вернадського</a:t>
            </a:r>
            <a:r>
              <a:rPr lang="ru-RU" sz="2400" dirty="0"/>
              <a:t> на все </a:t>
            </a:r>
            <a:r>
              <a:rPr lang="ru-RU" sz="2400" dirty="0" err="1"/>
              <a:t>життя</a:t>
            </a:r>
            <a:r>
              <a:rPr lang="ru-RU" sz="2400" dirty="0"/>
              <a:t> стали члени </a:t>
            </a:r>
            <a:r>
              <a:rPr lang="ru-RU" sz="2400" dirty="0" err="1"/>
              <a:t>науково-літературного</a:t>
            </a:r>
            <a:r>
              <a:rPr lang="ru-RU" sz="2400" dirty="0"/>
              <a:t> </a:t>
            </a:r>
            <a:r>
              <a:rPr lang="ru-RU" sz="2400" dirty="0" err="1" smtClean="0"/>
              <a:t>товариства</a:t>
            </a:r>
            <a:r>
              <a:rPr lang="ru-RU" sz="2400" dirty="0" smtClean="0"/>
              <a:t>… </a:t>
            </a:r>
            <a:endParaRPr lang="ru-RU" sz="24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10</a:t>
            </a:fld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29" y="1298625"/>
            <a:ext cx="2232248" cy="31939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8270" y="2729245"/>
            <a:ext cx="2447925" cy="381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Прямоугольник 10"/>
          <p:cNvSpPr/>
          <p:nvPr/>
        </p:nvSpPr>
        <p:spPr>
          <a:xfrm>
            <a:off x="5287091" y="6077580"/>
            <a:ext cx="20623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err="1"/>
              <a:t>Д.Шаховський</a:t>
            </a:r>
            <a:endParaRPr lang="ru-RU" sz="2400" dirty="0"/>
          </a:p>
        </p:txBody>
      </p:sp>
      <p:grpSp>
        <p:nvGrpSpPr>
          <p:cNvPr id="12" name="Группа 11"/>
          <p:cNvGrpSpPr/>
          <p:nvPr/>
        </p:nvGrpSpPr>
        <p:grpSpPr>
          <a:xfrm>
            <a:off x="3771867" y="2895578"/>
            <a:ext cx="1600265" cy="1066843"/>
            <a:chOff x="1568086" y="2160242"/>
            <a:chExt cx="1600265" cy="1066843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1568086" y="2160242"/>
              <a:ext cx="1600265" cy="1066843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4" name="Прямоугольник 13"/>
            <p:cNvSpPr/>
            <p:nvPr/>
          </p:nvSpPr>
          <p:spPr>
            <a:xfrm>
              <a:off x="1568086" y="2160242"/>
              <a:ext cx="1600265" cy="10668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lvl="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2400" kern="1200" dirty="0"/>
            </a:p>
          </p:txBody>
        </p:sp>
      </p:grpSp>
      <p:sp>
        <p:nvSpPr>
          <p:cNvPr id="15" name="Прямоугольник 14"/>
          <p:cNvSpPr/>
          <p:nvPr/>
        </p:nvSpPr>
        <p:spPr>
          <a:xfrm>
            <a:off x="558318" y="3681683"/>
            <a:ext cx="126727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800" dirty="0" smtClean="0"/>
              <a:t>І. </a:t>
            </a:r>
            <a:r>
              <a:rPr lang="uk-UA" sz="2800" dirty="0" err="1" smtClean="0"/>
              <a:t>Гревс</a:t>
            </a:r>
            <a:endParaRPr lang="ru-RU" sz="2800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39" y="2011800"/>
            <a:ext cx="2492891" cy="278535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Прямоугольник 16"/>
          <p:cNvSpPr/>
          <p:nvPr/>
        </p:nvSpPr>
        <p:spPr>
          <a:xfrm>
            <a:off x="3611087" y="4847812"/>
            <a:ext cx="19806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/>
              <a:t>Н. </a:t>
            </a:r>
            <a:r>
              <a:rPr lang="ru-RU" sz="2400" dirty="0" err="1"/>
              <a:t>Ушинський</a:t>
            </a:r>
            <a:endParaRPr lang="ru-RU" sz="240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83970" y="5414354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dirty="0" err="1"/>
              <a:t>ці</a:t>
            </a:r>
            <a:r>
              <a:rPr lang="ru-RU" sz="2400" dirty="0"/>
              <a:t> </a:t>
            </a:r>
            <a:r>
              <a:rPr lang="ru-RU" sz="2400" dirty="0" err="1"/>
              <a:t>молоді</a:t>
            </a:r>
            <a:r>
              <a:rPr lang="ru-RU" sz="2400" dirty="0"/>
              <a:t> люди </a:t>
            </a:r>
            <a:r>
              <a:rPr lang="ru-RU" sz="2400" dirty="0" err="1"/>
              <a:t>заснували</a:t>
            </a:r>
            <a:r>
              <a:rPr lang="ru-RU" sz="2400" dirty="0"/>
              <a:t> «</a:t>
            </a:r>
            <a:r>
              <a:rPr lang="ru-RU" sz="2400" dirty="0" err="1"/>
              <a:t>Приютинське</a:t>
            </a:r>
            <a:r>
              <a:rPr lang="ru-RU" sz="2400" dirty="0"/>
              <a:t> братство» як </a:t>
            </a:r>
            <a:r>
              <a:rPr lang="ru-RU" sz="2400" dirty="0" err="1"/>
              <a:t>своєрідний</a:t>
            </a:r>
            <a:r>
              <a:rPr lang="ru-RU" sz="2400" dirty="0"/>
              <a:t> клуб </a:t>
            </a:r>
            <a:r>
              <a:rPr lang="ru-RU" sz="2400" dirty="0" err="1"/>
              <a:t>інтелектуалів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01919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5" grpId="0"/>
      <p:bldP spid="17" grpId="0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514402"/>
          </a:xfrm>
        </p:spPr>
        <p:txBody>
          <a:bodyPr>
            <a:normAutofit/>
          </a:bodyPr>
          <a:lstStyle/>
          <a:p>
            <a:r>
              <a:rPr lang="ru-RU" sz="2400" dirty="0"/>
              <a:t>У 1885 </a:t>
            </a:r>
            <a:r>
              <a:rPr lang="ru-RU" sz="2400" dirty="0" err="1"/>
              <a:t>році</a:t>
            </a:r>
            <a:r>
              <a:rPr lang="ru-RU" sz="2400" dirty="0"/>
              <a:t>, </a:t>
            </a:r>
            <a:r>
              <a:rPr lang="ru-RU" sz="2400" dirty="0" err="1"/>
              <a:t>закінчивши</a:t>
            </a:r>
            <a:r>
              <a:rPr lang="ru-RU" sz="2400" dirty="0"/>
              <a:t> </a:t>
            </a:r>
            <a:r>
              <a:rPr lang="ru-RU" sz="2400" dirty="0" err="1" smtClean="0"/>
              <a:t>Петербурзький</a:t>
            </a:r>
            <a:r>
              <a:rPr lang="ru-RU" sz="2400" dirty="0" smtClean="0"/>
              <a:t> </a:t>
            </a:r>
            <a:r>
              <a:rPr lang="ru-RU" sz="2400" dirty="0" err="1" smtClean="0"/>
              <a:t>університет</a:t>
            </a:r>
            <a:r>
              <a:rPr lang="ru-RU" sz="2400" dirty="0"/>
              <a:t>, </a:t>
            </a:r>
            <a:r>
              <a:rPr lang="ru-RU" sz="2400" dirty="0" err="1"/>
              <a:t>Володимир</a:t>
            </a:r>
            <a:r>
              <a:rPr lang="ru-RU" sz="2400" dirty="0"/>
              <a:t> </a:t>
            </a:r>
            <a:r>
              <a:rPr lang="ru-RU" sz="2400" dirty="0" err="1"/>
              <a:t>Вернадський</a:t>
            </a:r>
            <a:r>
              <a:rPr lang="ru-RU" sz="2400" dirty="0"/>
              <a:t> </a:t>
            </a:r>
            <a:r>
              <a:rPr lang="ru-RU" sz="2400" dirty="0" err="1"/>
              <a:t>залишається</a:t>
            </a:r>
            <a:r>
              <a:rPr lang="ru-RU" sz="2400" dirty="0"/>
              <a:t> </a:t>
            </a:r>
            <a:r>
              <a:rPr lang="ru-RU" sz="2400" dirty="0" err="1"/>
              <a:t>працювати</a:t>
            </a:r>
            <a:r>
              <a:rPr lang="ru-RU" sz="2400" dirty="0"/>
              <a:t> в </a:t>
            </a:r>
            <a:r>
              <a:rPr lang="ru-RU" sz="2400" dirty="0" err="1"/>
              <a:t>ньому</a:t>
            </a:r>
            <a:r>
              <a:rPr lang="ru-RU" sz="2400" dirty="0"/>
              <a:t> хранителем </a:t>
            </a:r>
            <a:r>
              <a:rPr lang="ru-RU" sz="2400" dirty="0" err="1"/>
              <a:t>мінералогічного</a:t>
            </a:r>
            <a:r>
              <a:rPr lang="ru-RU" sz="2400" dirty="0"/>
              <a:t> </a:t>
            </a:r>
            <a:r>
              <a:rPr lang="ru-RU" sz="2400" dirty="0" err="1"/>
              <a:t>кабінету</a:t>
            </a:r>
            <a:r>
              <a:rPr lang="ru-RU" sz="2400" dirty="0"/>
              <a:t>, де </a:t>
            </a:r>
            <a:r>
              <a:rPr lang="ru-RU" sz="2400" dirty="0" err="1"/>
              <a:t>веде</a:t>
            </a:r>
            <a:r>
              <a:rPr lang="ru-RU" sz="2400" dirty="0"/>
              <a:t> </a:t>
            </a:r>
            <a:r>
              <a:rPr lang="ru-RU" sz="2400" dirty="0" err="1"/>
              <a:t>активну</a:t>
            </a:r>
            <a:r>
              <a:rPr lang="ru-RU" sz="2400" dirty="0"/>
              <a:t> </a:t>
            </a:r>
            <a:r>
              <a:rPr lang="ru-RU" sz="2400" dirty="0" err="1"/>
              <a:t>науково-дослідницьку</a:t>
            </a:r>
            <a:r>
              <a:rPr lang="ru-RU" sz="2400" dirty="0"/>
              <a:t> роботу в </a:t>
            </a:r>
            <a:r>
              <a:rPr lang="ru-RU" sz="2400" dirty="0" err="1"/>
              <a:t>галузі</a:t>
            </a:r>
            <a:r>
              <a:rPr lang="ru-RU" sz="2400" dirty="0"/>
              <a:t> </a:t>
            </a:r>
            <a:r>
              <a:rPr lang="ru-RU" sz="2400" dirty="0" err="1"/>
              <a:t>мінералогії</a:t>
            </a:r>
            <a:r>
              <a:rPr lang="ru-RU" sz="2400" dirty="0"/>
              <a:t>, </a:t>
            </a:r>
            <a:r>
              <a:rPr lang="ru-RU" sz="2400" dirty="0" err="1"/>
              <a:t>кристалографії</a:t>
            </a:r>
            <a:r>
              <a:rPr lang="ru-RU" sz="2400" dirty="0"/>
              <a:t> та в </a:t>
            </a:r>
            <a:r>
              <a:rPr lang="ru-RU" sz="2400" dirty="0" err="1"/>
              <a:t>суміжних</a:t>
            </a:r>
            <a:r>
              <a:rPr lang="ru-RU" sz="2400" dirty="0"/>
              <a:t> науках. В 1891 </a:t>
            </a:r>
            <a:r>
              <a:rPr lang="ru-RU" sz="2400" dirty="0" err="1"/>
              <a:t>році</a:t>
            </a:r>
            <a:r>
              <a:rPr lang="ru-RU" sz="2400" dirty="0"/>
              <a:t> </a:t>
            </a:r>
            <a:r>
              <a:rPr lang="ru-RU" sz="2400" dirty="0" err="1"/>
              <a:t>він</a:t>
            </a:r>
            <a:r>
              <a:rPr lang="ru-RU" sz="2400" dirty="0"/>
              <a:t> </a:t>
            </a:r>
            <a:r>
              <a:rPr lang="ru-RU" sz="2400" dirty="0" err="1"/>
              <a:t>стає</a:t>
            </a:r>
            <a:r>
              <a:rPr lang="ru-RU" sz="2400" dirty="0"/>
              <a:t> приват-доцентом </a:t>
            </a:r>
            <a:r>
              <a:rPr lang="ru-RU" sz="2400" dirty="0" err="1"/>
              <a:t>цього</a:t>
            </a:r>
            <a:r>
              <a:rPr lang="ru-RU" sz="2400" dirty="0"/>
              <a:t> </a:t>
            </a:r>
            <a:r>
              <a:rPr lang="ru-RU" sz="2400" dirty="0" err="1"/>
              <a:t>університету</a:t>
            </a:r>
            <a:r>
              <a:rPr lang="ru-RU" sz="2400" dirty="0"/>
              <a:t>, а </a:t>
            </a:r>
            <a:r>
              <a:rPr lang="ru-RU" sz="2400" dirty="0" err="1"/>
              <a:t>ще</a:t>
            </a:r>
            <a:r>
              <a:rPr lang="ru-RU" sz="2400" dirty="0"/>
              <a:t> через 6 </a:t>
            </a:r>
            <a:r>
              <a:rPr lang="ru-RU" sz="2400" dirty="0" err="1"/>
              <a:t>років</a:t>
            </a:r>
            <a:r>
              <a:rPr lang="ru-RU" sz="2400" dirty="0"/>
              <a:t> </a:t>
            </a:r>
            <a:r>
              <a:rPr lang="ru-RU" sz="2400" dirty="0" err="1"/>
              <a:t>захищає</a:t>
            </a:r>
            <a:r>
              <a:rPr lang="ru-RU" sz="2400" dirty="0"/>
              <a:t> </a:t>
            </a:r>
            <a:r>
              <a:rPr lang="ru-RU" sz="2400" dirty="0" err="1"/>
              <a:t>докторську</a:t>
            </a:r>
            <a:r>
              <a:rPr lang="ru-RU" sz="2400" dirty="0"/>
              <a:t> </a:t>
            </a:r>
            <a:r>
              <a:rPr lang="ru-RU" sz="2400" dirty="0" err="1"/>
              <a:t>дисертацію</a:t>
            </a:r>
            <a:r>
              <a:rPr lang="ru-RU" sz="2400" dirty="0"/>
              <a:t> і </a:t>
            </a:r>
            <a:r>
              <a:rPr lang="ru-RU" sz="2400" dirty="0" err="1"/>
              <a:t>стає</a:t>
            </a:r>
            <a:r>
              <a:rPr lang="ru-RU" sz="2400" dirty="0"/>
              <a:t> у </a:t>
            </a:r>
            <a:r>
              <a:rPr lang="ru-RU" sz="2400" dirty="0" err="1"/>
              <a:t>віці</a:t>
            </a:r>
            <a:r>
              <a:rPr lang="ru-RU" sz="2400" dirty="0"/>
              <a:t> 35 </a:t>
            </a:r>
            <a:r>
              <a:rPr lang="ru-RU" sz="2400" dirty="0" err="1"/>
              <a:t>років</a:t>
            </a:r>
            <a:r>
              <a:rPr lang="ru-RU" sz="2400" dirty="0"/>
              <a:t> </a:t>
            </a:r>
            <a:r>
              <a:rPr lang="ru-RU" sz="2400" dirty="0" err="1"/>
              <a:t>професором</a:t>
            </a:r>
            <a:r>
              <a:rPr lang="ru-RU" sz="2400" dirty="0"/>
              <a:t> </a:t>
            </a:r>
            <a:r>
              <a:rPr lang="ru-RU" sz="2400" dirty="0" err="1"/>
              <a:t>мінералогії</a:t>
            </a:r>
            <a:r>
              <a:rPr lang="ru-RU" sz="2400" dirty="0"/>
              <a:t> і </a:t>
            </a:r>
            <a:r>
              <a:rPr lang="ru-RU" sz="2400" dirty="0" err="1"/>
              <a:t>кристалографії</a:t>
            </a:r>
            <a:r>
              <a:rPr lang="ru-RU" sz="2400" dirty="0"/>
              <a:t>.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3" y="3717032"/>
            <a:ext cx="3887088" cy="2592287"/>
          </a:xfr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11</a:t>
            </a:fld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717031"/>
            <a:ext cx="3888432" cy="53285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060089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3826768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dirty="0"/>
              <a:t>У </a:t>
            </a:r>
            <a:r>
              <a:rPr lang="ru-RU" sz="2400" dirty="0" err="1"/>
              <a:t>квітні</a:t>
            </a:r>
            <a:r>
              <a:rPr lang="ru-RU" sz="2400" dirty="0"/>
              <a:t> 1918 року приходить до </a:t>
            </a:r>
            <a:r>
              <a:rPr lang="ru-RU" sz="2400" dirty="0" err="1"/>
              <a:t>влади</a:t>
            </a:r>
            <a:r>
              <a:rPr lang="ru-RU" sz="2400" dirty="0"/>
              <a:t> </a:t>
            </a:r>
            <a:r>
              <a:rPr lang="ru-RU" sz="2400" dirty="0" err="1"/>
              <a:t>гетьман</a:t>
            </a:r>
            <a:r>
              <a:rPr lang="ru-RU" sz="2400" dirty="0"/>
              <a:t> </a:t>
            </a:r>
            <a:r>
              <a:rPr lang="ru-RU" sz="2400" dirty="0" err="1"/>
              <a:t>Скоропадський</a:t>
            </a:r>
            <a:r>
              <a:rPr lang="ru-RU" sz="2400" dirty="0"/>
              <a:t>, </a:t>
            </a:r>
            <a:r>
              <a:rPr lang="ru-RU" sz="2400" dirty="0" err="1"/>
              <a:t>проголошується</a:t>
            </a:r>
            <a:r>
              <a:rPr lang="ru-RU" sz="2400" dirty="0"/>
              <a:t> </a:t>
            </a:r>
            <a:r>
              <a:rPr lang="ru-RU" sz="2400" dirty="0" err="1"/>
              <a:t>Українська</a:t>
            </a:r>
            <a:r>
              <a:rPr lang="ru-RU" sz="2400" dirty="0"/>
              <a:t> держава. </a:t>
            </a:r>
            <a:r>
              <a:rPr lang="ru-RU" sz="2400" dirty="0" err="1"/>
              <a:t>Вернадського</a:t>
            </a:r>
            <a:r>
              <a:rPr lang="ru-RU" sz="2400" dirty="0"/>
              <a:t> </a:t>
            </a:r>
            <a:r>
              <a:rPr lang="ru-RU" sz="2400" dirty="0" err="1"/>
              <a:t>запрошують</a:t>
            </a:r>
            <a:r>
              <a:rPr lang="ru-RU" sz="2400" dirty="0"/>
              <a:t> до </a:t>
            </a:r>
            <a:r>
              <a:rPr lang="ru-RU" sz="2400" dirty="0" err="1"/>
              <a:t>Києва</a:t>
            </a:r>
            <a:r>
              <a:rPr lang="ru-RU" sz="2400" dirty="0"/>
              <a:t>. Тут </a:t>
            </a:r>
            <a:r>
              <a:rPr lang="ru-RU" sz="2400" dirty="0" err="1"/>
              <a:t>він</a:t>
            </a:r>
            <a:r>
              <a:rPr lang="ru-RU" sz="2400" dirty="0"/>
              <a:t> </a:t>
            </a:r>
            <a:r>
              <a:rPr lang="ru-RU" sz="2400" dirty="0" err="1"/>
              <a:t>очолив</a:t>
            </a:r>
            <a:r>
              <a:rPr lang="ru-RU" sz="2400" dirty="0"/>
              <a:t> </a:t>
            </a:r>
            <a:r>
              <a:rPr lang="ru-RU" sz="2400" dirty="0" err="1"/>
              <a:t>Комісію</a:t>
            </a:r>
            <a:r>
              <a:rPr lang="ru-RU" sz="2400" dirty="0"/>
              <a:t> з </a:t>
            </a:r>
            <a:r>
              <a:rPr lang="ru-RU" sz="2400" dirty="0" err="1"/>
              <a:t>організації</a:t>
            </a:r>
            <a:r>
              <a:rPr lang="ru-RU" sz="2400" dirty="0"/>
              <a:t> </a:t>
            </a:r>
            <a:r>
              <a:rPr lang="ru-RU" sz="2400" dirty="0" err="1"/>
              <a:t>Академії</a:t>
            </a:r>
            <a:r>
              <a:rPr lang="ru-RU" sz="2400" dirty="0"/>
              <a:t> наук і </a:t>
            </a:r>
            <a:r>
              <a:rPr lang="ru-RU" sz="2400" dirty="0" err="1"/>
              <a:t>Української</a:t>
            </a:r>
            <a:r>
              <a:rPr lang="ru-RU" sz="2400" dirty="0"/>
              <a:t> </a:t>
            </a:r>
            <a:r>
              <a:rPr lang="ru-RU" sz="2400" dirty="0" err="1"/>
              <a:t>національної</a:t>
            </a:r>
            <a:r>
              <a:rPr lang="ru-RU" sz="2400" dirty="0"/>
              <a:t> </a:t>
            </a:r>
            <a:r>
              <a:rPr lang="ru-RU" sz="2400" dirty="0" err="1"/>
              <a:t>бібліотеки</a:t>
            </a:r>
            <a:r>
              <a:rPr lang="ru-RU" sz="2400" dirty="0"/>
              <a:t>, а </a:t>
            </a:r>
            <a:r>
              <a:rPr lang="ru-RU" sz="2400" dirty="0" err="1"/>
              <a:t>також</a:t>
            </a:r>
            <a:r>
              <a:rPr lang="ru-RU" sz="2400" dirty="0"/>
              <a:t> </a:t>
            </a:r>
            <a:r>
              <a:rPr lang="ru-RU" sz="2400" dirty="0" err="1"/>
              <a:t>комісію</a:t>
            </a:r>
            <a:r>
              <a:rPr lang="ru-RU" sz="2400" dirty="0"/>
              <a:t> з </a:t>
            </a:r>
            <a:r>
              <a:rPr lang="ru-RU" sz="2400" dirty="0" err="1"/>
              <a:t>питань</a:t>
            </a:r>
            <a:r>
              <a:rPr lang="ru-RU" sz="2400" dirty="0"/>
              <a:t> </a:t>
            </a:r>
            <a:r>
              <a:rPr lang="ru-RU" sz="2400" dirty="0" err="1"/>
              <a:t>вищої</a:t>
            </a:r>
            <a:r>
              <a:rPr lang="ru-RU" sz="2400" dirty="0"/>
              <a:t> </a:t>
            </a:r>
            <a:r>
              <a:rPr lang="ru-RU" sz="2400" dirty="0" err="1"/>
              <a:t>школи</a:t>
            </a:r>
            <a:r>
              <a:rPr lang="ru-RU" sz="2400" dirty="0"/>
              <a:t>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12</a:t>
            </a:fld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6089" y="1292849"/>
            <a:ext cx="3627437" cy="464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99574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93008"/>
            <a:ext cx="3888432" cy="5990023"/>
          </a:xfr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13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4499992" y="1671484"/>
            <a:ext cx="428396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/>
              <a:t>У </a:t>
            </a:r>
            <a:r>
              <a:rPr lang="ru-RU" sz="2400" dirty="0" err="1" smtClean="0"/>
              <a:t>жовтні</a:t>
            </a:r>
            <a:r>
              <a:rPr lang="ru-RU" sz="2400" dirty="0" smtClean="0"/>
              <a:t> 1918р </a:t>
            </a:r>
            <a:r>
              <a:rPr lang="ru-RU" sz="2400" dirty="0" err="1"/>
              <a:t>Вернадського</a:t>
            </a:r>
            <a:r>
              <a:rPr lang="ru-RU" sz="2400" dirty="0"/>
              <a:t> </a:t>
            </a:r>
            <a:r>
              <a:rPr lang="ru-RU" sz="2400" dirty="0" err="1"/>
              <a:t>обирають</a:t>
            </a:r>
            <a:r>
              <a:rPr lang="ru-RU" sz="2400" dirty="0"/>
              <a:t> першим президентом УАН. З приходом </a:t>
            </a:r>
            <a:r>
              <a:rPr lang="ru-RU" sz="2400" dirty="0" err="1"/>
              <a:t>більшовиків</a:t>
            </a:r>
            <a:r>
              <a:rPr lang="ru-RU" sz="2400" dirty="0"/>
              <a:t> становище УАН </a:t>
            </a:r>
            <a:r>
              <a:rPr lang="ru-RU" sz="2400" dirty="0" err="1"/>
              <a:t>погіршилося</a:t>
            </a:r>
            <a:r>
              <a:rPr lang="ru-RU" sz="24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3211798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16016" y="1556792"/>
            <a:ext cx="4042792" cy="4525963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ru-RU" dirty="0" err="1"/>
              <a:t>Подальший</a:t>
            </a:r>
            <a:r>
              <a:rPr lang="ru-RU" dirty="0"/>
              <a:t> </a:t>
            </a:r>
            <a:r>
              <a:rPr lang="ru-RU" dirty="0" err="1"/>
              <a:t>життєвий</a:t>
            </a:r>
            <a:r>
              <a:rPr lang="ru-RU" dirty="0"/>
              <a:t> шлях </a:t>
            </a:r>
            <a:r>
              <a:rPr lang="ru-RU" dirty="0" err="1"/>
              <a:t>вченого</a:t>
            </a:r>
            <a:r>
              <a:rPr lang="ru-RU" dirty="0"/>
              <a:t> </a:t>
            </a:r>
            <a:r>
              <a:rPr lang="ru-RU" dirty="0" err="1"/>
              <a:t>складається</a:t>
            </a:r>
            <a:r>
              <a:rPr lang="ru-RU" dirty="0"/>
              <a:t> так: 1920 </a:t>
            </a:r>
            <a:r>
              <a:rPr lang="ru-RU" dirty="0" err="1"/>
              <a:t>рік</a:t>
            </a:r>
            <a:r>
              <a:rPr lang="ru-RU" dirty="0"/>
              <a:t> - </a:t>
            </a:r>
            <a:r>
              <a:rPr lang="ru-RU" dirty="0" err="1"/>
              <a:t>обирається</a:t>
            </a:r>
            <a:r>
              <a:rPr lang="ru-RU" dirty="0"/>
              <a:t> ректором </a:t>
            </a:r>
            <a:r>
              <a:rPr lang="ru-RU" dirty="0" err="1"/>
              <a:t>Таврійського</a:t>
            </a:r>
            <a:r>
              <a:rPr lang="ru-RU" dirty="0"/>
              <a:t> </a:t>
            </a:r>
            <a:r>
              <a:rPr lang="ru-RU" dirty="0" err="1"/>
              <a:t>університету</a:t>
            </a:r>
            <a:r>
              <a:rPr lang="ru-RU" dirty="0"/>
              <a:t>, 1921 - </a:t>
            </a:r>
            <a:r>
              <a:rPr lang="ru-RU" dirty="0" err="1"/>
              <a:t>повернення</a:t>
            </a:r>
            <a:r>
              <a:rPr lang="ru-RU" dirty="0"/>
              <a:t> в Петроград, </a:t>
            </a:r>
            <a:r>
              <a:rPr lang="ru-RU" dirty="0" err="1"/>
              <a:t>призначений</a:t>
            </a:r>
            <a:r>
              <a:rPr lang="ru-RU" dirty="0"/>
              <a:t> директором </a:t>
            </a:r>
            <a:r>
              <a:rPr lang="ru-RU" dirty="0" err="1"/>
              <a:t>Радієвого</a:t>
            </a:r>
            <a:r>
              <a:rPr lang="ru-RU" dirty="0"/>
              <a:t> </a:t>
            </a:r>
            <a:r>
              <a:rPr lang="ru-RU" dirty="0" err="1"/>
              <a:t>інституту</a:t>
            </a:r>
            <a:r>
              <a:rPr lang="ru-RU" dirty="0"/>
              <a:t>, 1922-1926 - </a:t>
            </a:r>
            <a:r>
              <a:rPr lang="ru-RU" dirty="0" err="1"/>
              <a:t>відрядження</a:t>
            </a:r>
            <a:r>
              <a:rPr lang="ru-RU" dirty="0"/>
              <a:t> до </a:t>
            </a:r>
            <a:r>
              <a:rPr lang="ru-RU" dirty="0" err="1"/>
              <a:t>Франції</a:t>
            </a:r>
            <a:r>
              <a:rPr lang="ru-RU" dirty="0"/>
              <a:t> на </a:t>
            </a:r>
            <a:r>
              <a:rPr lang="ru-RU" dirty="0" err="1"/>
              <a:t>запрошення</a:t>
            </a:r>
            <a:r>
              <a:rPr lang="ru-RU" dirty="0"/>
              <a:t> </a:t>
            </a:r>
            <a:r>
              <a:rPr lang="ru-RU" dirty="0" err="1"/>
              <a:t>Сорбони</a:t>
            </a:r>
            <a:r>
              <a:rPr lang="ru-RU" dirty="0"/>
              <a:t> для </a:t>
            </a:r>
            <a:r>
              <a:rPr lang="ru-RU" dirty="0" err="1"/>
              <a:t>читання</a:t>
            </a:r>
            <a:r>
              <a:rPr lang="ru-RU" dirty="0"/>
              <a:t> </a:t>
            </a:r>
            <a:r>
              <a:rPr lang="ru-RU" dirty="0" err="1"/>
              <a:t>лекцій</a:t>
            </a:r>
            <a:r>
              <a:rPr lang="ru-RU" dirty="0"/>
              <a:t> з </a:t>
            </a:r>
            <a:r>
              <a:rPr lang="ru-RU" dirty="0" err="1"/>
              <a:t>геохімії</a:t>
            </a:r>
            <a:r>
              <a:rPr lang="ru-RU" dirty="0"/>
              <a:t>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14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620688"/>
            <a:ext cx="4002851" cy="288032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645024"/>
            <a:ext cx="4146867" cy="2534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5609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692696"/>
            <a:ext cx="3970784" cy="5433467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/>
              <a:t>У 1935 р. </a:t>
            </a:r>
            <a:r>
              <a:rPr lang="ru-RU" dirty="0" err="1"/>
              <a:t>переїжджає</a:t>
            </a:r>
            <a:r>
              <a:rPr lang="ru-RU" dirty="0"/>
              <a:t> в Москву, </a:t>
            </a:r>
            <a:r>
              <a:rPr lang="ru-RU" dirty="0" err="1"/>
              <a:t>працює</a:t>
            </a:r>
            <a:r>
              <a:rPr lang="ru-RU" dirty="0"/>
              <a:t> над проблемою «</a:t>
            </a:r>
            <a:r>
              <a:rPr lang="ru-RU" dirty="0" err="1"/>
              <a:t>життя</a:t>
            </a:r>
            <a:r>
              <a:rPr lang="ru-RU" dirty="0"/>
              <a:t> в </a:t>
            </a:r>
            <a:r>
              <a:rPr lang="ru-RU" dirty="0" err="1"/>
              <a:t>космосі</a:t>
            </a:r>
            <a:r>
              <a:rPr lang="ru-RU" dirty="0"/>
              <a:t>». </a:t>
            </a:r>
          </a:p>
          <a:p>
            <a:pPr marL="0" indent="0" algn="ctr">
              <a:buNone/>
            </a:pPr>
            <a:endParaRPr lang="ru-RU" dirty="0" smtClean="0"/>
          </a:p>
          <a:p>
            <a:pPr marL="0" indent="0" algn="ctr">
              <a:buNone/>
            </a:pPr>
            <a:endParaRPr lang="ru-RU" dirty="0"/>
          </a:p>
          <a:p>
            <a:pPr marL="0" indent="0" algn="ctr">
              <a:buNone/>
            </a:pPr>
            <a:r>
              <a:rPr lang="ru-RU" dirty="0" smtClean="0"/>
              <a:t>У </a:t>
            </a:r>
            <a:r>
              <a:rPr lang="ru-RU" dirty="0"/>
              <a:t>1944 р. </a:t>
            </a:r>
            <a:r>
              <a:rPr lang="ru-RU" dirty="0" err="1"/>
              <a:t>видав</a:t>
            </a:r>
            <a:r>
              <a:rPr lang="ru-RU" dirty="0"/>
              <a:t> </a:t>
            </a:r>
            <a:r>
              <a:rPr lang="ru-RU" dirty="0" err="1"/>
              <a:t>останню</a:t>
            </a:r>
            <a:r>
              <a:rPr lang="ru-RU" dirty="0"/>
              <a:t> </a:t>
            </a:r>
            <a:r>
              <a:rPr lang="ru-RU" dirty="0" err="1"/>
              <a:t>працю</a:t>
            </a:r>
            <a:r>
              <a:rPr lang="ru-RU" dirty="0"/>
              <a:t> «</a:t>
            </a:r>
            <a:r>
              <a:rPr lang="ru-RU" dirty="0" err="1"/>
              <a:t>Декілька</a:t>
            </a:r>
            <a:r>
              <a:rPr lang="ru-RU" dirty="0"/>
              <a:t> </a:t>
            </a:r>
            <a:r>
              <a:rPr lang="ru-RU" dirty="0" err="1"/>
              <a:t>слів</a:t>
            </a:r>
            <a:r>
              <a:rPr lang="ru-RU" dirty="0"/>
              <a:t> про ноосферу». </a:t>
            </a:r>
          </a:p>
          <a:p>
            <a:pPr marL="0" indent="0" algn="ctr"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15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32656"/>
            <a:ext cx="3600400" cy="607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7290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Блок-схема: ручной ввод 10"/>
          <p:cNvSpPr/>
          <p:nvPr/>
        </p:nvSpPr>
        <p:spPr>
          <a:xfrm>
            <a:off x="8005978" y="5877272"/>
            <a:ext cx="1138022" cy="720080"/>
          </a:xfrm>
          <a:prstGeom prst="flowChartManualInput">
            <a:avLst/>
          </a:prstGeom>
          <a:solidFill>
            <a:schemeClr val="lt1">
              <a:alpha val="67000"/>
            </a:schemeClr>
          </a:solidFill>
          <a:ln w="571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Блок-схема: ручной ввод 12"/>
          <p:cNvSpPr/>
          <p:nvPr/>
        </p:nvSpPr>
        <p:spPr>
          <a:xfrm>
            <a:off x="0" y="260648"/>
            <a:ext cx="9323122" cy="936104"/>
          </a:xfrm>
          <a:prstGeom prst="flowChartManualInput">
            <a:avLst/>
          </a:prstGeom>
          <a:solidFill>
            <a:schemeClr val="lt1">
              <a:alpha val="67000"/>
            </a:schemeClr>
          </a:solidFill>
          <a:ln w="571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639107" y="508320"/>
            <a:ext cx="73448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Творча спадщина</a:t>
            </a:r>
            <a:endParaRPr lang="ru-RU" sz="4000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5" name="Прямоугольник с двумя усеченными противолежащими углами 14"/>
          <p:cNvSpPr/>
          <p:nvPr/>
        </p:nvSpPr>
        <p:spPr>
          <a:xfrm>
            <a:off x="755576" y="1444424"/>
            <a:ext cx="3636404" cy="4896544"/>
          </a:xfrm>
          <a:prstGeom prst="snip2DiagRect">
            <a:avLst>
              <a:gd name="adj1" fmla="val 0"/>
              <a:gd name="adj2" fmla="val 7785"/>
            </a:avLst>
          </a:prstGeom>
          <a:solidFill>
            <a:schemeClr val="lt1">
              <a:alpha val="67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1115616" y="1916832"/>
            <a:ext cx="6552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118140" y="6104035"/>
            <a:ext cx="576064" cy="365125"/>
          </a:xfrm>
        </p:spPr>
        <p:txBody>
          <a:bodyPr/>
          <a:lstStyle/>
          <a:p>
            <a:fld id="{B19B0651-EE4F-4900-A07F-96A6BFA9D0F0}" type="slidenum">
              <a:rPr lang="ru-RU" sz="1600" smtClean="0"/>
              <a:t>16</a:t>
            </a:fld>
            <a:endParaRPr lang="ru-RU" sz="16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639107" y="1444424"/>
            <a:ext cx="4022453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/>
              <a:t>Вернадський</a:t>
            </a:r>
            <a:r>
              <a:rPr lang="ru-RU" sz="2400" dirty="0"/>
              <a:t> </a:t>
            </a:r>
            <a:r>
              <a:rPr lang="ru-RU" sz="2400" dirty="0" err="1"/>
              <a:t>розглянув</a:t>
            </a:r>
            <a:r>
              <a:rPr lang="ru-RU" sz="2400" dirty="0"/>
              <a:t> </a:t>
            </a:r>
            <a:r>
              <a:rPr lang="ru-RU" sz="2400" dirty="0" err="1"/>
              <a:t>історію</a:t>
            </a:r>
            <a:r>
              <a:rPr lang="ru-RU" sz="2400" dirty="0"/>
              <a:t> </a:t>
            </a:r>
            <a:r>
              <a:rPr lang="ru-RU" sz="2400" dirty="0" err="1"/>
              <a:t>виникнення</a:t>
            </a:r>
            <a:r>
              <a:rPr lang="ru-RU" sz="2400" dirty="0"/>
              <a:t> в </a:t>
            </a:r>
            <a:r>
              <a:rPr lang="ru-RU" sz="2400" dirty="0" err="1"/>
              <a:t>земній</a:t>
            </a:r>
            <a:r>
              <a:rPr lang="ru-RU" sz="2400" dirty="0"/>
              <a:t> </a:t>
            </a:r>
            <a:r>
              <a:rPr lang="ru-RU" sz="2400" dirty="0" err="1"/>
              <a:t>корі</a:t>
            </a:r>
            <a:r>
              <a:rPr lang="ru-RU" sz="2400" dirty="0"/>
              <a:t> </a:t>
            </a:r>
            <a:r>
              <a:rPr lang="ru-RU" sz="2400" dirty="0" err="1"/>
              <a:t>важливих</a:t>
            </a:r>
            <a:r>
              <a:rPr lang="ru-RU" sz="2400" dirty="0"/>
              <a:t> </a:t>
            </a:r>
            <a:r>
              <a:rPr lang="ru-RU" sz="2400" dirty="0" err="1"/>
              <a:t>мінералів</a:t>
            </a:r>
            <a:r>
              <a:rPr lang="ru-RU" sz="2400" dirty="0"/>
              <a:t>, </a:t>
            </a:r>
            <a:r>
              <a:rPr lang="ru-RU" sz="2400" dirty="0" err="1"/>
              <a:t>визначив</a:t>
            </a:r>
            <a:r>
              <a:rPr lang="ru-RU" sz="2400" dirty="0"/>
              <a:t> </a:t>
            </a:r>
            <a:r>
              <a:rPr lang="ru-RU" sz="2400" dirty="0" err="1"/>
              <a:t>хімічний</a:t>
            </a:r>
            <a:r>
              <a:rPr lang="ru-RU" sz="2400" dirty="0"/>
              <a:t> склад і </a:t>
            </a:r>
            <a:r>
              <a:rPr lang="ru-RU" sz="2400" dirty="0" err="1"/>
              <a:t>фізико-хімічні</a:t>
            </a:r>
            <a:r>
              <a:rPr lang="ru-RU" sz="2400" dirty="0"/>
              <a:t> </a:t>
            </a:r>
            <a:r>
              <a:rPr lang="ru-RU" sz="2400" dirty="0" err="1"/>
              <a:t>умови</a:t>
            </a:r>
            <a:r>
              <a:rPr lang="ru-RU" sz="2400" dirty="0"/>
              <a:t> </a:t>
            </a:r>
            <a:r>
              <a:rPr lang="ru-RU" sz="2400" dirty="0" err="1"/>
              <a:t>утворення</a:t>
            </a:r>
            <a:r>
              <a:rPr lang="ru-RU" sz="2400" dirty="0"/>
              <a:t> </a:t>
            </a:r>
            <a:r>
              <a:rPr lang="ru-RU" sz="2400" dirty="0" err="1"/>
              <a:t>багатьох</a:t>
            </a:r>
            <a:r>
              <a:rPr lang="ru-RU" sz="2400" dirty="0"/>
              <a:t> </a:t>
            </a:r>
            <a:r>
              <a:rPr lang="ru-RU" sz="2400" dirty="0" err="1"/>
              <a:t>мінеральних</a:t>
            </a:r>
            <a:r>
              <a:rPr lang="ru-RU" sz="2400" dirty="0"/>
              <a:t> </a:t>
            </a:r>
            <a:r>
              <a:rPr lang="ru-RU" sz="2400" dirty="0" err="1"/>
              <a:t>видів</a:t>
            </a:r>
            <a:r>
              <a:rPr lang="ru-RU" sz="2400" dirty="0"/>
              <a:t>. </a:t>
            </a:r>
            <a:endParaRPr lang="ru-RU" sz="2400" dirty="0" smtClean="0"/>
          </a:p>
          <a:p>
            <a:r>
              <a:rPr lang="ru-RU" sz="2400" dirty="0" smtClean="0"/>
              <a:t>Все </a:t>
            </a:r>
            <a:r>
              <a:rPr lang="ru-RU" sz="2400" dirty="0" err="1"/>
              <a:t>життя</a:t>
            </a:r>
            <a:r>
              <a:rPr lang="ru-RU" sz="2400" dirty="0"/>
              <a:t> </a:t>
            </a:r>
            <a:r>
              <a:rPr lang="ru-RU" sz="2400" dirty="0" err="1"/>
              <a:t>працював</a:t>
            </a:r>
            <a:r>
              <a:rPr lang="ru-RU" sz="2400" dirty="0"/>
              <a:t> над проблемами </a:t>
            </a:r>
            <a:r>
              <a:rPr lang="ru-RU" sz="2400" dirty="0" err="1"/>
              <a:t>радіогеології</a:t>
            </a:r>
            <a:r>
              <a:rPr lang="ru-RU" sz="2400" dirty="0"/>
              <a:t>. </a:t>
            </a:r>
          </a:p>
          <a:p>
            <a:r>
              <a:rPr lang="ru-RU" sz="2400" dirty="0" err="1"/>
              <a:t>Вернадський</a:t>
            </a:r>
            <a:r>
              <a:rPr lang="ru-RU" sz="2400" dirty="0"/>
              <a:t> - </a:t>
            </a:r>
            <a:r>
              <a:rPr lang="ru-RU" sz="2400" dirty="0" err="1"/>
              <a:t>творець</a:t>
            </a:r>
            <a:r>
              <a:rPr lang="ru-RU" sz="2400" dirty="0"/>
              <a:t> нового </a:t>
            </a:r>
            <a:r>
              <a:rPr lang="ru-RU" sz="2400" dirty="0" err="1"/>
              <a:t>наукового</a:t>
            </a:r>
            <a:r>
              <a:rPr lang="ru-RU" sz="2400" dirty="0"/>
              <a:t> </a:t>
            </a:r>
            <a:r>
              <a:rPr lang="ru-RU" sz="2400" dirty="0" err="1"/>
              <a:t>напрямку</a:t>
            </a:r>
            <a:r>
              <a:rPr lang="ru-RU" sz="2400" dirty="0"/>
              <a:t>, </a:t>
            </a:r>
            <a:r>
              <a:rPr lang="ru-RU" sz="2400" dirty="0" err="1"/>
              <a:t>який</a:t>
            </a:r>
            <a:r>
              <a:rPr lang="ru-RU" sz="2400" dirty="0"/>
              <a:t> </a:t>
            </a:r>
            <a:r>
              <a:rPr lang="ru-RU" sz="2400" dirty="0" err="1"/>
              <a:t>пізніше</a:t>
            </a:r>
            <a:r>
              <a:rPr lang="ru-RU" sz="2400" dirty="0"/>
              <a:t> </a:t>
            </a:r>
            <a:r>
              <a:rPr lang="ru-RU" sz="2400" dirty="0" err="1"/>
              <a:t>переріс</a:t>
            </a:r>
            <a:r>
              <a:rPr lang="ru-RU" sz="2400" dirty="0"/>
              <a:t> у </a:t>
            </a:r>
            <a:r>
              <a:rPr lang="ru-RU" sz="2400" dirty="0" err="1"/>
              <a:t>самостійну</a:t>
            </a:r>
            <a:r>
              <a:rPr lang="ru-RU" sz="2400" dirty="0"/>
              <a:t> науку - </a:t>
            </a:r>
            <a:r>
              <a:rPr lang="ru-RU" sz="2400" dirty="0" err="1"/>
              <a:t>біохімію</a:t>
            </a:r>
            <a:r>
              <a:rPr lang="ru-RU" sz="2400" dirty="0" smtClean="0"/>
              <a:t>.</a:t>
            </a:r>
            <a:endParaRPr lang="ru-RU" sz="2400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12250">
            <a:off x="6418187" y="1196752"/>
            <a:ext cx="2500313" cy="3316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83480">
            <a:off x="4338534" y="2997122"/>
            <a:ext cx="2816225" cy="3614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98675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16016" y="1018178"/>
            <a:ext cx="4114800" cy="4525963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ru-RU" dirty="0"/>
              <a:t>У </a:t>
            </a:r>
            <a:r>
              <a:rPr lang="ru-RU" dirty="0" err="1"/>
              <a:t>першій</a:t>
            </a:r>
            <a:r>
              <a:rPr lang="ru-RU" dirty="0"/>
              <a:t> </a:t>
            </a:r>
            <a:r>
              <a:rPr lang="ru-RU" dirty="0" err="1"/>
              <a:t>половині</a:t>
            </a:r>
            <a:r>
              <a:rPr lang="ru-RU" dirty="0"/>
              <a:t> 20 </a:t>
            </a:r>
            <a:r>
              <a:rPr lang="ru-RU" dirty="0" err="1"/>
              <a:t>сторіччя</a:t>
            </a:r>
            <a:r>
              <a:rPr lang="ru-RU" dirty="0"/>
              <a:t> В. І. </a:t>
            </a:r>
            <a:r>
              <a:rPr lang="ru-RU" dirty="0" err="1"/>
              <a:t>Вернадський</a:t>
            </a:r>
            <a:r>
              <a:rPr lang="ru-RU" dirty="0"/>
              <a:t> створив </a:t>
            </a:r>
            <a:r>
              <a:rPr lang="ru-RU" dirty="0" err="1"/>
              <a:t>учення</a:t>
            </a:r>
            <a:r>
              <a:rPr lang="ru-RU" dirty="0"/>
              <a:t> про ноосферу, в основу </a:t>
            </a:r>
            <a:r>
              <a:rPr lang="ru-RU" dirty="0" err="1"/>
              <a:t>якого</a:t>
            </a:r>
            <a:r>
              <a:rPr lang="ru-RU" dirty="0"/>
              <a:t> </a:t>
            </a:r>
            <a:r>
              <a:rPr lang="ru-RU" dirty="0" err="1"/>
              <a:t>поклав</a:t>
            </a:r>
            <a:r>
              <a:rPr lang="ru-RU" dirty="0"/>
              <a:t> </a:t>
            </a:r>
            <a:r>
              <a:rPr lang="ru-RU" dirty="0" err="1"/>
              <a:t>ідею</a:t>
            </a:r>
            <a:r>
              <a:rPr lang="ru-RU" dirty="0"/>
              <a:t> про </a:t>
            </a:r>
            <a:r>
              <a:rPr lang="ru-RU" dirty="0" err="1"/>
              <a:t>гармонійне</a:t>
            </a:r>
            <a:r>
              <a:rPr lang="ru-RU" dirty="0"/>
              <a:t> </a:t>
            </a:r>
            <a:r>
              <a:rPr lang="ru-RU" dirty="0" err="1"/>
              <a:t>входження</a:t>
            </a:r>
            <a:r>
              <a:rPr lang="ru-RU" dirty="0"/>
              <a:t> </a:t>
            </a:r>
            <a:r>
              <a:rPr lang="ru-RU" dirty="0" err="1"/>
              <a:t>людини</a:t>
            </a:r>
            <a:r>
              <a:rPr lang="ru-RU" dirty="0"/>
              <a:t> та </a:t>
            </a:r>
            <a:r>
              <a:rPr lang="ru-RU" dirty="0" err="1"/>
              <a:t>її</a:t>
            </a:r>
            <a:r>
              <a:rPr lang="ru-RU" dirty="0"/>
              <a:t> </a:t>
            </a:r>
            <a:r>
              <a:rPr lang="ru-RU" dirty="0" err="1"/>
              <a:t>господарської</a:t>
            </a:r>
            <a:r>
              <a:rPr lang="ru-RU" dirty="0"/>
              <a:t> </a:t>
            </a:r>
            <a:r>
              <a:rPr lang="ru-RU" dirty="0" err="1"/>
              <a:t>діяльності</a:t>
            </a:r>
            <a:r>
              <a:rPr lang="ru-RU" dirty="0"/>
              <a:t> у </a:t>
            </a:r>
            <a:r>
              <a:rPr lang="ru-RU" dirty="0" err="1"/>
              <a:t>біогенний</a:t>
            </a:r>
            <a:r>
              <a:rPr lang="ru-RU" dirty="0"/>
              <a:t> </a:t>
            </a:r>
            <a:r>
              <a:rPr lang="ru-RU" dirty="0" err="1"/>
              <a:t>колообіг</a:t>
            </a:r>
            <a:r>
              <a:rPr lang="ru-RU" dirty="0"/>
              <a:t> </a:t>
            </a:r>
            <a:r>
              <a:rPr lang="ru-RU" dirty="0" err="1"/>
              <a:t>речовин</a:t>
            </a:r>
            <a:r>
              <a:rPr lang="ru-RU" dirty="0"/>
              <a:t>. </a:t>
            </a:r>
          </a:p>
          <a:p>
            <a:pPr algn="ctr"/>
            <a:endParaRPr lang="ru-RU" dirty="0"/>
          </a:p>
          <a:p>
            <a:pPr algn="ctr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17</a:t>
            </a:fld>
            <a:endParaRPr lang="ru-RU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263448"/>
            <a:ext cx="4560887" cy="403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19467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54162"/>
          </a:xfrm>
        </p:spPr>
        <p:txBody>
          <a:bodyPr>
            <a:normAutofit fontScale="90000"/>
          </a:bodyPr>
          <a:lstStyle/>
          <a:p>
            <a:r>
              <a:rPr lang="uk-UA" sz="4000" b="1" dirty="0"/>
              <a:t>Вшанування </a:t>
            </a:r>
            <a:r>
              <a:rPr lang="uk-UA" sz="4000" b="1" dirty="0" err="1"/>
              <a:t>пам</a:t>
            </a:r>
            <a:r>
              <a:rPr lang="en-US" sz="4000" b="1" dirty="0"/>
              <a:t>’</a:t>
            </a:r>
            <a:r>
              <a:rPr lang="uk-UA" sz="4000" b="1" dirty="0"/>
              <a:t>яті Володимира Івановича Вернадського</a:t>
            </a:r>
            <a:r>
              <a:rPr lang="uk-UA" b="1" dirty="0"/>
              <a:t/>
            </a:r>
            <a:br>
              <a:rPr lang="uk-UA" b="1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268760"/>
            <a:ext cx="5122912" cy="604664"/>
          </a:xfrm>
        </p:spPr>
        <p:txBody>
          <a:bodyPr/>
          <a:lstStyle/>
          <a:p>
            <a:pPr marL="0" indent="0">
              <a:buNone/>
            </a:pPr>
            <a:r>
              <a:rPr lang="uk-UA" dirty="0">
                <a:solidFill>
                  <a:schemeClr val="tx1">
                    <a:lumMod val="95000"/>
                    <a:lumOff val="5000"/>
                  </a:schemeClr>
                </a:solidFill>
              </a:rPr>
              <a:t>Проспекти ім. </a:t>
            </a:r>
            <a:r>
              <a:rPr lang="uk-UA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Вернадського</a:t>
            </a:r>
            <a:endParaRPr lang="uk-UA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18</a:t>
            </a:fld>
            <a:endParaRPr lang="ru-RU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772816"/>
            <a:ext cx="3677631" cy="30243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044" y="3717032"/>
            <a:ext cx="4144963" cy="2957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840957" y="3204088"/>
            <a:ext cx="128913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У Києві</a:t>
            </a:r>
            <a:endParaRPr lang="ru-RU" sz="28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850440" y="4797151"/>
            <a:ext cx="15527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2800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У Москві</a:t>
            </a:r>
            <a:endParaRPr lang="ru-RU" sz="2800" b="1" i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73599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229600" cy="1800200"/>
          </a:xfrm>
        </p:spPr>
        <p:txBody>
          <a:bodyPr>
            <a:noAutofit/>
          </a:bodyPr>
          <a:lstStyle/>
          <a:p>
            <a:r>
              <a:rPr lang="uk-UA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Меморіальні дошки Вернадському на будівлях Радієвого інституту  </a:t>
            </a:r>
            <a:br>
              <a:rPr lang="uk-UA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uk-UA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(Москва) та готелю “Вікторія” (Кременчук)</a:t>
            </a:r>
            <a:br>
              <a:rPr lang="uk-UA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ru-RU" sz="32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19</a:t>
            </a:fld>
            <a:endParaRPr lang="ru-RU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340768"/>
            <a:ext cx="4365625" cy="5627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142454"/>
            <a:ext cx="5164137" cy="402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110791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244408" y="6054749"/>
            <a:ext cx="405408" cy="365125"/>
          </a:xfrm>
        </p:spPr>
        <p:txBody>
          <a:bodyPr/>
          <a:lstStyle/>
          <a:p>
            <a:fld id="{B19B0651-EE4F-4900-A07F-96A6BFA9D0F0}" type="slidenum">
              <a:rPr lang="ru-RU" sz="1600" smtClean="0"/>
              <a:t>2</a:t>
            </a:fld>
            <a:endParaRPr lang="ru-RU" sz="1600" dirty="0"/>
          </a:p>
        </p:txBody>
      </p:sp>
      <p:sp>
        <p:nvSpPr>
          <p:cNvPr id="8" name="Блок-схема: ручной ввод 7"/>
          <p:cNvSpPr/>
          <p:nvPr/>
        </p:nvSpPr>
        <p:spPr>
          <a:xfrm>
            <a:off x="0" y="260648"/>
            <a:ext cx="9323122" cy="936104"/>
          </a:xfrm>
          <a:prstGeom prst="flowChartManualInput">
            <a:avLst/>
          </a:prstGeom>
          <a:solidFill>
            <a:schemeClr val="lt1">
              <a:alpha val="67000"/>
            </a:schemeClr>
          </a:solidFill>
          <a:ln w="571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639107" y="508320"/>
            <a:ext cx="73448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Вернадський Володимир Іванович</a:t>
            </a:r>
            <a:endParaRPr lang="ru-RU" sz="3200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3211" y="1501464"/>
            <a:ext cx="3685150" cy="4864398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45" y="1380839"/>
            <a:ext cx="3622400" cy="5105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9320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332656"/>
            <a:ext cx="8229600" cy="1228998"/>
          </a:xfrm>
        </p:spPr>
        <p:txBody>
          <a:bodyPr>
            <a:normAutofit fontScale="90000"/>
          </a:bodyPr>
          <a:lstStyle/>
          <a:p>
            <a:r>
              <a:rPr lang="uk-UA" sz="4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Пам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’</a:t>
            </a:r>
            <a:r>
              <a:rPr lang="uk-UA" sz="4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ятники</a:t>
            </a:r>
            <a:r>
              <a:rPr lang="uk-UA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Вернадському</a:t>
            </a:r>
            <a:br>
              <a:rPr lang="uk-UA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uk-UA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у Києві та Кременчуці</a:t>
            </a:r>
            <a:r>
              <a:rPr lang="uk-UA" b="1" dirty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uk-UA" b="1" dirty="0">
                <a:solidFill>
                  <a:schemeClr val="accent1">
                    <a:lumMod val="50000"/>
                  </a:schemeClr>
                </a:solidFill>
              </a:rPr>
            </a:b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20</a:t>
            </a:fld>
            <a:endParaRPr lang="ru-RU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04" y="1268760"/>
            <a:ext cx="3566918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268760"/>
            <a:ext cx="3261812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8494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980728"/>
            <a:ext cx="4042792" cy="5145435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ru-RU" dirty="0"/>
              <a:t>Золота медаль </a:t>
            </a:r>
            <a:r>
              <a:rPr lang="ru-RU" dirty="0" err="1"/>
              <a:t>імені</a:t>
            </a:r>
            <a:r>
              <a:rPr lang="ru-RU" dirty="0"/>
              <a:t> </a:t>
            </a:r>
            <a:r>
              <a:rPr lang="ru-RU" dirty="0" err="1"/>
              <a:t>В.І.Вернадського</a:t>
            </a:r>
            <a:r>
              <a:rPr lang="ru-RU" dirty="0"/>
              <a:t> є </a:t>
            </a:r>
            <a:r>
              <a:rPr lang="ru-RU" dirty="0" err="1"/>
              <a:t>найвищою</a:t>
            </a:r>
            <a:r>
              <a:rPr lang="ru-RU" dirty="0"/>
              <a:t> </a:t>
            </a:r>
            <a:r>
              <a:rPr lang="ru-RU" dirty="0" err="1"/>
              <a:t>відзнакою</a:t>
            </a:r>
            <a:r>
              <a:rPr lang="ru-RU" dirty="0"/>
              <a:t> НАН </a:t>
            </a:r>
            <a:r>
              <a:rPr lang="ru-RU" dirty="0" err="1"/>
              <a:t>України</a:t>
            </a:r>
            <a:r>
              <a:rPr lang="ru-RU" dirty="0"/>
              <a:t>, яка </a:t>
            </a:r>
            <a:r>
              <a:rPr lang="ru-RU" dirty="0" err="1"/>
              <a:t>присуджується</a:t>
            </a:r>
            <a:r>
              <a:rPr lang="ru-RU" dirty="0"/>
              <a:t> </a:t>
            </a:r>
            <a:r>
              <a:rPr lang="ru-RU" dirty="0" err="1"/>
              <a:t>щорічно</a:t>
            </a:r>
            <a:r>
              <a:rPr lang="ru-RU" dirty="0"/>
              <a:t> до дня </a:t>
            </a:r>
            <a:r>
              <a:rPr lang="ru-RU" dirty="0" err="1"/>
              <a:t>народження</a:t>
            </a:r>
            <a:r>
              <a:rPr lang="ru-RU" dirty="0"/>
              <a:t> </a:t>
            </a:r>
            <a:r>
              <a:rPr lang="ru-RU" dirty="0" err="1"/>
              <a:t>академіка</a:t>
            </a:r>
            <a:r>
              <a:rPr lang="ru-RU" dirty="0"/>
              <a:t> </a:t>
            </a:r>
            <a:r>
              <a:rPr lang="ru-RU" dirty="0" err="1"/>
              <a:t>В.І.Вернадського</a:t>
            </a:r>
            <a:r>
              <a:rPr lang="ru-RU" dirty="0"/>
              <a:t> (12 </a:t>
            </a:r>
            <a:r>
              <a:rPr lang="ru-RU" dirty="0" err="1"/>
              <a:t>березня</a:t>
            </a:r>
            <a:r>
              <a:rPr lang="ru-RU" dirty="0"/>
              <a:t>) </a:t>
            </a:r>
            <a:r>
              <a:rPr lang="ru-RU" dirty="0" err="1"/>
              <a:t>двом</a:t>
            </a:r>
            <a:r>
              <a:rPr lang="ru-RU" dirty="0"/>
              <a:t> </a:t>
            </a:r>
            <a:r>
              <a:rPr lang="ru-RU" dirty="0" err="1"/>
              <a:t>вченим</a:t>
            </a:r>
            <a:r>
              <a:rPr lang="ru-RU" dirty="0"/>
              <a:t> – одному </a:t>
            </a:r>
            <a:r>
              <a:rPr lang="ru-RU" dirty="0" err="1"/>
              <a:t>вітчизняному</a:t>
            </a:r>
            <a:r>
              <a:rPr lang="ru-RU" dirty="0"/>
              <a:t> і одному </a:t>
            </a:r>
            <a:r>
              <a:rPr lang="ru-RU" dirty="0" err="1"/>
              <a:t>зарубіжному</a:t>
            </a:r>
            <a:r>
              <a:rPr lang="ru-RU" dirty="0"/>
              <a:t>. </a:t>
            </a:r>
          </a:p>
          <a:p>
            <a:pPr marL="0" indent="0" algn="ctr"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21</a:t>
            </a:fld>
            <a:endParaRPr lang="ru-RU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58762"/>
            <a:ext cx="2755900" cy="634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35288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000081031 книга 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639" y="837032"/>
            <a:ext cx="2543626" cy="33575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3143240" y="857232"/>
            <a:ext cx="5786478" cy="477053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2000" dirty="0" smtClean="0"/>
              <a:t>  </a:t>
            </a:r>
            <a:r>
              <a:rPr lang="uk-UA" sz="2400" b="1" dirty="0" err="1" smtClean="0"/>
              <a:t>“Десятиліттями</a:t>
            </a:r>
            <a:r>
              <a:rPr lang="uk-UA" sz="2400" b="1" dirty="0" smtClean="0"/>
              <a:t>, цілими століттями будуть вивчатися і поглиблюватися його геніальні ідеї, а в працях його  - відкриватись нові сторінки, що послужать джерелом нових пошуків; багатьом дослідникам доведеться навчитись його гострій, наполегливій і відточеній, завжди геніальній, але важко зрозумілій творчій думці; молодим же поколінням він завжди буде служити учителем в науці і яскравим зразком плідно прожитого </a:t>
            </a:r>
            <a:r>
              <a:rPr lang="uk-UA" sz="2400" b="1" dirty="0" err="1" smtClean="0"/>
              <a:t>життя”</a:t>
            </a:r>
            <a:r>
              <a:rPr lang="uk-UA" sz="2400" b="1" dirty="0" smtClean="0"/>
              <a:t> </a:t>
            </a:r>
          </a:p>
          <a:p>
            <a:pPr algn="r"/>
            <a:r>
              <a:rPr lang="uk-UA" sz="2000" i="1" dirty="0" smtClean="0"/>
              <a:t>   (академік О.Є.</a:t>
            </a:r>
            <a:r>
              <a:rPr lang="uk-UA" sz="2000" i="1" dirty="0" err="1" smtClean="0"/>
              <a:t>Ферсман</a:t>
            </a:r>
            <a:r>
              <a:rPr lang="uk-UA" sz="2000" i="1" dirty="0" smtClean="0"/>
              <a:t>, учень </a:t>
            </a:r>
          </a:p>
          <a:p>
            <a:pPr algn="r"/>
            <a:r>
              <a:rPr lang="uk-UA" sz="2000" i="1" dirty="0" smtClean="0"/>
              <a:t>         В.І. Вернадського)</a:t>
            </a:r>
            <a:endParaRPr lang="uk-UA" i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23125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Блок-схема: ручной ввод 12"/>
          <p:cNvSpPr/>
          <p:nvPr/>
        </p:nvSpPr>
        <p:spPr>
          <a:xfrm>
            <a:off x="0" y="260648"/>
            <a:ext cx="9323122" cy="936104"/>
          </a:xfrm>
          <a:prstGeom prst="flowChartManualInput">
            <a:avLst/>
          </a:prstGeom>
          <a:solidFill>
            <a:schemeClr val="lt1">
              <a:alpha val="67000"/>
            </a:schemeClr>
          </a:solidFill>
          <a:ln w="571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639107" y="508320"/>
            <a:ext cx="7344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Ранні</a:t>
            </a:r>
            <a:r>
              <a:rPr lang="ru-RU" sz="36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роки</a:t>
            </a:r>
          </a:p>
        </p:txBody>
      </p:sp>
      <p:sp>
        <p:nvSpPr>
          <p:cNvPr id="15" name="Прямоугольник с двумя усеченными противолежащими углами 14"/>
          <p:cNvSpPr/>
          <p:nvPr/>
        </p:nvSpPr>
        <p:spPr>
          <a:xfrm>
            <a:off x="755576" y="1444424"/>
            <a:ext cx="3636404" cy="4896544"/>
          </a:xfrm>
          <a:prstGeom prst="snip2DiagRect">
            <a:avLst>
              <a:gd name="adj1" fmla="val 0"/>
              <a:gd name="adj2" fmla="val 7785"/>
            </a:avLst>
          </a:prstGeom>
          <a:solidFill>
            <a:schemeClr val="lt1">
              <a:alpha val="67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755575" y="1916832"/>
            <a:ext cx="3555939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Володимир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Вернадський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народився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28 лютого (12 </a:t>
            </a:r>
            <a:r>
              <a:rPr lang="ru-RU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березня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за </a:t>
            </a:r>
            <a:r>
              <a:rPr lang="ru-RU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новим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стилем) 1863 року в Санкт-</a:t>
            </a:r>
            <a:r>
              <a:rPr lang="ru-RU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Петербурзі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в </a:t>
            </a:r>
            <a:r>
              <a:rPr lang="ru-RU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сім'ї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економіста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Івана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Васильовича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Вернадського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  <a:p>
            <a:pPr algn="ctr"/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У 1873 </a:t>
            </a:r>
            <a:r>
              <a:rPr lang="ru-RU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році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Володимир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Вернадський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вступив до </a:t>
            </a:r>
            <a:r>
              <a:rPr lang="ru-RU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першого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класу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Харківської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гімназії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де </a:t>
            </a:r>
            <a:r>
              <a:rPr lang="ru-RU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провчився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три роки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  <a:r>
              <a:rPr lang="ru-RU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Т</a:t>
            </a:r>
            <a:r>
              <a:rPr lang="ru-RU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акож</a:t>
            </a:r>
            <a:endParaRPr lang="ru-RU" sz="20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r>
              <a:rPr lang="ru-RU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закінчив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фізико-математичний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факультет </a:t>
            </a:r>
            <a:r>
              <a:rPr lang="ru-RU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Петербурзького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університету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118140" y="6104035"/>
            <a:ext cx="576064" cy="365125"/>
          </a:xfrm>
        </p:spPr>
        <p:txBody>
          <a:bodyPr/>
          <a:lstStyle/>
          <a:p>
            <a:fld id="{B19B0651-EE4F-4900-A07F-96A6BFA9D0F0}" type="slidenum">
              <a:rPr lang="ru-RU" sz="1600" smtClean="0"/>
              <a:t>3</a:t>
            </a:fld>
            <a:endParaRPr lang="ru-RU" sz="16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1196752"/>
            <a:ext cx="4242048" cy="318153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4974" y="3655769"/>
            <a:ext cx="4247066" cy="2941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820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Блок-схема: ручной ввод 5"/>
          <p:cNvSpPr/>
          <p:nvPr/>
        </p:nvSpPr>
        <p:spPr>
          <a:xfrm>
            <a:off x="8005978" y="5877272"/>
            <a:ext cx="1138022" cy="720080"/>
          </a:xfrm>
          <a:prstGeom prst="flowChartManualInput">
            <a:avLst/>
          </a:prstGeom>
          <a:solidFill>
            <a:schemeClr val="lt1">
              <a:alpha val="67000"/>
            </a:schemeClr>
          </a:solidFill>
          <a:ln w="571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244408" y="6054749"/>
            <a:ext cx="405408" cy="365125"/>
          </a:xfrm>
        </p:spPr>
        <p:txBody>
          <a:bodyPr/>
          <a:lstStyle/>
          <a:p>
            <a:fld id="{B19B0651-EE4F-4900-A07F-96A6BFA9D0F0}" type="slidenum">
              <a:rPr lang="ru-RU" sz="1600" smtClean="0"/>
              <a:t>4</a:t>
            </a:fld>
            <a:endParaRPr lang="ru-RU" sz="1600" dirty="0"/>
          </a:p>
        </p:txBody>
      </p:sp>
      <p:sp>
        <p:nvSpPr>
          <p:cNvPr id="8" name="Блок-схема: ручной ввод 7"/>
          <p:cNvSpPr/>
          <p:nvPr/>
        </p:nvSpPr>
        <p:spPr>
          <a:xfrm>
            <a:off x="0" y="260648"/>
            <a:ext cx="9323122" cy="936104"/>
          </a:xfrm>
          <a:prstGeom prst="flowChartManualInput">
            <a:avLst/>
          </a:prstGeom>
          <a:solidFill>
            <a:schemeClr val="lt1">
              <a:alpha val="67000"/>
            </a:schemeClr>
          </a:solidFill>
          <a:ln w="571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639107" y="508320"/>
            <a:ext cx="73448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Родина</a:t>
            </a:r>
            <a:endParaRPr lang="ru-RU" sz="3200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" name="Прямоугольник с двумя усеченными противолежащими углами 8"/>
          <p:cNvSpPr/>
          <p:nvPr/>
        </p:nvSpPr>
        <p:spPr>
          <a:xfrm>
            <a:off x="4661560" y="1444424"/>
            <a:ext cx="3582847" cy="4896544"/>
          </a:xfrm>
          <a:prstGeom prst="snip2DiagRect">
            <a:avLst>
              <a:gd name="adj1" fmla="val 0"/>
              <a:gd name="adj2" fmla="val 7785"/>
            </a:avLst>
          </a:prstGeom>
          <a:solidFill>
            <a:schemeClr val="lt1">
              <a:alpha val="67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4788025" y="1462833"/>
            <a:ext cx="316835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В </a:t>
            </a:r>
            <a:r>
              <a:rPr lang="ru-RU" sz="2400" dirty="0" err="1"/>
              <a:t>дитинстві</a:t>
            </a:r>
            <a:r>
              <a:rPr lang="ru-RU" sz="2400" dirty="0"/>
              <a:t> </a:t>
            </a:r>
            <a:r>
              <a:rPr lang="ru-RU" sz="2400" dirty="0" err="1"/>
              <a:t>величезний</a:t>
            </a:r>
            <a:r>
              <a:rPr lang="ru-RU" sz="2400" dirty="0"/>
              <a:t> </a:t>
            </a:r>
            <a:r>
              <a:rPr lang="ru-RU" sz="2400" dirty="0" err="1"/>
              <a:t>вплив</a:t>
            </a:r>
            <a:r>
              <a:rPr lang="ru-RU" sz="2400" dirty="0"/>
              <a:t> на </a:t>
            </a:r>
            <a:r>
              <a:rPr lang="ru-RU" sz="2400" dirty="0" err="1"/>
              <a:t>його</a:t>
            </a:r>
            <a:r>
              <a:rPr lang="ru-RU" sz="2400" dirty="0"/>
              <a:t> </a:t>
            </a:r>
            <a:r>
              <a:rPr lang="ru-RU" sz="2400" dirty="0" err="1"/>
              <a:t>розвиток</a:t>
            </a:r>
            <a:r>
              <a:rPr lang="ru-RU" sz="2400" dirty="0"/>
              <a:t> </a:t>
            </a:r>
            <a:r>
              <a:rPr lang="ru-RU" sz="2400" dirty="0" err="1"/>
              <a:t>мав</a:t>
            </a:r>
            <a:r>
              <a:rPr lang="ru-RU" sz="2400" dirty="0"/>
              <a:t> </a:t>
            </a:r>
            <a:r>
              <a:rPr lang="ru-RU" sz="2400" dirty="0" err="1"/>
              <a:t>батько</a:t>
            </a:r>
            <a:r>
              <a:rPr lang="ru-RU" sz="2400" dirty="0"/>
              <a:t>, </a:t>
            </a:r>
            <a:r>
              <a:rPr lang="ru-RU" sz="2400" dirty="0" err="1"/>
              <a:t>який</a:t>
            </a:r>
            <a:r>
              <a:rPr lang="ru-RU" sz="2400" dirty="0"/>
              <a:t> </a:t>
            </a:r>
            <a:r>
              <a:rPr lang="ru-RU" sz="2400" dirty="0" err="1"/>
              <a:t>дуже</a:t>
            </a:r>
            <a:r>
              <a:rPr lang="ru-RU" sz="2400" dirty="0"/>
              <a:t> </a:t>
            </a:r>
            <a:r>
              <a:rPr lang="ru-RU" sz="2400" dirty="0" err="1"/>
              <a:t>ретельно</a:t>
            </a:r>
            <a:r>
              <a:rPr lang="ru-RU" sz="2400" dirty="0"/>
              <a:t> і </a:t>
            </a:r>
            <a:r>
              <a:rPr lang="ru-RU" sz="2400" dirty="0" err="1"/>
              <a:t>послідовно</a:t>
            </a:r>
            <a:r>
              <a:rPr lang="ru-RU" sz="2400" dirty="0"/>
              <a:t> </a:t>
            </a:r>
            <a:r>
              <a:rPr lang="ru-RU" sz="2400" dirty="0" err="1"/>
              <a:t>займався</a:t>
            </a:r>
            <a:r>
              <a:rPr lang="ru-RU" sz="2400" dirty="0"/>
              <a:t> </a:t>
            </a:r>
            <a:r>
              <a:rPr lang="ru-RU" sz="2400" dirty="0" err="1"/>
              <a:t>вихованням</a:t>
            </a:r>
            <a:r>
              <a:rPr lang="ru-RU" sz="2400" dirty="0"/>
              <a:t> і </a:t>
            </a:r>
            <a:r>
              <a:rPr lang="ru-RU" sz="2400" dirty="0" err="1"/>
              <a:t>освітою</a:t>
            </a:r>
            <a:r>
              <a:rPr lang="ru-RU" sz="2400" dirty="0"/>
              <a:t> </a:t>
            </a:r>
            <a:r>
              <a:rPr lang="ru-RU" sz="2400" dirty="0" err="1"/>
              <a:t>свого</a:t>
            </a:r>
            <a:r>
              <a:rPr lang="ru-RU" sz="2400" dirty="0"/>
              <a:t> </a:t>
            </a:r>
            <a:r>
              <a:rPr lang="ru-RU" sz="2400" dirty="0" err="1"/>
              <a:t>сина</a:t>
            </a:r>
            <a:r>
              <a:rPr lang="ru-RU" sz="2400" dirty="0"/>
              <a:t>. </a:t>
            </a:r>
            <a:r>
              <a:rPr lang="ru-RU" sz="2400" dirty="0" err="1"/>
              <a:t>Саме</a:t>
            </a:r>
            <a:r>
              <a:rPr lang="ru-RU" sz="2400" dirty="0"/>
              <a:t> </a:t>
            </a:r>
            <a:r>
              <a:rPr lang="ru-RU" sz="2400" dirty="0" err="1"/>
              <a:t>він</a:t>
            </a:r>
            <a:r>
              <a:rPr lang="ru-RU" sz="2400" dirty="0"/>
              <a:t> прищепив </a:t>
            </a:r>
            <a:r>
              <a:rPr lang="ru-RU" sz="2400" dirty="0" err="1"/>
              <a:t>Володимиру</a:t>
            </a:r>
            <a:r>
              <a:rPr lang="ru-RU" sz="2400" dirty="0"/>
              <a:t> </a:t>
            </a:r>
            <a:r>
              <a:rPr lang="ru-RU" sz="2400" dirty="0" err="1"/>
              <a:t>інтерес</a:t>
            </a:r>
            <a:r>
              <a:rPr lang="ru-RU" sz="2400" dirty="0"/>
              <a:t> і </a:t>
            </a:r>
            <a:r>
              <a:rPr lang="ru-RU" sz="2400" dirty="0" err="1"/>
              <a:t>любов</a:t>
            </a:r>
            <a:r>
              <a:rPr lang="ru-RU" sz="2400" dirty="0"/>
              <a:t> до </a:t>
            </a:r>
            <a:r>
              <a:rPr lang="ru-RU" sz="2400" dirty="0" err="1"/>
              <a:t>українського</a:t>
            </a:r>
            <a:r>
              <a:rPr lang="ru-RU" sz="2400" dirty="0"/>
              <a:t> народу, </a:t>
            </a:r>
            <a:r>
              <a:rPr lang="ru-RU" sz="2400" dirty="0" err="1"/>
              <a:t>його</a:t>
            </a:r>
            <a:r>
              <a:rPr lang="ru-RU" sz="2400" dirty="0"/>
              <a:t> </a:t>
            </a:r>
            <a:r>
              <a:rPr lang="ru-RU" sz="2400" dirty="0" err="1"/>
              <a:t>історії</a:t>
            </a:r>
            <a:r>
              <a:rPr lang="ru-RU" sz="2400" dirty="0"/>
              <a:t> та </a:t>
            </a:r>
            <a:r>
              <a:rPr lang="ru-RU" sz="2400" dirty="0" err="1"/>
              <a:t>культури</a:t>
            </a:r>
            <a:r>
              <a:rPr lang="ru-RU" sz="2400" dirty="0"/>
              <a:t>.</a:t>
            </a:r>
          </a:p>
          <a:p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107" y="1418649"/>
            <a:ext cx="3832245" cy="3970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39107" y="5461773"/>
            <a:ext cx="348129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err="1"/>
              <a:t>Вернадський</a:t>
            </a:r>
            <a:r>
              <a:rPr lang="ru-RU" sz="2400" dirty="0"/>
              <a:t> </a:t>
            </a:r>
            <a:r>
              <a:rPr lang="ru-RU" sz="2400" dirty="0" err="1"/>
              <a:t>Іван</a:t>
            </a:r>
            <a:r>
              <a:rPr lang="ru-RU" sz="2400" dirty="0"/>
              <a:t> </a:t>
            </a:r>
            <a:r>
              <a:rPr lang="ru-RU" sz="2400" dirty="0" err="1"/>
              <a:t>Васильович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78442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Батько</a:t>
            </a:r>
            <a:endParaRPr lang="ru-RU" i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3898776" cy="4525963"/>
          </a:xfrm>
        </p:spPr>
        <p:txBody>
          <a:bodyPr>
            <a:normAutofit fontScale="85000" lnSpcReduction="10000"/>
          </a:bodyPr>
          <a:lstStyle/>
          <a:p>
            <a:pPr marL="0" indent="0" algn="ctr">
              <a:buNone/>
            </a:pPr>
            <a:r>
              <a:rPr lang="ru-RU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Батько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Володимира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ru-RU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Іван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Васильович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ru-RU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народився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у </a:t>
            </a:r>
            <a:r>
              <a:rPr lang="ru-RU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Києві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ru-RU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очолював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кафедру в </a:t>
            </a:r>
            <a:r>
              <a:rPr lang="ru-RU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Київському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університеті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з </a:t>
            </a:r>
            <a:r>
              <a:rPr lang="ru-RU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переїздом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до </a:t>
            </a:r>
            <a:r>
              <a:rPr lang="ru-RU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Москви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очолював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кафедру в </a:t>
            </a:r>
            <a:r>
              <a:rPr lang="ru-RU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Московському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університеті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Професор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Головного  </a:t>
            </a:r>
            <a:r>
              <a:rPr lang="ru-RU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педагогічного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</a:t>
            </a:r>
            <a:r>
              <a:rPr lang="ru-RU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інституту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в </a:t>
            </a:r>
            <a:r>
              <a:rPr lang="ru-RU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Петербурзі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5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196752"/>
            <a:ext cx="3629203" cy="504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690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i="1" dirty="0" smtClean="0"/>
              <a:t>Мати</a:t>
            </a:r>
            <a:endParaRPr lang="ru-RU" i="1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196752"/>
            <a:ext cx="3495744" cy="4824536"/>
          </a:xfr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6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899592" y="1916832"/>
            <a:ext cx="331236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err="1"/>
              <a:t>Мати</a:t>
            </a:r>
            <a:r>
              <a:rPr lang="ru-RU" sz="2800" dirty="0"/>
              <a:t> – Ганна </a:t>
            </a:r>
            <a:r>
              <a:rPr lang="ru-RU" sz="2800" dirty="0" err="1"/>
              <a:t>Петрівна</a:t>
            </a:r>
            <a:r>
              <a:rPr lang="ru-RU" sz="2800" dirty="0"/>
              <a:t> </a:t>
            </a:r>
          </a:p>
          <a:p>
            <a:pPr algn="ctr"/>
            <a:r>
              <a:rPr lang="ru-RU" sz="2800" dirty="0"/>
              <a:t>Константинович </a:t>
            </a:r>
          </a:p>
          <a:p>
            <a:pPr algn="ctr"/>
            <a:r>
              <a:rPr lang="ru-RU" sz="2800" dirty="0" smtClean="0"/>
              <a:t>(1837 – 1898)</a:t>
            </a:r>
            <a:endParaRPr lang="ru-RU" sz="2800" dirty="0"/>
          </a:p>
          <a:p>
            <a:pPr algn="ctr"/>
            <a:r>
              <a:rPr lang="ru-RU" sz="2800" dirty="0"/>
              <a:t>(друга дружина батька)</a:t>
            </a:r>
          </a:p>
          <a:p>
            <a:pPr algn="ctr"/>
            <a:r>
              <a:rPr lang="ru-RU" sz="2800" dirty="0" err="1"/>
              <a:t>Учителька</a:t>
            </a:r>
            <a:r>
              <a:rPr lang="ru-RU" sz="2800" dirty="0"/>
              <a:t> </a:t>
            </a:r>
            <a:r>
              <a:rPr lang="ru-RU" sz="2800" dirty="0" err="1"/>
              <a:t>музики</a:t>
            </a:r>
            <a:r>
              <a:rPr lang="ru-RU" sz="2800" dirty="0"/>
              <a:t> та </a:t>
            </a:r>
            <a:r>
              <a:rPr lang="ru-RU" sz="2800" dirty="0" err="1"/>
              <a:t>співів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82960410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i="1" dirty="0" smtClean="0"/>
              <a:t>Сестри-близнючки</a:t>
            </a:r>
            <a:endParaRPr lang="ru-RU" i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7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4932040" y="2814228"/>
            <a:ext cx="341987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err="1"/>
              <a:t>Володимир</a:t>
            </a:r>
            <a:r>
              <a:rPr lang="ru-RU" sz="2800" dirty="0"/>
              <a:t> та </a:t>
            </a:r>
            <a:r>
              <a:rPr lang="ru-RU" sz="2800" dirty="0" err="1"/>
              <a:t>його</a:t>
            </a:r>
            <a:r>
              <a:rPr lang="ru-RU" sz="2800" dirty="0"/>
              <a:t> </a:t>
            </a:r>
            <a:r>
              <a:rPr lang="ru-RU" sz="2800" dirty="0" err="1"/>
              <a:t>сестри</a:t>
            </a:r>
            <a:r>
              <a:rPr lang="ru-RU" sz="2800" dirty="0"/>
              <a:t> Ольга та Катерина, 1868 </a:t>
            </a:r>
            <a:r>
              <a:rPr lang="ru-RU" sz="2800" dirty="0" err="1"/>
              <a:t>рік</a:t>
            </a:r>
            <a:endParaRPr lang="ru-RU" sz="2800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412776"/>
            <a:ext cx="3786834" cy="4680520"/>
          </a:xfrm>
        </p:spPr>
      </p:pic>
    </p:spTree>
    <p:extLst>
      <p:ext uri="{BB962C8B-B14F-4D97-AF65-F5344CB8AC3E}">
        <p14:creationId xmlns:p14="http://schemas.microsoft.com/office/powerpoint/2010/main" val="3763738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077" y="3361060"/>
            <a:ext cx="3795899" cy="3007638"/>
          </a:xfr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8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76854" y="-90264"/>
            <a:ext cx="8229600" cy="1143000"/>
          </a:xfrm>
        </p:spPr>
        <p:txBody>
          <a:bodyPr/>
          <a:lstStyle/>
          <a:p>
            <a:r>
              <a:rPr lang="uk-UA" i="1" dirty="0" smtClean="0"/>
              <a:t>Дружина та діти</a:t>
            </a:r>
            <a:endParaRPr lang="ru-RU" i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49820" y="1052736"/>
            <a:ext cx="396044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/>
              <a:t>В 1886 </a:t>
            </a:r>
            <a:r>
              <a:rPr lang="ru-RU" sz="2400" dirty="0" err="1"/>
              <a:t>році</a:t>
            </a:r>
            <a:r>
              <a:rPr lang="ru-RU" sz="2400" dirty="0"/>
              <a:t> </a:t>
            </a:r>
            <a:r>
              <a:rPr lang="ru-RU" sz="2400" dirty="0" err="1"/>
              <a:t>Володимир</a:t>
            </a:r>
            <a:r>
              <a:rPr lang="ru-RU" sz="2400" dirty="0"/>
              <a:t> </a:t>
            </a:r>
            <a:r>
              <a:rPr lang="ru-RU" sz="2400" dirty="0" err="1"/>
              <a:t>Вернадський</a:t>
            </a:r>
            <a:r>
              <a:rPr lang="ru-RU" sz="2400" dirty="0"/>
              <a:t> </a:t>
            </a:r>
            <a:r>
              <a:rPr lang="ru-RU" sz="2400" dirty="0" err="1"/>
              <a:t>одружується</a:t>
            </a:r>
            <a:r>
              <a:rPr lang="ru-RU" sz="2400" dirty="0"/>
              <a:t> з </a:t>
            </a:r>
            <a:r>
              <a:rPr lang="ru-RU" sz="2400" dirty="0" err="1"/>
              <a:t>Наталією</a:t>
            </a:r>
            <a:r>
              <a:rPr lang="ru-RU" sz="2400" dirty="0"/>
              <a:t> </a:t>
            </a:r>
            <a:r>
              <a:rPr lang="ru-RU" sz="2400" dirty="0" err="1"/>
              <a:t>Єгорівною</a:t>
            </a:r>
            <a:r>
              <a:rPr lang="ru-RU" sz="2400" dirty="0"/>
              <a:t> </a:t>
            </a:r>
            <a:r>
              <a:rPr lang="ru-RU" sz="2400" dirty="0" err="1"/>
              <a:t>Старицькою</a:t>
            </a:r>
            <a:r>
              <a:rPr lang="ru-RU" sz="2400" dirty="0"/>
              <a:t>, з </a:t>
            </a:r>
            <a:r>
              <a:rPr lang="ru-RU" sz="2400" dirty="0" err="1"/>
              <a:t>якою</a:t>
            </a:r>
            <a:r>
              <a:rPr lang="ru-RU" sz="2400" dirty="0"/>
              <a:t> </a:t>
            </a:r>
            <a:r>
              <a:rPr lang="ru-RU" sz="2400" dirty="0" err="1"/>
              <a:t>познайомився</a:t>
            </a:r>
            <a:r>
              <a:rPr lang="ru-RU" sz="2400" dirty="0"/>
              <a:t> </a:t>
            </a:r>
            <a:r>
              <a:rPr lang="ru-RU" sz="2400" dirty="0" err="1"/>
              <a:t>ще</a:t>
            </a:r>
            <a:r>
              <a:rPr lang="ru-RU" sz="2400" dirty="0"/>
              <a:t> у 1885 </a:t>
            </a:r>
            <a:r>
              <a:rPr lang="ru-RU" sz="2400" dirty="0" err="1"/>
              <a:t>році</a:t>
            </a:r>
            <a:r>
              <a:rPr lang="ru-RU" sz="2400" dirty="0"/>
              <a:t>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6928" y="754301"/>
            <a:ext cx="3312368" cy="3561686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644008" y="4653136"/>
            <a:ext cx="415820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err="1"/>
              <a:t>Віддані</a:t>
            </a:r>
            <a:r>
              <a:rPr lang="ru-RU" sz="2400" dirty="0"/>
              <a:t> </a:t>
            </a:r>
            <a:r>
              <a:rPr lang="ru-RU" sz="2400" dirty="0" err="1"/>
              <a:t>одне</a:t>
            </a:r>
            <a:r>
              <a:rPr lang="ru-RU" sz="2400" dirty="0"/>
              <a:t> одному, вони прожили разом 56 </a:t>
            </a:r>
            <a:r>
              <a:rPr lang="ru-RU" sz="2400" dirty="0" err="1"/>
              <a:t>років</a:t>
            </a:r>
            <a:r>
              <a:rPr lang="ru-RU" sz="2400" dirty="0"/>
              <a:t> і </a:t>
            </a:r>
            <a:r>
              <a:rPr lang="ru-RU" sz="2400" dirty="0" err="1"/>
              <a:t>виховали</a:t>
            </a:r>
            <a:r>
              <a:rPr lang="ru-RU" sz="2400" dirty="0"/>
              <a:t> </a:t>
            </a:r>
            <a:r>
              <a:rPr lang="ru-RU" sz="2400" dirty="0" err="1"/>
              <a:t>двох</a:t>
            </a:r>
            <a:r>
              <a:rPr lang="ru-RU" sz="2400" dirty="0"/>
              <a:t> </a:t>
            </a:r>
            <a:r>
              <a:rPr lang="ru-RU" sz="2400" dirty="0" err="1"/>
              <a:t>дітей</a:t>
            </a:r>
            <a:r>
              <a:rPr lang="ru-RU" sz="2400" dirty="0"/>
              <a:t>: </a:t>
            </a:r>
            <a:r>
              <a:rPr lang="ru-RU" sz="2400" dirty="0" err="1"/>
              <a:t>Георгія</a:t>
            </a:r>
            <a:r>
              <a:rPr lang="ru-RU" sz="2400" dirty="0"/>
              <a:t> і </a:t>
            </a:r>
            <a:r>
              <a:rPr lang="ru-RU" sz="2400" dirty="0" err="1"/>
              <a:t>Ніну</a:t>
            </a:r>
            <a:r>
              <a:rPr lang="ru-RU" sz="24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23704193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012974"/>
          </a:xfrm>
        </p:spPr>
        <p:txBody>
          <a:bodyPr>
            <a:normAutofit fontScale="90000"/>
          </a:bodyPr>
          <a:lstStyle/>
          <a:p>
            <a:r>
              <a:rPr lang="ru-RU" sz="4000" dirty="0" err="1"/>
              <a:t>Юність</a:t>
            </a:r>
            <a:r>
              <a:rPr lang="ru-RU" sz="4000" dirty="0"/>
              <a:t> </a:t>
            </a:r>
            <a:r>
              <a:rPr lang="ru-RU" sz="4000" dirty="0" err="1"/>
              <a:t>Володимира</a:t>
            </a:r>
            <a:r>
              <a:rPr lang="ru-RU" sz="4000" dirty="0"/>
              <a:t>, </a:t>
            </a:r>
            <a:r>
              <a:rPr lang="ru-RU" sz="4000" dirty="0" err="1"/>
              <a:t>студентські</a:t>
            </a:r>
            <a:r>
              <a:rPr lang="ru-RU" sz="4000" dirty="0"/>
              <a:t> роки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9</a:t>
            </a:fld>
            <a:endParaRPr lang="ru-RU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908720"/>
            <a:ext cx="3487214" cy="387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653136"/>
            <a:ext cx="3517900" cy="178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427984" y="1120676"/>
            <a:ext cx="4392488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/>
              <a:t>Під</a:t>
            </a:r>
            <a:r>
              <a:rPr lang="ru-RU" dirty="0"/>
              <a:t> </a:t>
            </a:r>
            <a:r>
              <a:rPr lang="ru-RU" dirty="0" err="1"/>
              <a:t>впливом</a:t>
            </a:r>
            <a:r>
              <a:rPr lang="ru-RU" dirty="0"/>
              <a:t> </a:t>
            </a:r>
            <a:r>
              <a:rPr lang="ru-RU" dirty="0" err="1"/>
              <a:t>видатного</a:t>
            </a:r>
            <a:r>
              <a:rPr lang="ru-RU" dirty="0"/>
              <a:t> </a:t>
            </a:r>
            <a:r>
              <a:rPr lang="ru-RU" dirty="0" err="1"/>
              <a:t>вченого</a:t>
            </a:r>
            <a:r>
              <a:rPr lang="ru-RU" dirty="0"/>
              <a:t> В. В. </a:t>
            </a:r>
            <a:r>
              <a:rPr lang="ru-RU" dirty="0" err="1"/>
              <a:t>Докучаєва</a:t>
            </a:r>
            <a:r>
              <a:rPr lang="ru-RU" dirty="0"/>
              <a:t> </a:t>
            </a:r>
            <a:r>
              <a:rPr lang="ru-RU" dirty="0" err="1"/>
              <a:t>Володимир</a:t>
            </a:r>
            <a:r>
              <a:rPr lang="ru-RU" dirty="0"/>
              <a:t> </a:t>
            </a:r>
            <a:r>
              <a:rPr lang="ru-RU" dirty="0" err="1"/>
              <a:t>Іванович</a:t>
            </a:r>
            <a:r>
              <a:rPr lang="ru-RU" dirty="0"/>
              <a:t> </a:t>
            </a:r>
            <a:r>
              <a:rPr lang="ru-RU" dirty="0" err="1"/>
              <a:t>займається</a:t>
            </a:r>
            <a:r>
              <a:rPr lang="ru-RU" dirty="0"/>
              <a:t> </a:t>
            </a:r>
            <a:r>
              <a:rPr lang="ru-RU" dirty="0" err="1"/>
              <a:t>мінералогією</a:t>
            </a:r>
            <a:r>
              <a:rPr lang="ru-RU" dirty="0"/>
              <a:t> і </a:t>
            </a:r>
            <a:r>
              <a:rPr lang="ru-RU" dirty="0" err="1"/>
              <a:t>кристалографією</a:t>
            </a:r>
            <a:r>
              <a:rPr lang="ru-RU" dirty="0"/>
              <a:t>. </a:t>
            </a:r>
            <a:r>
              <a:rPr lang="ru-RU" dirty="0" err="1"/>
              <a:t>Крім</a:t>
            </a:r>
            <a:r>
              <a:rPr lang="ru-RU" dirty="0"/>
              <a:t> </a:t>
            </a:r>
            <a:r>
              <a:rPr lang="ru-RU" dirty="0" err="1"/>
              <a:t>своєї</a:t>
            </a:r>
            <a:r>
              <a:rPr lang="ru-RU" dirty="0"/>
              <a:t> </a:t>
            </a:r>
            <a:r>
              <a:rPr lang="ru-RU" dirty="0" err="1"/>
              <a:t>спеціальності</a:t>
            </a:r>
            <a:r>
              <a:rPr lang="ru-RU" dirty="0"/>
              <a:t>, </a:t>
            </a:r>
            <a:r>
              <a:rPr lang="ru-RU" dirty="0" err="1"/>
              <a:t>майбутній</a:t>
            </a:r>
            <a:r>
              <a:rPr lang="ru-RU" dirty="0"/>
              <a:t> </a:t>
            </a:r>
            <a:r>
              <a:rPr lang="ru-RU" dirty="0" err="1"/>
              <a:t>видатний</a:t>
            </a:r>
            <a:r>
              <a:rPr lang="ru-RU" dirty="0"/>
              <a:t> </a:t>
            </a:r>
            <a:r>
              <a:rPr lang="ru-RU" dirty="0" err="1"/>
              <a:t>вчений</a:t>
            </a:r>
            <a:r>
              <a:rPr lang="ru-RU" dirty="0"/>
              <a:t> </a:t>
            </a:r>
            <a:r>
              <a:rPr lang="ru-RU" dirty="0" err="1"/>
              <a:t>цікавиться</a:t>
            </a:r>
            <a:r>
              <a:rPr lang="ru-RU" dirty="0"/>
              <a:t> </a:t>
            </a:r>
            <a:r>
              <a:rPr lang="ru-RU" dirty="0" err="1"/>
              <a:t>ґрунтами</a:t>
            </a:r>
            <a:r>
              <a:rPr lang="ru-RU" dirty="0"/>
              <a:t>, </a:t>
            </a:r>
            <a:r>
              <a:rPr lang="ru-RU" dirty="0" err="1"/>
              <a:t>фізичною</a:t>
            </a:r>
            <a:r>
              <a:rPr lang="ru-RU" dirty="0"/>
              <a:t> </a:t>
            </a:r>
            <a:endParaRPr lang="ru-RU" dirty="0" smtClean="0"/>
          </a:p>
          <a:p>
            <a:r>
              <a:rPr lang="ru-RU" dirty="0" err="1" smtClean="0"/>
              <a:t>географією</a:t>
            </a:r>
            <a:r>
              <a:rPr lang="ru-RU" dirty="0"/>
              <a:t>, </a:t>
            </a:r>
            <a:r>
              <a:rPr lang="ru-RU" dirty="0" err="1"/>
              <a:t>природними</a:t>
            </a:r>
            <a:r>
              <a:rPr lang="ru-RU" dirty="0"/>
              <a:t> </a:t>
            </a:r>
            <a:endParaRPr lang="ru-RU" dirty="0" smtClean="0"/>
          </a:p>
          <a:p>
            <a:r>
              <a:rPr lang="ru-RU" dirty="0" smtClean="0"/>
              <a:t>водами</a:t>
            </a:r>
            <a:r>
              <a:rPr lang="ru-RU" dirty="0"/>
              <a:t>, </a:t>
            </a:r>
            <a:r>
              <a:rPr lang="ru-RU" dirty="0" err="1"/>
              <a:t>біологією</a:t>
            </a:r>
            <a:r>
              <a:rPr lang="ru-RU" dirty="0"/>
              <a:t>, </a:t>
            </a:r>
            <a:endParaRPr lang="ru-RU" dirty="0" smtClean="0"/>
          </a:p>
          <a:p>
            <a:r>
              <a:rPr lang="ru-RU" dirty="0" err="1" smtClean="0"/>
              <a:t>історією</a:t>
            </a:r>
            <a:r>
              <a:rPr lang="ru-RU" dirty="0" smtClean="0"/>
              <a:t> </a:t>
            </a:r>
            <a:r>
              <a:rPr lang="ru-RU" dirty="0" err="1"/>
              <a:t>розвитку</a:t>
            </a:r>
            <a:r>
              <a:rPr lang="ru-RU" dirty="0"/>
              <a:t> </a:t>
            </a:r>
            <a:endParaRPr lang="ru-RU" dirty="0" smtClean="0"/>
          </a:p>
          <a:p>
            <a:r>
              <a:rPr lang="ru-RU" dirty="0" err="1" smtClean="0"/>
              <a:t>наукової</a:t>
            </a:r>
            <a:r>
              <a:rPr lang="ru-RU" dirty="0" smtClean="0"/>
              <a:t> </a:t>
            </a:r>
            <a:r>
              <a:rPr lang="ru-RU" dirty="0"/>
              <a:t>думки, </a:t>
            </a:r>
            <a:endParaRPr lang="ru-RU" dirty="0" smtClean="0"/>
          </a:p>
          <a:p>
            <a:r>
              <a:rPr lang="ru-RU" dirty="0" err="1" smtClean="0"/>
              <a:t>філософією</a:t>
            </a:r>
            <a:r>
              <a:rPr lang="ru-RU" dirty="0"/>
              <a:t>, </a:t>
            </a:r>
            <a:r>
              <a:rPr lang="ru-RU" dirty="0" smtClean="0"/>
              <a:t>і</a:t>
            </a:r>
          </a:p>
          <a:p>
            <a:r>
              <a:rPr lang="ru-RU" dirty="0" err="1" smtClean="0"/>
              <a:t>сторією</a:t>
            </a:r>
            <a:r>
              <a:rPr lang="ru-RU" dirty="0" smtClean="0"/>
              <a:t> </a:t>
            </a:r>
            <a:r>
              <a:rPr lang="ru-RU" dirty="0"/>
              <a:t>і </a:t>
            </a:r>
            <a:endParaRPr lang="ru-RU" dirty="0" smtClean="0"/>
          </a:p>
          <a:p>
            <a:r>
              <a:rPr lang="ru-RU" dirty="0" err="1" smtClean="0"/>
              <a:t>літературою</a:t>
            </a:r>
            <a:r>
              <a:rPr lang="ru-RU" dirty="0"/>
              <a:t>.</a:t>
            </a: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3344962"/>
            <a:ext cx="2565252" cy="3094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256183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2.3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221</TotalTime>
  <Words>601</Words>
  <Application>Microsoft Office PowerPoint</Application>
  <PresentationFormat>Экран (4:3)</PresentationFormat>
  <Paragraphs>84</Paragraphs>
  <Slides>22</Slides>
  <Notes>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Батько</vt:lpstr>
      <vt:lpstr>Мати</vt:lpstr>
      <vt:lpstr>Сестри-близнючки</vt:lpstr>
      <vt:lpstr>Дружина та діти</vt:lpstr>
      <vt:lpstr>Юність Володимира, студентські роки  </vt:lpstr>
      <vt:lpstr>Близькими друзями Володимира Вернадського на все життя стали члени науково-літературного товариства… </vt:lpstr>
      <vt:lpstr>У 1885 році, закінчивши Петербурзький університет, Володимир Вернадський залишається працювати в ньому хранителем мінералогічного кабінету, де веде активну науково-дослідницьку роботу в галузі мінералогії, кристалографії та в суміжних науках. В 1891 році він стає приват-доцентом цього університету, а ще через 6 років захищає докторську дисертацію і стає у віці 35 років професором мінералогії і кристалографії.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Вшанування пам’яті Володимира Івановича Вернадського </vt:lpstr>
      <vt:lpstr>Меморіальні дошки Вернадському на будівлях Радієвого інституту   (Москва) та готелю “Вікторія” (Кременчук) </vt:lpstr>
      <vt:lpstr>Пам’ятники Вернадському у Києві та Кременчуці 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Ученик</dc:creator>
  <cp:lastModifiedBy>Алексей</cp:lastModifiedBy>
  <cp:revision>18</cp:revision>
  <dcterms:created xsi:type="dcterms:W3CDTF">2012-12-11T13:21:37Z</dcterms:created>
  <dcterms:modified xsi:type="dcterms:W3CDTF">2014-01-25T18:02:53Z</dcterms:modified>
</cp:coreProperties>
</file>