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63" r:id="rId5"/>
    <p:sldId id="264" r:id="rId6"/>
    <p:sldId id="265" r:id="rId7"/>
    <p:sldId id="266" r:id="rId8"/>
    <p:sldId id="259" r:id="rId9"/>
    <p:sldId id="260" r:id="rId10"/>
    <p:sldId id="261" r:id="rId11"/>
    <p:sldId id="262" r:id="rId12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CC33"/>
    <a:srgbClr val="B30D0D"/>
    <a:srgbClr val="003366"/>
    <a:srgbClr val="00FFFF"/>
    <a:srgbClr val="CC3300"/>
    <a:srgbClr val="A2A60A"/>
    <a:srgbClr val="AE0202"/>
    <a:srgbClr val="2F8D33"/>
    <a:srgbClr val="2B3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376" autoAdjust="0"/>
  </p:normalViewPr>
  <p:slideViewPr>
    <p:cSldViewPr>
      <p:cViewPr>
        <p:scale>
          <a:sx n="125" d="100"/>
          <a:sy n="125" d="100"/>
        </p:scale>
        <p:origin x="-588" y="-28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143000"/>
            <a:ext cx="7851648" cy="15240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2690447"/>
            <a:ext cx="7854696" cy="14605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762001"/>
            <a:ext cx="2057400" cy="4343136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762001"/>
            <a:ext cx="6019800" cy="434313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097280"/>
            <a:ext cx="7772400" cy="1135380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253887"/>
            <a:ext cx="7772400" cy="1258093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6740"/>
            <a:ext cx="8229600" cy="9525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071"/>
            <a:ext cx="4038600" cy="36957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071"/>
            <a:ext cx="4038600" cy="369570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6740"/>
            <a:ext cx="8229600" cy="9525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46040"/>
            <a:ext cx="4040188" cy="549460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49798"/>
            <a:ext cx="4041775" cy="54570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095500"/>
            <a:ext cx="4040188" cy="320476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095500"/>
            <a:ext cx="4041775" cy="320476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6740"/>
            <a:ext cx="8305800" cy="9525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28627"/>
            <a:ext cx="2743200" cy="968375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397000"/>
            <a:ext cx="2743200" cy="3810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397000"/>
            <a:ext cx="5111750" cy="3810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923398"/>
            <a:ext cx="5257800" cy="34290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4466474"/>
            <a:ext cx="155448" cy="12954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80830"/>
            <a:ext cx="2212848" cy="131885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357321"/>
            <a:ext cx="2209800" cy="181610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5296959"/>
            <a:ext cx="609600" cy="30427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999598"/>
            <a:ext cx="4617720" cy="327660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4847167"/>
            <a:ext cx="9163050" cy="8678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5183188"/>
            <a:ext cx="4762500" cy="5318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5953"/>
            <a:ext cx="9163050" cy="8678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5953"/>
            <a:ext cx="4762500" cy="5318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586740"/>
            <a:ext cx="8229600" cy="9525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12900"/>
            <a:ext cx="8229600" cy="3657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5296959"/>
            <a:ext cx="3352800" cy="304271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5296959"/>
            <a:ext cx="762000" cy="304271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168673"/>
            <a:ext cx="9180548" cy="54102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Администратор\Рабочий стол\зеленийй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715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4297660"/>
            <a:ext cx="3960440" cy="540060"/>
          </a:xfrm>
        </p:spPr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spc="50" dirty="0" smtClean="0">
                <a:ln w="11430"/>
                <a:solidFill>
                  <a:srgbClr val="33CC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17600" spc="50" dirty="0" smtClean="0">
                <a:ln w="11430"/>
                <a:solidFill>
                  <a:srgbClr val="33CC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Види </a:t>
            </a:r>
          </a:p>
          <a:p>
            <a:r>
              <a:rPr lang="uk-UA" sz="17600" spc="50" dirty="0" smtClean="0">
                <a:ln w="11430"/>
                <a:solidFill>
                  <a:srgbClr val="33CC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Екосистем</a:t>
            </a:r>
            <a:endParaRPr lang="ru-RU" sz="17600" spc="50" dirty="0">
              <a:ln w="11430"/>
              <a:solidFill>
                <a:srgbClr val="33CC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Администратор\Рабочий стол\ЛЫс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0"/>
            <a:ext cx="7675443" cy="399762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027" name="Picture 3" descr="C:\Documents and Settings\Администратор\Рабочий стол\Озеро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6072" y="2281436"/>
            <a:ext cx="5947928" cy="3097527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45000"/>
              </a:prstClr>
            </a:innerShdw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Администратор\Рабочий стол\пыдводою 3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649588"/>
            <a:ext cx="7467600" cy="952500"/>
          </a:xfrm>
        </p:spPr>
        <p:txBody>
          <a:bodyPr/>
          <a:lstStyle/>
          <a:p>
            <a:endParaRPr lang="ru-RU" dirty="0">
              <a:solidFill>
                <a:srgbClr val="003366"/>
              </a:solidFill>
            </a:endParaRPr>
          </a:p>
        </p:txBody>
      </p:sp>
      <p:pic>
        <p:nvPicPr>
          <p:cNvPr id="6146" name="Picture 2" descr="C:\Documents and Settings\Администратор\Рабочий стол\пыдводою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7260"/>
            <a:ext cx="4262873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7" name="Picture 3" descr="C:\Documents and Settings\Администратор\Рабочий стол\пыдводою 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145532"/>
            <a:ext cx="4355976" cy="2632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Администратор\Рабочий стол\555933_monument_valley_usa_doroga_3712x2953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0625774" flipV="1">
            <a:off x="1352313" y="2596263"/>
            <a:ext cx="3923928" cy="915640"/>
          </a:xfrm>
        </p:spPr>
        <p:txBody>
          <a:bodyPr>
            <a:noAutofit/>
            <a:scene3d>
              <a:camera prst="perspectiveContrastingRightFacing"/>
              <a:lightRig rig="threePt" dir="t"/>
            </a:scene3d>
          </a:bodyPr>
          <a:lstStyle/>
          <a:p>
            <a:pPr>
              <a:buNone/>
            </a:pPr>
            <a:r>
              <a:rPr lang="uk-UA" sz="3600" b="1" i="1" dirty="0" smtClean="0">
                <a:solidFill>
                  <a:srgbClr val="FFFF00"/>
                </a:solidFill>
              </a:rPr>
              <a:t>Підготував учень 11-а</a:t>
            </a:r>
          </a:p>
          <a:p>
            <a:pPr>
              <a:buNone/>
            </a:pPr>
            <a:r>
              <a:rPr lang="uk-UA" sz="3600" b="1" i="1" dirty="0" smtClean="0">
                <a:solidFill>
                  <a:srgbClr val="FFFF00"/>
                </a:solidFill>
              </a:rPr>
              <a:t>Тропець Павло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Пт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1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3217540"/>
            <a:ext cx="8229600" cy="952500"/>
          </a:xfrm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r>
              <a:rPr lang="ru-RU" sz="1800" b="1" i="1" u="sng" dirty="0" err="1" smtClean="0">
                <a:solidFill>
                  <a:srgbClr val="33CC33"/>
                </a:solidFill>
              </a:rPr>
              <a:t>Екосистема</a:t>
            </a:r>
            <a:r>
              <a:rPr lang="ru-RU" sz="1800" b="1" dirty="0" err="1" smtClean="0">
                <a:solidFill>
                  <a:srgbClr val="33CC33"/>
                </a:solidFill>
              </a:rPr>
              <a:t>-біологічна</a:t>
            </a:r>
            <a:r>
              <a:rPr lang="ru-RU" sz="1800" b="1" dirty="0" smtClean="0">
                <a:solidFill>
                  <a:srgbClr val="33CC33"/>
                </a:solidFill>
              </a:rPr>
              <a:t> система, </a:t>
            </a:r>
            <a:r>
              <a:rPr lang="ru-RU" sz="1800" b="1" dirty="0" err="1" smtClean="0">
                <a:solidFill>
                  <a:srgbClr val="33CC33"/>
                </a:solidFill>
              </a:rPr>
              <a:t>що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складається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зі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спільноти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живих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організмів</a:t>
            </a:r>
            <a:r>
              <a:rPr lang="ru-RU" sz="1800" b="1" dirty="0" smtClean="0">
                <a:solidFill>
                  <a:srgbClr val="33CC33"/>
                </a:solidFill>
              </a:rPr>
              <a:t> (</a:t>
            </a:r>
            <a:r>
              <a:rPr lang="ru-RU" sz="1800" b="1" dirty="0" err="1" smtClean="0">
                <a:solidFill>
                  <a:srgbClr val="33CC33"/>
                </a:solidFill>
              </a:rPr>
              <a:t>біоценоз</a:t>
            </a:r>
            <a:r>
              <a:rPr lang="ru-RU" sz="1800" b="1" dirty="0" smtClean="0">
                <a:solidFill>
                  <a:srgbClr val="33CC33"/>
                </a:solidFill>
              </a:rPr>
              <a:t>), </a:t>
            </a:r>
            <a:r>
              <a:rPr lang="ru-RU" sz="1800" b="1" dirty="0" err="1" smtClean="0">
                <a:solidFill>
                  <a:srgbClr val="33CC33"/>
                </a:solidFill>
              </a:rPr>
              <a:t>середовища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їх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існування</a:t>
            </a:r>
            <a:r>
              <a:rPr lang="ru-RU" sz="1800" b="1" dirty="0" smtClean="0">
                <a:solidFill>
                  <a:srgbClr val="33CC33"/>
                </a:solidFill>
              </a:rPr>
              <a:t> (</a:t>
            </a:r>
            <a:r>
              <a:rPr lang="ru-RU" sz="1800" b="1" dirty="0" err="1" smtClean="0">
                <a:solidFill>
                  <a:srgbClr val="33CC33"/>
                </a:solidFill>
              </a:rPr>
              <a:t>біотоп</a:t>
            </a:r>
            <a:r>
              <a:rPr lang="ru-RU" sz="1800" b="1" dirty="0" smtClean="0">
                <a:solidFill>
                  <a:srgbClr val="33CC33"/>
                </a:solidFill>
              </a:rPr>
              <a:t>), </a:t>
            </a:r>
            <a:r>
              <a:rPr lang="ru-RU" sz="1800" b="1" dirty="0" err="1" smtClean="0">
                <a:solidFill>
                  <a:srgbClr val="33CC33"/>
                </a:solidFill>
              </a:rPr>
              <a:t>системи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зв'язків</a:t>
            </a:r>
            <a:r>
              <a:rPr lang="ru-RU" sz="1800" b="1" dirty="0" smtClean="0">
                <a:solidFill>
                  <a:srgbClr val="33CC33"/>
                </a:solidFill>
              </a:rPr>
              <a:t>, </a:t>
            </a:r>
            <a:r>
              <a:rPr lang="ru-RU" sz="1800" b="1" dirty="0" err="1" smtClean="0">
                <a:solidFill>
                  <a:srgbClr val="33CC33"/>
                </a:solidFill>
              </a:rPr>
              <a:t>здійснює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обмін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речовиною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і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енергією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між</a:t>
            </a:r>
            <a:r>
              <a:rPr lang="ru-RU" sz="1800" b="1" dirty="0" smtClean="0">
                <a:solidFill>
                  <a:srgbClr val="33CC33"/>
                </a:solidFill>
              </a:rPr>
              <a:t> ними. </a:t>
            </a:r>
            <a:r>
              <a:rPr lang="ru-RU" sz="1800" b="1" dirty="0" err="1" smtClean="0">
                <a:solidFill>
                  <a:srgbClr val="33CC33"/>
                </a:solidFill>
              </a:rPr>
              <a:t>Одне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з</a:t>
            </a:r>
            <a:r>
              <a:rPr lang="ru-RU" sz="1800" b="1" dirty="0" smtClean="0">
                <a:solidFill>
                  <a:srgbClr val="33CC33"/>
                </a:solidFill>
              </a:rPr>
              <a:t> </a:t>
            </a:r>
            <a:r>
              <a:rPr lang="ru-RU" sz="1800" b="1" dirty="0" err="1" smtClean="0">
                <a:solidFill>
                  <a:srgbClr val="33CC33"/>
                </a:solidFill>
              </a:rPr>
              <a:t>основних</a:t>
            </a:r>
            <a:r>
              <a:rPr lang="ru-RU" sz="1800" b="1" dirty="0" smtClean="0">
                <a:solidFill>
                  <a:srgbClr val="33CC33"/>
                </a:solidFill>
              </a:rPr>
              <a:t> понять </a:t>
            </a:r>
            <a:r>
              <a:rPr lang="ru-RU" sz="1800" b="1" dirty="0" err="1" smtClean="0">
                <a:solidFill>
                  <a:srgbClr val="33CC33"/>
                </a:solidFill>
              </a:rPr>
              <a:t>екології</a:t>
            </a:r>
            <a:r>
              <a:rPr lang="ru-RU" sz="1800" b="1" dirty="0" smtClean="0">
                <a:solidFill>
                  <a:srgbClr val="33CC33"/>
                </a:solidFill>
              </a:rPr>
              <a:t>.</a:t>
            </a:r>
            <a:endParaRPr lang="ru-RU" sz="1800" b="1" dirty="0">
              <a:solidFill>
                <a:srgbClr val="33CC33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 стрелкой 16"/>
          <p:cNvCxnSpPr>
            <a:stCxn id="2" idx="2"/>
            <a:endCxn id="7" idx="0"/>
          </p:cNvCxnSpPr>
          <p:nvPr/>
        </p:nvCxnSpPr>
        <p:spPr>
          <a:xfrm flipH="1">
            <a:off x="3455876" y="601592"/>
            <a:ext cx="1440160" cy="239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" idx="2"/>
            <a:endCxn id="8" idx="0"/>
          </p:cNvCxnSpPr>
          <p:nvPr/>
        </p:nvCxnSpPr>
        <p:spPr>
          <a:xfrm>
            <a:off x="4896036" y="601592"/>
            <a:ext cx="756084" cy="239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8" name="Picture 10" descr="C:\Documents and Settings\Администратор\Рабочий стол\549455_steklo_kapli_tekstura_1920x144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7150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841276"/>
            <a:ext cx="2304256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Мікроекосистеми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Администратор\Рабочий стол\П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633364"/>
            <a:ext cx="2160240" cy="13801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 descr="C:\Documents and Settings\Администратор\Рабочий стол\Мураш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277547"/>
            <a:ext cx="2232247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C:\Documents and Settings\Администратор\Рабочий стол\Ле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633364"/>
            <a:ext cx="1944216" cy="13441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3" name="Picture 5" descr="C:\Documents and Settings\Администратор\Рабочий стол\Озеро22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277547"/>
            <a:ext cx="2016224" cy="1447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 descr="C:\Documents and Settings\Администратор\Рабочий стол\Окан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621363"/>
            <a:ext cx="2232248" cy="13801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5" name="Picture 7" descr="C:\Documents and Settings\Администратор\Рабочий стол\Глобальна232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277547"/>
            <a:ext cx="2160240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6" name="Picture 8" descr="C:\Documents and Settings\Администратор\Рабочий стол\земля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597360"/>
            <a:ext cx="2160240" cy="13801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7" name="Picture 9" descr="C:\Documents and Settings\Администратор\Рабочий стол\земля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3277547"/>
            <a:ext cx="2160240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65212"/>
            <a:ext cx="4968552" cy="3363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За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розмірами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розрізняють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екосистеми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841276"/>
            <a:ext cx="216024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Макроекосистеми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841276"/>
            <a:ext cx="208823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Мезоекосистеми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264" y="841276"/>
            <a:ext cx="187220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Глобальна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екосистема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4427984" y="625252"/>
            <a:ext cx="3184140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" idx="2"/>
            <a:endCxn id="6" idx="0"/>
          </p:cNvCxnSpPr>
          <p:nvPr/>
        </p:nvCxnSpPr>
        <p:spPr>
          <a:xfrm flipH="1">
            <a:off x="1152128" y="601592"/>
            <a:ext cx="3743908" cy="239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2" idx="2"/>
            <a:endCxn id="7" idx="0"/>
          </p:cNvCxnSpPr>
          <p:nvPr/>
        </p:nvCxnSpPr>
        <p:spPr>
          <a:xfrm flipH="1">
            <a:off x="3455876" y="601592"/>
            <a:ext cx="1440160" cy="239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2" idx="2"/>
            <a:endCxn id="8" idx="0"/>
          </p:cNvCxnSpPr>
          <p:nvPr/>
        </p:nvCxnSpPr>
        <p:spPr>
          <a:xfrm>
            <a:off x="4896036" y="601592"/>
            <a:ext cx="756084" cy="2396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Администратор\Рабочий стол\wpapers_ru_Зелёный-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44000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201316"/>
            <a:ext cx="6588224" cy="2160240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uk-UA" sz="4000" b="1" u="sng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4">
                      <a:lumMod val="60000"/>
                      <a:lumOff val="40000"/>
                      <a:alpha val="60000"/>
                    </a:schemeClr>
                  </a:glow>
                </a:effectLst>
              </a:rPr>
              <a:t>Екосистема складається:</a:t>
            </a:r>
            <a:r>
              <a:rPr lang="uk-UA" sz="3100" b="1" u="sng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100" b="1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3100" b="1" u="sng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3100" b="1" u="sng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uk-UA" sz="40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1.</a:t>
            </a:r>
            <a:r>
              <a:rPr lang="uk-UA" sz="4000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Неживої природи</a:t>
            </a:r>
            <a:br>
              <a:rPr lang="uk-UA" sz="4000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</a:b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/>
            </a:r>
            <a:br>
              <a:rPr lang="uk-UA" i="1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</a:br>
            <a:endParaRPr lang="ru-RU" i="1" dirty="0">
              <a:solidFill>
                <a:schemeClr val="tx2">
                  <a:lumMod val="7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1028" name="Picture 4" descr="C:\Documents and Settings\Администратор\Рабочий стол\Неьб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77380"/>
            <a:ext cx="2892039" cy="199122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029" name="Picture 5" descr="C:\Documents and Settings\Администратор\Рабочий стол\пес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13484"/>
            <a:ext cx="2990394" cy="1993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Администратор\Рабочий стол\Грун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425452"/>
            <a:ext cx="403244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Documents and Settings\Администратор\Рабочий стол\фиолоет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pic>
        <p:nvPicPr>
          <p:cNvPr id="2051" name="Picture 3" descr="C:\Documents and Settings\Администратор\Рабочий стол\дере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065412"/>
            <a:ext cx="4644008" cy="322377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2050" name="Picture 2" descr="C:\Documents and Settings\Администратор\Рабочий стол\Роз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56584" cy="3491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81636"/>
            <a:ext cx="3312368" cy="9525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prstTxWarp prst="textInflate">
              <a:avLst/>
            </a:prstTxWarp>
          </a:bodyPr>
          <a:lstStyle/>
          <a:p>
            <a:r>
              <a:rPr lang="uk-UA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2.Рослин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Администратор\Рабочий стол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4844"/>
          </a:xfrm>
          <a:prstGeom prst="rect">
            <a:avLst/>
          </a:prstGeom>
          <a:noFill/>
        </p:spPr>
      </p:pic>
      <p:pic>
        <p:nvPicPr>
          <p:cNvPr id="3074" name="Picture 2" descr="C:\Documents and Settings\Администратор\Рабочий стол\твар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03994">
            <a:off x="297032" y="292622"/>
            <a:ext cx="5644463" cy="3527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337220"/>
            <a:ext cx="3405064" cy="9525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3.Тварин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5" name="Picture 3" descr="C:\Documents and Settings\Администратор\Рабочий стол\птиц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3464">
            <a:off x="3924754" y="2165818"/>
            <a:ext cx="4921078" cy="3075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C:\Documents and Settings\Администратор\Рабочий стол\фонн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pic>
        <p:nvPicPr>
          <p:cNvPr id="4098" name="Picture 2" descr="C:\Documents and Settings\Администратор\Рабочий стол\ба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97500" cy="36495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99" name="Picture 3" descr="C:\Documents and Settings\Администратор\Рабочий стол\бактерый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633364"/>
            <a:ext cx="5382767" cy="393762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01316"/>
            <a:ext cx="8301608" cy="1024508"/>
          </a:xfrm>
        </p:spPr>
        <p:txBody>
          <a:bodyPr>
            <a:normAutofit/>
          </a:bodyPr>
          <a:lstStyle/>
          <a:p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5" y="23958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9634" y="23958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865612"/>
            <a:ext cx="76313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4.Найпростіших </a:t>
            </a:r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організмів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Documents and Settings\Администратор\Рабочий стол\коричнев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0852"/>
            <a:ext cx="9144000" cy="61206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153644"/>
            <a:ext cx="8229600" cy="1116856"/>
          </a:xfrm>
        </p:spPr>
        <p:txBody>
          <a:bodyPr/>
          <a:lstStyle/>
          <a:p>
            <a:pPr>
              <a:buNone/>
            </a:pPr>
            <a:endParaRPr lang="ru-RU" dirty="0">
              <a:solidFill>
                <a:srgbClr val="B30D0D"/>
              </a:solidFill>
            </a:endParaRPr>
          </a:p>
        </p:txBody>
      </p:sp>
      <p:pic>
        <p:nvPicPr>
          <p:cNvPr id="4098" name="Picture 2" descr="C:\Documents and Settings\Администратор\Рабочий стол\мурашни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857500"/>
            <a:ext cx="4067944" cy="228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099" name="Picture 3" descr="C:\Documents and Settings\Администратор\Рабочий стол\мурашник23133123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375" y="275911"/>
            <a:ext cx="2848316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Администратор\Рабочий стол\мурашн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20080">
            <a:off x="79829" y="651812"/>
            <a:ext cx="5720070" cy="32175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Прямоугольник 8"/>
          <p:cNvSpPr/>
          <p:nvPr/>
        </p:nvSpPr>
        <p:spPr>
          <a:xfrm>
            <a:off x="107504" y="-94828"/>
            <a:ext cx="7310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Приклади екосистем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Documents and Settings\Администратор\Рабочий стол\зелений 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553244"/>
            <a:ext cx="4258816" cy="828824"/>
          </a:xfrm>
        </p:spPr>
        <p:txBody>
          <a:bodyPr/>
          <a:lstStyle/>
          <a:p>
            <a:pPr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Documents and Settings\Администратор\Рабочий стол\лыс 3233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216" y="2857500"/>
            <a:ext cx="4297784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Documents and Settings\Администратор\Рабочий стол\лыс676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633364"/>
            <a:ext cx="432892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Администратор\Рабочий стол\лыс 65656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149352" cy="292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62</Words>
  <Application>Microsoft Office PowerPoint</Application>
  <PresentationFormat>Экран (16:10)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Слайд 1</vt:lpstr>
      <vt:lpstr>Екосистема-біологічна система, що складається зі спільноти живих організмів (біоценоз), середовища їх існування (біотоп), системи зв'язків, здійснює обмін речовиною і енергією між ними. Одне з основних понять екології.</vt:lpstr>
      <vt:lpstr>За розмірами розрізняють екосистеми:</vt:lpstr>
      <vt:lpstr>Екосистема складається:  1.Неживої природи  </vt:lpstr>
      <vt:lpstr>2.Рослин</vt:lpstr>
      <vt:lpstr>3.Тварин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WIN7XP</cp:lastModifiedBy>
  <cp:revision>37</cp:revision>
  <dcterms:modified xsi:type="dcterms:W3CDTF">2014-02-24T21:18:23Z</dcterms:modified>
</cp:coreProperties>
</file>