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86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2" r:id="rId19"/>
    <p:sldId id="287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sea-commission.org/_publ-Newsletter08-RU-06.asp" TargetMode="External"/><Relationship Id="rId2" Type="http://schemas.openxmlformats.org/officeDocument/2006/relationships/hyperlink" Target="http://www.geo-site.ru/index.php/2011-01-11-16-53-40/343-chernoe-mor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acksea-commission.org/_publ-Newsletter08-RU-16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596" y="260648"/>
            <a:ext cx="8458200" cy="1872208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Сохранение Азовского и Чёрного морей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005064"/>
            <a:ext cx="4555232" cy="16561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ученицы 6(10)А класса</a:t>
            </a:r>
            <a:br>
              <a:rPr lang="ru-RU" dirty="0" smtClean="0"/>
            </a:br>
            <a:r>
              <a:rPr lang="ru-RU" dirty="0" err="1" smtClean="0"/>
              <a:t>Светлодарского</a:t>
            </a:r>
            <a:r>
              <a:rPr lang="ru-RU" dirty="0" smtClean="0"/>
              <a:t> УВК</a:t>
            </a:r>
            <a:br>
              <a:rPr lang="ru-RU" dirty="0" smtClean="0"/>
            </a:br>
            <a:r>
              <a:rPr lang="ru-RU" dirty="0" smtClean="0"/>
              <a:t>Антоненко Дарьи</a:t>
            </a:r>
            <a:br>
              <a:rPr lang="ru-RU" dirty="0" smtClean="0"/>
            </a:br>
            <a:r>
              <a:rPr lang="ru-RU" dirty="0" smtClean="0"/>
              <a:t>Учитель Кременчугская Т.С.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4533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Дебальцево 2013</a:t>
            </a:r>
            <a:endParaRPr lang="ru-RU" dirty="0"/>
          </a:p>
        </p:txBody>
      </p:sp>
      <p:pic>
        <p:nvPicPr>
          <p:cNvPr id="1026" name="Picture 2" descr="http://kourortchernomor.ru/wp-content/uploads/2012/06/%D0%BA%D0%B0%D1%80%D1%82%D0%B0-%D0%A7%D0%B5%D1%80%D0%BD%D0%BE%D0%B3%D0%BE-%D0%BC%D0%BE%D1%80%D1%8F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7" y="2420888"/>
            <a:ext cx="455056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64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034682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</a:rPr>
              <a:t>Для </a:t>
            </a:r>
            <a:r>
              <a:rPr lang="ru-RU" sz="4000" dirty="0" smtClean="0">
                <a:effectLst/>
              </a:rPr>
              <a:t>снижения </a:t>
            </a:r>
            <a:r>
              <a:rPr lang="ru-RU" sz="4000" dirty="0">
                <a:effectLst/>
              </a:rPr>
              <a:t>уровня загрязнения и антропогенного воздействия на морскую </a:t>
            </a:r>
            <a:r>
              <a:rPr lang="ru-RU" sz="4000" dirty="0" smtClean="0">
                <a:effectLst/>
              </a:rPr>
              <a:t>среду, </a:t>
            </a:r>
            <a:r>
              <a:rPr lang="ru-RU" sz="4000" dirty="0">
                <a:effectLst/>
              </a:rPr>
              <a:t>основные усилия </a:t>
            </a:r>
            <a:r>
              <a:rPr lang="ru-RU" sz="4000" dirty="0" smtClean="0">
                <a:effectLst/>
              </a:rPr>
              <a:t>нужно направлять </a:t>
            </a:r>
            <a:r>
              <a:rPr lang="ru-RU" sz="4000" dirty="0">
                <a:effectLst/>
              </a:rPr>
              <a:t>на: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01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Контроль загрязнения речным стоком (внедрение элементов бассейнового управления, регулирования использования </a:t>
            </a:r>
            <a:r>
              <a:rPr lang="ru-RU" sz="2400" dirty="0" err="1"/>
              <a:t>агрохимреагентов</a:t>
            </a:r>
            <a:r>
              <a:rPr lang="ru-RU" sz="2400" dirty="0"/>
              <a:t> на водосборной площади, строительство и реконструкция канализационных сетей и очистных сооружений для предотвращения сброса в реки, мониторинг и контроль качества воды рек, впадающих в моря)</a:t>
            </a:r>
          </a:p>
        </p:txBody>
      </p:sp>
      <p:pic>
        <p:nvPicPr>
          <p:cNvPr id="6146" name="Picture 2" descr="http://dumskaya.net/pics/apicturepicture_1934360440590_79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54473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2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952328"/>
          </a:xfrm>
        </p:spPr>
        <p:txBody>
          <a:bodyPr/>
          <a:lstStyle/>
          <a:p>
            <a:r>
              <a:rPr lang="ru-RU" dirty="0"/>
              <a:t>Снижение загрязнения из сосредоточенных источников (реконструкция канализационных очистных сооружений в городских </a:t>
            </a:r>
            <a:r>
              <a:rPr lang="ru-RU" dirty="0" smtClean="0"/>
              <a:t>поселениях; </a:t>
            </a:r>
            <a:r>
              <a:rPr lang="ru-RU" dirty="0"/>
              <a:t>инвентаризация землепользователей и выполнение </a:t>
            </a:r>
            <a:r>
              <a:rPr lang="ru-RU" dirty="0" err="1"/>
              <a:t>водоохранных</a:t>
            </a:r>
            <a:r>
              <a:rPr lang="ru-RU" dirty="0"/>
              <a:t> мер)</a:t>
            </a:r>
          </a:p>
          <a:p>
            <a:endParaRPr lang="ru-RU" dirty="0"/>
          </a:p>
        </p:txBody>
      </p:sp>
      <p:pic>
        <p:nvPicPr>
          <p:cNvPr id="7170" name="Picture 2" descr="http://3.bp.blogspot.com/-NmJ538m1HAg/UgTn65V6uzI/AAAAAAAABcQ/GYiQuFTOzl8/s1600/039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0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620888"/>
          </a:xfrm>
        </p:spPr>
        <p:txBody>
          <a:bodyPr/>
          <a:lstStyle/>
          <a:p>
            <a:r>
              <a:rPr lang="ru-RU" dirty="0"/>
              <a:t>Снижение атмосферного загрязнения (инвентаризация источников загрязнения, внедрение технологических решений, контроль промышленного оборудования в рекреационных зонах и т.д.) </a:t>
            </a:r>
          </a:p>
        </p:txBody>
      </p:sp>
      <p:pic>
        <p:nvPicPr>
          <p:cNvPr id="8194" name="Picture 2" descr="http://ecoatlas.e-reg36.ru/uploads/RTEmagicC_0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1" y="2668845"/>
            <a:ext cx="8030318" cy="40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6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556992"/>
          </a:xfrm>
        </p:spPr>
        <p:txBody>
          <a:bodyPr/>
          <a:lstStyle/>
          <a:p>
            <a:r>
              <a:rPr lang="ru-RU" dirty="0"/>
              <a:t>Улучшение организации сбора и удаления отходов в прибрежной зоне (строительство новых современных свалок </a:t>
            </a:r>
            <a:r>
              <a:rPr lang="ru-RU" dirty="0" smtClean="0"/>
              <a:t>мусора; </a:t>
            </a:r>
            <a:r>
              <a:rPr lang="ru-RU" dirty="0"/>
              <a:t>инвентаризация и ликвидация нелегальных свалок; стимулирование предприятий по переработке отходов и т.д.)</a:t>
            </a:r>
          </a:p>
          <a:p>
            <a:endParaRPr lang="ru-RU" dirty="0"/>
          </a:p>
        </p:txBody>
      </p:sp>
      <p:pic>
        <p:nvPicPr>
          <p:cNvPr id="9218" name="Picture 2" descr="http://1news.az/images/articles/2011/09/26/3093069300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22327"/>
            <a:ext cx="480929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3340968"/>
          </a:xfrm>
        </p:spPr>
        <p:txBody>
          <a:bodyPr/>
          <a:lstStyle/>
          <a:p>
            <a:r>
              <a:rPr lang="ru-RU" sz="2600" dirty="0"/>
              <a:t>Предотвращение чрезвычайных ситуаций в регионе (обследование промышленных предприятий и объектов высшего риска, подготовительная работа по внедрению Черноморского чрезвычайного плана действий, разработка национальной программы чрезвычайных ситуаций и т.д.)</a:t>
            </a:r>
          </a:p>
          <a:p>
            <a:endParaRPr lang="ru-RU" dirty="0"/>
          </a:p>
        </p:txBody>
      </p:sp>
      <p:pic>
        <p:nvPicPr>
          <p:cNvPr id="10242" name="Picture 2" descr="http://lenta-ua.net/uploads/posts/2013-04/1366481340_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5560899" cy="37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</a:t>
            </a:r>
            <a:r>
              <a:rPr lang="ru-RU" dirty="0" smtClean="0"/>
              <a:t>иоразнообразии</a:t>
            </a:r>
          </a:p>
          <a:p>
            <a:r>
              <a:rPr lang="ru-RU" dirty="0" smtClean="0"/>
              <a:t>стимулирование </a:t>
            </a:r>
            <a:r>
              <a:rPr lang="ru-RU" dirty="0"/>
              <a:t>исследований процессов и явлений в морских и прибрежных экосистемах и влияния антропогенных </a:t>
            </a:r>
            <a:r>
              <a:rPr lang="ru-RU" dirty="0" smtClean="0"/>
              <a:t>факторов</a:t>
            </a:r>
          </a:p>
          <a:p>
            <a:r>
              <a:rPr lang="ru-RU" dirty="0" smtClean="0"/>
              <a:t>усиление </a:t>
            </a:r>
            <a:r>
              <a:rPr lang="ru-RU" dirty="0"/>
              <a:t>экологического надзора и </a:t>
            </a:r>
            <a:r>
              <a:rPr lang="ru-RU" dirty="0" smtClean="0"/>
              <a:t>законодательства</a:t>
            </a:r>
          </a:p>
          <a:p>
            <a:r>
              <a:rPr lang="ru-RU" dirty="0" smtClean="0"/>
              <a:t>защиту </a:t>
            </a:r>
            <a:r>
              <a:rPr lang="ru-RU" dirty="0"/>
              <a:t>природных местообитаний путем увеличения охраняемых территорий </a:t>
            </a:r>
            <a:r>
              <a:rPr lang="ru-RU" dirty="0" smtClean="0"/>
              <a:t>и </a:t>
            </a:r>
            <a:r>
              <a:rPr lang="ru-RU" dirty="0"/>
              <a:t>экологического </a:t>
            </a:r>
            <a:r>
              <a:rPr lang="ru-RU" dirty="0" smtClean="0"/>
              <a:t>мониторинга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63"/>
            <a:ext cx="8550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Меры в области «Защита и рациональное использование биологического и ландшафтного разнообразия»</a:t>
            </a:r>
            <a:b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должны быть направлены на предотвращение потерь в:</a:t>
            </a:r>
          </a:p>
        </p:txBody>
      </p:sp>
    </p:spTree>
    <p:extLst>
      <p:ext uri="{BB962C8B-B14F-4D97-AF65-F5344CB8AC3E}">
        <p14:creationId xmlns:p14="http://schemas.microsoft.com/office/powerpoint/2010/main" val="37709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3024336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Украина является активным участником международного экологического сотрудничества и использует возможность международной технической помощи. Путь укрепления международного сотрудничества – это участие в совместных программах и проектах.</a:t>
            </a:r>
            <a:endParaRPr lang="ru-RU" sz="2400" dirty="0"/>
          </a:p>
        </p:txBody>
      </p:sp>
      <p:pic>
        <p:nvPicPr>
          <p:cNvPr id="12290" name="Picture 2" descr="http://ruconnect.co.uk/wp-content/uploads/2013/09/greenpeace-600x4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560">
            <a:off x="199980" y="4592661"/>
            <a:ext cx="2782666" cy="20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downtown.ru/files/blogs/1368/746_360_f2a67a8417c6ab547f3f311ce14fc9fa3158.jpeg?1333345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2">
            <a:off x="4126823" y="4643078"/>
            <a:ext cx="4121319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ystemenergy.ru/images/news/_Ah27OC36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389">
            <a:off x="5860911" y="101417"/>
            <a:ext cx="2234744" cy="21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vorkutaz.ru/uploads/posts/2012-08/13444256591view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8109" r="-151" b="12409"/>
          <a:stretch/>
        </p:blipFill>
        <p:spPr bwMode="auto">
          <a:xfrm rot="21419430">
            <a:off x="827584" y="150496"/>
            <a:ext cx="3959382" cy="20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3456384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В 2010 г. была завершена Экологическая программа GEF-UNDP для бассейна Днепра, для региона Дуная, была одобрена вторая фаза Проекта по восстановлению экосистемы Черного моря. </a:t>
            </a:r>
            <a:r>
              <a:rPr lang="ru-RU" sz="2400" dirty="0">
                <a:effectLst/>
              </a:rPr>
              <a:t>Черноморский инвестиционный проект, поддерживаемый 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>
                <a:effectLst/>
              </a:rPr>
              <a:t>также стартовал в 2004 г. </a:t>
            </a:r>
            <a:endParaRPr lang="ru-RU" sz="2400" dirty="0"/>
          </a:p>
        </p:txBody>
      </p:sp>
      <p:pic>
        <p:nvPicPr>
          <p:cNvPr id="11268" name="Picture 4" descr="http://undp.by/ii/undp_gef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573016"/>
            <a:ext cx="296315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thumb/1/16/TACIS.svg/595px-TACI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04" y="3573016"/>
            <a:ext cx="371001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5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57" y="188640"/>
            <a:ext cx="8964488" cy="2952328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Шторм утих. Молите бога, чтоб был обилен ваш улов:</a:t>
            </a:r>
            <a:br>
              <a:rPr lang="ru-RU" dirty="0"/>
            </a:br>
            <a:r>
              <a:rPr lang="ru-RU" dirty="0"/>
              <a:t>Трудна и пениста дорога по мутной зелени валов. </a:t>
            </a:r>
            <a:br>
              <a:rPr lang="ru-RU" dirty="0"/>
            </a:br>
            <a:r>
              <a:rPr lang="ru-RU" dirty="0"/>
              <a:t>Все холодней, все позже зори…</a:t>
            </a:r>
            <a:br>
              <a:rPr lang="ru-RU" dirty="0"/>
            </a:br>
            <a:r>
              <a:rPr lang="ru-RU" dirty="0"/>
              <a:t>Но знает кормчий ваш седой, что ходят по морю святые </a:t>
            </a:r>
            <a:br>
              <a:rPr lang="ru-RU" dirty="0"/>
            </a:br>
            <a:r>
              <a:rPr lang="ru-RU" dirty="0"/>
              <a:t>И носят звезды над водой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                                                                  </a:t>
            </a:r>
            <a:r>
              <a:rPr lang="ru-RU" dirty="0" err="1" smtClean="0"/>
              <a:t>Э.Багрицкий</a:t>
            </a:r>
            <a:endParaRPr lang="ru-RU" dirty="0"/>
          </a:p>
        </p:txBody>
      </p:sp>
      <p:pic>
        <p:nvPicPr>
          <p:cNvPr id="14338" name="Picture 2" descr="http://kervansaraymarmaris.com/wp-content/uploads/2012/06/azovsko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78092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7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1816" cy="16561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</a:rPr>
              <a:t>Мы счастливы, потому что у нас есть </a:t>
            </a:r>
            <a:r>
              <a:rPr lang="ru-RU" sz="2800" dirty="0" smtClean="0">
                <a:effectLst/>
              </a:rPr>
              <a:t>Черное и Азовское моря! </a:t>
            </a:r>
            <a:r>
              <a:rPr lang="ru-RU" sz="2800" dirty="0">
                <a:effectLst/>
              </a:rPr>
              <a:t>Однако счастливые люди порой своего счастья не </a:t>
            </a:r>
            <a:r>
              <a:rPr lang="ru-RU" sz="2800" dirty="0" smtClean="0">
                <a:effectLst/>
              </a:rPr>
              <a:t>замечают.</a:t>
            </a:r>
            <a:endParaRPr lang="ru-RU" sz="2800" dirty="0"/>
          </a:p>
        </p:txBody>
      </p:sp>
      <p:pic>
        <p:nvPicPr>
          <p:cNvPr id="2052" name="Picture 4" descr="http://www.da-voda.com/files/chernoe_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6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www.geo-site.ru/index.php/2011-01-11-16-53-40/343-chernoe-more.html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http://www.blacksea-commission.org/_</a:t>
            </a:r>
            <a:r>
              <a:rPr lang="en-US" dirty="0" smtClean="0">
                <a:hlinkClick r:id="rId3"/>
              </a:rPr>
              <a:t>publ-Newsletter08-RU-06.asp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http://www.blacksea-commission.org/_publ-Newsletter08-RU-16.asp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27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Растительный и животный мир </a:t>
            </a:r>
            <a:r>
              <a:rPr lang="ru-RU" dirty="0" smtClean="0">
                <a:effectLst/>
              </a:rPr>
              <a:t>Черного и Азовского морей </a:t>
            </a:r>
            <a:r>
              <a:rPr lang="ru-RU" dirty="0">
                <a:effectLst/>
              </a:rPr>
              <a:t>богат и разнообразен.</a:t>
            </a:r>
            <a:endParaRPr lang="ru-RU" dirty="0"/>
          </a:p>
        </p:txBody>
      </p:sp>
      <p:pic>
        <p:nvPicPr>
          <p:cNvPr id="4098" name="Picture 2" descr="http://scharks.ru/oceans/74-azov_A/bych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148">
            <a:off x="5411531" y="1582053"/>
            <a:ext cx="3309749" cy="24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-pitanie.ru/pic/zabytye_celiteli/kapu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259">
            <a:off x="451097" y="2060848"/>
            <a:ext cx="2952328" cy="38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17.privet.ru/lr/0926e08982993ced60211665219e536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600">
            <a:off x="3106514" y="3785235"/>
            <a:ext cx="3822578" cy="28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0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578"/>
            <a:ext cx="8229600" cy="326740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/>
              </a:rPr>
              <a:t>Наличие на глубине большого количества бактерий </a:t>
            </a:r>
            <a:r>
              <a:rPr lang="ru-RU" sz="3200" dirty="0" smtClean="0">
                <a:effectLst/>
              </a:rPr>
              <a:t>приводит </a:t>
            </a:r>
            <a:r>
              <a:rPr lang="ru-RU" sz="3200" dirty="0">
                <a:effectLst/>
              </a:rPr>
              <a:t>к образованию мощного слоя сероводорода. </a:t>
            </a:r>
            <a:r>
              <a:rPr lang="ru-RU" sz="3200" dirty="0" smtClean="0">
                <a:effectLst/>
              </a:rPr>
              <a:t>Образовывается </a:t>
            </a:r>
            <a:r>
              <a:rPr lang="ru-RU" sz="3200" dirty="0">
                <a:effectLst/>
              </a:rPr>
              <a:t>своеобразная мертвая зона (с глубины 180-200 м до дна), где жизнь практически отсутствует.</a:t>
            </a:r>
            <a:endParaRPr lang="ru-RU" sz="3200" dirty="0"/>
          </a:p>
        </p:txBody>
      </p:sp>
      <p:pic>
        <p:nvPicPr>
          <p:cNvPr id="3074" name="Picture 2" descr="http://cit.ua/images/news/2013-06/5/63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6667500" cy="35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4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95" y="116632"/>
            <a:ext cx="8892480" cy="2290266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</a:rPr>
              <a:t>В 2001 г. Парламентом Украины был одобрен закон «Государственная программа по защите и восстановлению Черного и </a:t>
            </a:r>
            <a:r>
              <a:rPr lang="ru-RU" sz="3200" dirty="0" smtClean="0">
                <a:effectLst/>
              </a:rPr>
              <a:t>Азовского морей</a:t>
            </a:r>
            <a:r>
              <a:rPr lang="ru-RU" sz="3200" dirty="0">
                <a:effectLst/>
              </a:rPr>
              <a:t>» </a:t>
            </a:r>
            <a:endParaRPr lang="ru-RU" sz="3200" dirty="0"/>
          </a:p>
        </p:txBody>
      </p:sp>
      <p:pic>
        <p:nvPicPr>
          <p:cNvPr id="5122" name="Picture 2" descr="http://www.ark.gov.ua/images/3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7041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5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Этот всесторонний документ </a:t>
            </a:r>
            <a:r>
              <a:rPr lang="ru-RU" dirty="0" smtClean="0">
                <a:effectLst/>
              </a:rPr>
              <a:t>включает: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/>
          <a:lstStyle/>
          <a:p>
            <a:r>
              <a:rPr lang="ru-RU" dirty="0"/>
              <a:t>описание целей и </a:t>
            </a:r>
            <a:r>
              <a:rPr lang="ru-RU" dirty="0" smtClean="0"/>
              <a:t>задач</a:t>
            </a:r>
          </a:p>
          <a:p>
            <a:r>
              <a:rPr lang="ru-RU" dirty="0"/>
              <a:t>п</a:t>
            </a:r>
            <a:r>
              <a:rPr lang="ru-RU" dirty="0" smtClean="0"/>
              <a:t>риоритеты</a:t>
            </a:r>
          </a:p>
          <a:p>
            <a:r>
              <a:rPr lang="ru-RU" dirty="0"/>
              <a:t>план действий и </a:t>
            </a:r>
            <a:r>
              <a:rPr lang="ru-RU" dirty="0" smtClean="0"/>
              <a:t>сроки</a:t>
            </a:r>
          </a:p>
          <a:p>
            <a:r>
              <a:rPr lang="ru-RU" dirty="0"/>
              <a:t>ответственные государственные органы и заинтересованные </a:t>
            </a:r>
            <a:r>
              <a:rPr lang="ru-RU" dirty="0" smtClean="0"/>
              <a:t>стороны</a:t>
            </a:r>
          </a:p>
          <a:p>
            <a:r>
              <a:rPr lang="ru-RU" dirty="0"/>
              <a:t>оценку бюджета и финансовые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181432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имеет межотраслевую структуру и включает вопросы, связанные </a:t>
            </a:r>
            <a:r>
              <a:rPr lang="ru-RU" dirty="0" smtClean="0"/>
              <a:t>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47" y="1914098"/>
            <a:ext cx="8229600" cy="4709160"/>
          </a:xfrm>
        </p:spPr>
        <p:txBody>
          <a:bodyPr/>
          <a:lstStyle/>
          <a:p>
            <a:r>
              <a:rPr lang="ru-RU" dirty="0" smtClean="0"/>
              <a:t>сокращением </a:t>
            </a:r>
            <a:r>
              <a:rPr lang="ru-RU" dirty="0"/>
              <a:t>и контролем </a:t>
            </a:r>
            <a:r>
              <a:rPr lang="ru-RU" dirty="0" smtClean="0"/>
              <a:t>загрязнения морей</a:t>
            </a:r>
          </a:p>
          <a:p>
            <a:r>
              <a:rPr lang="ru-RU" dirty="0" smtClean="0"/>
              <a:t>комплексным </a:t>
            </a:r>
            <a:r>
              <a:rPr lang="ru-RU" dirty="0"/>
              <a:t>управлением прибрежными </a:t>
            </a:r>
            <a:r>
              <a:rPr lang="ru-RU" dirty="0" smtClean="0"/>
              <a:t>зонами</a:t>
            </a:r>
          </a:p>
          <a:p>
            <a:r>
              <a:rPr lang="ru-RU" dirty="0"/>
              <a:t>з</a:t>
            </a:r>
            <a:r>
              <a:rPr lang="ru-RU" dirty="0" smtClean="0"/>
              <a:t>дравоохранением</a:t>
            </a:r>
          </a:p>
          <a:p>
            <a:r>
              <a:rPr lang="ru-RU" dirty="0" smtClean="0"/>
              <a:t>защитой </a:t>
            </a:r>
            <a:r>
              <a:rPr lang="ru-RU" dirty="0"/>
              <a:t>биоразнообразия и </a:t>
            </a:r>
            <a:r>
              <a:rPr lang="ru-RU" dirty="0" smtClean="0"/>
              <a:t>ландшафтов</a:t>
            </a:r>
          </a:p>
          <a:p>
            <a:r>
              <a:rPr lang="ru-RU" dirty="0" smtClean="0"/>
              <a:t>устойчивым </a:t>
            </a:r>
            <a:r>
              <a:rPr lang="ru-RU" dirty="0"/>
              <a:t>использованием морских </a:t>
            </a:r>
            <a:r>
              <a:rPr lang="ru-RU" dirty="0" smtClean="0"/>
              <a:t>ресурсов </a:t>
            </a:r>
          </a:p>
          <a:p>
            <a:r>
              <a:rPr lang="ru-RU" dirty="0" smtClean="0"/>
              <a:t>экологическим </a:t>
            </a:r>
            <a:r>
              <a:rPr lang="ru-RU" dirty="0"/>
              <a:t>мониторингом </a:t>
            </a:r>
            <a:endParaRPr lang="ru-RU" dirty="0" smtClean="0"/>
          </a:p>
          <a:p>
            <a:r>
              <a:rPr lang="ru-RU" dirty="0" smtClean="0"/>
              <a:t>чрезвычайными </a:t>
            </a:r>
            <a:r>
              <a:rPr lang="ru-RU" dirty="0"/>
              <a:t>ситуациями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30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Программа определяет несколько ключевых </a:t>
            </a:r>
            <a:r>
              <a:rPr lang="ru-RU" dirty="0" smtClean="0">
                <a:effectLst/>
              </a:rPr>
              <a:t>целей: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Снижение уровня загрязнения и антропогенного воздействия на морскую </a:t>
            </a:r>
            <a:r>
              <a:rPr lang="ru-RU" b="1" i="1" dirty="0" smtClean="0"/>
              <a:t>среду</a:t>
            </a:r>
          </a:p>
          <a:p>
            <a:r>
              <a:rPr lang="ru-RU" b="1" i="1" dirty="0"/>
              <a:t>Защита и рациональное использование биологического и ландшафтного разнообразия</a:t>
            </a:r>
          </a:p>
          <a:p>
            <a:r>
              <a:rPr lang="ru-RU" b="1" i="1" dirty="0"/>
              <a:t>Охрана земель в прибрежной зоне и создание системы комплексного управления прибрежными зонами.</a:t>
            </a:r>
          </a:p>
          <a:p>
            <a:r>
              <a:rPr lang="ru-RU" b="1" i="1" dirty="0"/>
              <a:t>Дальнейшее развитие международного сотрудничества, направленного на экологическое восстановление Черного и Азовского морей.</a:t>
            </a:r>
          </a:p>
          <a:p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426070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rimealife.org.ua/_bl/0/95100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53477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33832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Гурзуф, Крым</a:t>
            </a:r>
            <a:endParaRPr lang="ru-RU" sz="2800" dirty="0"/>
          </a:p>
        </p:txBody>
      </p:sp>
      <p:pic>
        <p:nvPicPr>
          <p:cNvPr id="13316" name="Picture 4" descr="http://g.io.ua/img_aa/large/1755/28/17552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19892"/>
            <a:ext cx="4829878" cy="30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605122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Бердянск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930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468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Сохранение Азовского и Чёрного морей</vt:lpstr>
      <vt:lpstr>Мы счастливы, потому что у нас есть Черное и Азовское моря! Однако счастливые люди порой своего счастья не замечают.</vt:lpstr>
      <vt:lpstr>Растительный и животный мир Черного и Азовского морей богат и разнообразен.</vt:lpstr>
      <vt:lpstr>Наличие на глубине большого количества бактерий приводит к образованию мощного слоя сероводорода. Образовывается своеобразная мертвая зона (с глубины 180-200 м до дна), где жизнь практически отсутствует.</vt:lpstr>
      <vt:lpstr>В 2001 г. Парламентом Украины был одобрен закон «Государственная программа по защите и восстановлению Черного и Азовского морей» </vt:lpstr>
      <vt:lpstr>Этот всесторонний документ включает:</vt:lpstr>
      <vt:lpstr>Программа имеет межотраслевую структуру и включает вопросы, связанные с:</vt:lpstr>
      <vt:lpstr>Программа определяет несколько ключевых целей:</vt:lpstr>
      <vt:lpstr>Презентация PowerPoint</vt:lpstr>
      <vt:lpstr>Для снижения уровня загрязнения и антропогенного воздействия на морскую среду, основные усилия нужно направлять на: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Украина является активным участником международного экологического сотрудничества и использует возможность международной технической помощи. Путь укрепления международного сотрудничества – это участие в совместных программах и проектах.</vt:lpstr>
      <vt:lpstr>В 2010 г. была завершена Экологическая программа GEF-UNDP для бассейна Днепра, для региона Дуная, была одобрена вторая фаза Проекта по восстановлению экосистемы Черного моря. Черноморский инвестиционный проект, поддерживаемый , также стартовал в 2004 г. </vt:lpstr>
      <vt:lpstr>Презентация PowerPoint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Азовского и Чёрного морей</dc:title>
  <dc:creator>PC-1</dc:creator>
  <cp:lastModifiedBy>PC-1</cp:lastModifiedBy>
  <cp:revision>11</cp:revision>
  <dcterms:created xsi:type="dcterms:W3CDTF">2013-11-09T14:43:35Z</dcterms:created>
  <dcterms:modified xsi:type="dcterms:W3CDTF">2013-11-10T08:58:25Z</dcterms:modified>
</cp:coreProperties>
</file>