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0" r:id="rId9"/>
    <p:sldId id="275" r:id="rId10"/>
    <p:sldId id="261" r:id="rId11"/>
    <p:sldId id="276" r:id="rId12"/>
    <p:sldId id="262" r:id="rId13"/>
    <p:sldId id="263" r:id="rId14"/>
    <p:sldId id="277" r:id="rId15"/>
    <p:sldId id="264" r:id="rId16"/>
    <p:sldId id="265" r:id="rId17"/>
    <p:sldId id="278" r:id="rId18"/>
    <p:sldId id="266" r:id="rId19"/>
    <p:sldId id="268" r:id="rId20"/>
    <p:sldId id="279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0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2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10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4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3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2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7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9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6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6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2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9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1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3576FE7-6344-42C8-9162-208A7CFC3A9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8C4527D-19B7-4C10-9376-F9BAB69A2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15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080" y="566057"/>
            <a:ext cx="86040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>
                <a:latin typeface="+mj-lt"/>
              </a:rPr>
              <a:t>Глобальні проблеми людства.</a:t>
            </a:r>
            <a:endParaRPr lang="ru-RU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19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9143" y="1588616"/>
            <a:ext cx="111941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effectLst/>
              </a:rPr>
              <a:t>На </a:t>
            </a:r>
            <a:r>
              <a:rPr lang="ru-RU" sz="3200" b="0" i="0" dirty="0" err="1" smtClean="0">
                <a:effectLst/>
              </a:rPr>
              <a:t>свої</a:t>
            </a:r>
            <a:r>
              <a:rPr lang="ru-RU" sz="3200" b="0" i="0" dirty="0" smtClean="0">
                <a:effectLst/>
              </a:rPr>
              <a:t> потреби </a:t>
            </a:r>
            <a:r>
              <a:rPr lang="ru-RU" sz="3200" b="0" i="0" dirty="0" err="1" smtClean="0">
                <a:effectLst/>
              </a:rPr>
              <a:t>людство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використовує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головним</a:t>
            </a:r>
            <a:r>
              <a:rPr lang="ru-RU" sz="3200" b="0" i="0" dirty="0" smtClean="0">
                <a:effectLst/>
              </a:rPr>
              <a:t> чином </a:t>
            </a:r>
            <a:r>
              <a:rPr lang="ru-RU" sz="3200" b="0" i="0" dirty="0" err="1" smtClean="0">
                <a:effectLst/>
              </a:rPr>
              <a:t>прісні</a:t>
            </a:r>
            <a:r>
              <a:rPr lang="ru-RU" sz="3200" b="0" i="0" dirty="0" smtClean="0">
                <a:effectLst/>
              </a:rPr>
              <a:t> води. </a:t>
            </a:r>
            <a:r>
              <a:rPr lang="ru-RU" sz="3200" b="0" i="0" dirty="0" err="1" smtClean="0">
                <a:effectLst/>
              </a:rPr>
              <a:t>Їх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обсяг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складає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трохи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більше</a:t>
            </a:r>
            <a:r>
              <a:rPr lang="ru-RU" sz="3200" b="0" i="0" dirty="0" smtClean="0">
                <a:effectLst/>
              </a:rPr>
              <a:t> 2% </a:t>
            </a:r>
            <a:r>
              <a:rPr lang="ru-RU" sz="3200" b="0" i="0" dirty="0" err="1" smtClean="0">
                <a:effectLst/>
              </a:rPr>
              <a:t>гідросфери</a:t>
            </a:r>
            <a:r>
              <a:rPr lang="ru-RU" sz="3200" b="0" i="0" dirty="0" smtClean="0">
                <a:effectLst/>
              </a:rPr>
              <a:t>. В </a:t>
            </a:r>
            <a:r>
              <a:rPr lang="ru-RU" sz="3200" b="0" i="0" dirty="0" err="1" smtClean="0">
                <a:effectLst/>
              </a:rPr>
              <a:t>Європі</a:t>
            </a:r>
            <a:r>
              <a:rPr lang="ru-RU" sz="3200" b="0" i="0" dirty="0" smtClean="0">
                <a:effectLst/>
              </a:rPr>
              <a:t> і </a:t>
            </a:r>
            <a:r>
              <a:rPr lang="ru-RU" sz="3200" b="0" i="0" dirty="0" err="1" smtClean="0">
                <a:effectLst/>
              </a:rPr>
              <a:t>Азії</a:t>
            </a:r>
            <a:r>
              <a:rPr lang="ru-RU" sz="3200" b="0" i="0" dirty="0" smtClean="0">
                <a:effectLst/>
              </a:rPr>
              <a:t>, де </a:t>
            </a:r>
            <a:r>
              <a:rPr lang="ru-RU" sz="3200" b="0" i="0" dirty="0" err="1" smtClean="0">
                <a:effectLst/>
              </a:rPr>
              <a:t>проживає</a:t>
            </a:r>
            <a:r>
              <a:rPr lang="ru-RU" sz="3200" b="0" i="0" dirty="0" smtClean="0">
                <a:effectLst/>
              </a:rPr>
              <a:t> 70% </a:t>
            </a:r>
            <a:r>
              <a:rPr lang="ru-RU" sz="3200" b="0" i="0" dirty="0" err="1" smtClean="0">
                <a:effectLst/>
              </a:rPr>
              <a:t>населення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світу</a:t>
            </a:r>
            <a:r>
              <a:rPr lang="ru-RU" sz="3200" b="0" i="0" dirty="0" smtClean="0">
                <a:effectLst/>
              </a:rPr>
              <a:t>, </a:t>
            </a:r>
            <a:r>
              <a:rPr lang="ru-RU" sz="3200" b="0" i="0" dirty="0" err="1" smtClean="0">
                <a:effectLst/>
              </a:rPr>
              <a:t>зосереджено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лише</a:t>
            </a:r>
            <a:r>
              <a:rPr lang="ru-RU" sz="3200" b="0" i="0" dirty="0" smtClean="0">
                <a:effectLst/>
              </a:rPr>
              <a:t> 39% </a:t>
            </a:r>
            <a:r>
              <a:rPr lang="ru-RU" sz="3200" b="0" i="0" dirty="0" err="1" smtClean="0">
                <a:effectLst/>
              </a:rPr>
              <a:t>річкових</a:t>
            </a:r>
            <a:r>
              <a:rPr lang="ru-RU" sz="3200" b="0" i="0" dirty="0" smtClean="0">
                <a:effectLst/>
              </a:rPr>
              <a:t> вод. </a:t>
            </a:r>
            <a:r>
              <a:rPr lang="ru-RU" sz="3200" b="0" i="0" dirty="0" err="1" smtClean="0">
                <a:effectLst/>
              </a:rPr>
              <a:t>Загальне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споживання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річкових</a:t>
            </a:r>
            <a:r>
              <a:rPr lang="ru-RU" sz="3200" b="0" i="0" dirty="0" smtClean="0">
                <a:effectLst/>
              </a:rPr>
              <a:t> вод </a:t>
            </a:r>
            <a:r>
              <a:rPr lang="ru-RU" sz="3200" b="0" i="0" dirty="0" err="1" smtClean="0">
                <a:effectLst/>
              </a:rPr>
              <a:t>зростає</a:t>
            </a:r>
            <a:r>
              <a:rPr lang="ru-RU" sz="3200" b="0" i="0" dirty="0" smtClean="0">
                <a:effectLst/>
              </a:rPr>
              <a:t> з року в </a:t>
            </a:r>
            <a:r>
              <a:rPr lang="ru-RU" sz="3200" b="0" i="0" dirty="0" err="1" smtClean="0">
                <a:effectLst/>
              </a:rPr>
              <a:t>рік</a:t>
            </a:r>
            <a:r>
              <a:rPr lang="ru-RU" sz="3200" b="0" i="0" dirty="0" smtClean="0">
                <a:effectLst/>
              </a:rPr>
              <a:t> у </a:t>
            </a:r>
            <a:r>
              <a:rPr lang="ru-RU" sz="3200" b="0" i="0" dirty="0" err="1" smtClean="0">
                <a:effectLst/>
              </a:rPr>
              <a:t>всіх</a:t>
            </a:r>
            <a:r>
              <a:rPr lang="ru-RU" sz="3200" b="0" i="0" dirty="0" smtClean="0">
                <a:effectLst/>
              </a:rPr>
              <a:t> районах </a:t>
            </a:r>
            <a:r>
              <a:rPr lang="ru-RU" sz="3200" b="0" i="0" dirty="0" err="1" smtClean="0">
                <a:effectLst/>
              </a:rPr>
              <a:t>світу</a:t>
            </a:r>
            <a:r>
              <a:rPr lang="ru-RU" sz="3200" b="0" i="0" dirty="0" smtClean="0">
                <a:effectLst/>
              </a:rPr>
              <a:t>. З початку </a:t>
            </a:r>
            <a:r>
              <a:rPr lang="ru-RU" sz="3200" b="0" i="0" dirty="0" err="1" smtClean="0">
                <a:effectLst/>
              </a:rPr>
              <a:t>нинішнього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століття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споживання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прісної</a:t>
            </a:r>
            <a:r>
              <a:rPr lang="ru-RU" sz="3200" b="0" i="0" dirty="0" smtClean="0">
                <a:effectLst/>
              </a:rPr>
              <a:t> води </a:t>
            </a:r>
            <a:r>
              <a:rPr lang="ru-RU" sz="3200" b="0" i="0" dirty="0" err="1" smtClean="0">
                <a:effectLst/>
              </a:rPr>
              <a:t>зросло</a:t>
            </a:r>
            <a:r>
              <a:rPr lang="ru-RU" sz="3200" b="0" i="0" dirty="0" smtClean="0">
                <a:effectLst/>
              </a:rPr>
              <a:t> в 6 </a:t>
            </a:r>
            <a:r>
              <a:rPr lang="ru-RU" sz="3200" b="0" i="0" dirty="0" err="1" smtClean="0">
                <a:effectLst/>
              </a:rPr>
              <a:t>разів</a:t>
            </a:r>
            <a:r>
              <a:rPr lang="ru-RU" sz="3200" b="0" i="0" dirty="0" smtClean="0">
                <a:effectLst/>
              </a:rPr>
              <a:t>, а в </a:t>
            </a:r>
            <a:r>
              <a:rPr lang="ru-RU" sz="3200" b="0" i="0" dirty="0" err="1" smtClean="0">
                <a:effectLst/>
              </a:rPr>
              <a:t>найближчі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кілька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десятиліть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зросте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ще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щонайменше</a:t>
            </a:r>
            <a:r>
              <a:rPr lang="ru-RU" sz="3200" b="0" i="0" dirty="0" smtClean="0">
                <a:effectLst/>
              </a:rPr>
              <a:t> в 1,5 рази.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8329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238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746" y="418173"/>
            <a:ext cx="10193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i="0" dirty="0" err="1" smtClean="0">
                <a:effectLst/>
                <a:latin typeface="+mj-lt"/>
              </a:rPr>
              <a:t>Безконтрольна</a:t>
            </a:r>
            <a:r>
              <a:rPr lang="ru-RU" sz="5400" b="0" i="0" dirty="0" smtClean="0">
                <a:effectLst/>
                <a:latin typeface="+mj-lt"/>
              </a:rPr>
              <a:t> </a:t>
            </a:r>
            <a:r>
              <a:rPr lang="ru-RU" sz="5400" b="0" i="0" dirty="0" err="1" smtClean="0">
                <a:effectLst/>
                <a:latin typeface="+mj-lt"/>
              </a:rPr>
              <a:t>народжуваність</a:t>
            </a:r>
            <a:endParaRPr lang="ru-RU" sz="54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172" y="146579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 err="1" smtClean="0">
                <a:effectLst/>
              </a:rPr>
              <a:t>Неконтрольована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народжуваність</a:t>
            </a:r>
            <a:r>
              <a:rPr lang="ru-RU" sz="2800" b="0" i="0" dirty="0" smtClean="0">
                <a:effectLst/>
              </a:rPr>
              <a:t> в </a:t>
            </a:r>
            <a:r>
              <a:rPr lang="ru-RU" sz="2800" b="0" i="0" dirty="0" err="1" smtClean="0">
                <a:effectLst/>
              </a:rPr>
              <a:t>країнах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третього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світу</a:t>
            </a:r>
            <a:r>
              <a:rPr lang="ru-RU" sz="2800" b="0" i="0" dirty="0" smtClean="0">
                <a:effectLst/>
              </a:rPr>
              <a:t>, </a:t>
            </a:r>
            <a:r>
              <a:rPr lang="ru-RU" sz="2800" b="0" i="0" dirty="0" err="1" smtClean="0">
                <a:effectLst/>
              </a:rPr>
              <a:t>веде</a:t>
            </a:r>
            <a:r>
              <a:rPr lang="ru-RU" sz="2800" b="0" i="0" dirty="0" smtClean="0">
                <a:effectLst/>
              </a:rPr>
              <a:t> до голоду і </a:t>
            </a:r>
            <a:r>
              <a:rPr lang="ru-RU" sz="2800" b="0" i="0" dirty="0" err="1" smtClean="0">
                <a:effectLst/>
              </a:rPr>
              <a:t>надзвичайно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високої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дитячої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смертності</a:t>
            </a:r>
            <a:r>
              <a:rPr lang="ru-RU" sz="2800" b="0" i="0" dirty="0" smtClean="0">
                <a:effectLst/>
              </a:rPr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76" y="2890520"/>
            <a:ext cx="3810000" cy="3524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55" y="1341503"/>
            <a:ext cx="4286250" cy="53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09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05" y="2905158"/>
            <a:ext cx="405911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та </a:t>
            </a:r>
            <a:r>
              <a:rPr lang="ru-RU" sz="2800" dirty="0" err="1"/>
              <a:t>розвинуті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 </a:t>
            </a:r>
            <a:r>
              <a:rPr lang="ru-RU" sz="2800" dirty="0" err="1"/>
              <a:t>надають</a:t>
            </a:r>
            <a:r>
              <a:rPr lang="ru-RU" sz="2800" dirty="0"/>
              <a:t> </a:t>
            </a:r>
            <a:r>
              <a:rPr lang="ru-RU" sz="2800" dirty="0" err="1"/>
              <a:t>голодуючим</a:t>
            </a:r>
            <a:r>
              <a:rPr lang="ru-RU" sz="2800" dirty="0"/>
              <a:t> </a:t>
            </a:r>
            <a:r>
              <a:rPr lang="ru-RU" sz="2800" dirty="0" err="1"/>
              <a:t>країнам</a:t>
            </a:r>
            <a:r>
              <a:rPr lang="ru-RU" sz="2800" dirty="0"/>
              <a:t> Африки </a:t>
            </a:r>
            <a:r>
              <a:rPr lang="ru-RU" sz="2800" dirty="0" err="1"/>
              <a:t>посильну</a:t>
            </a:r>
            <a:r>
              <a:rPr lang="ru-RU" sz="2800" dirty="0"/>
              <a:t> </a:t>
            </a:r>
            <a:r>
              <a:rPr lang="ru-RU" sz="2800" dirty="0" err="1"/>
              <a:t>гуманітарну</a:t>
            </a:r>
            <a:r>
              <a:rPr lang="ru-RU" sz="2800" dirty="0"/>
              <a:t> </a:t>
            </a:r>
            <a:r>
              <a:rPr lang="ru-RU" sz="2800" dirty="0" err="1"/>
              <a:t>допомогу</a:t>
            </a:r>
            <a:r>
              <a:rPr lang="ru-RU" sz="2800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1390" y="134754"/>
            <a:ext cx="9362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atin typeface="+mj-lt"/>
              </a:rPr>
              <a:t>Гуманітарна допомога</a:t>
            </a:r>
            <a:endParaRPr lang="ru-RU" sz="6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33" y="1781175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28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6" y="748413"/>
            <a:ext cx="4524375" cy="3667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16" y="2693720"/>
            <a:ext cx="5715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69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671" y="245719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0" i="0" dirty="0" smtClean="0">
                <a:effectLst/>
              </a:rPr>
              <a:t>Не </a:t>
            </a:r>
            <a:r>
              <a:rPr lang="ru-RU" sz="3200" b="0" i="0" dirty="0" err="1" smtClean="0">
                <a:effectLst/>
              </a:rPr>
              <a:t>менш</a:t>
            </a:r>
            <a:r>
              <a:rPr lang="ru-RU" sz="3200" b="0" i="0" dirty="0" smtClean="0">
                <a:effectLst/>
              </a:rPr>
              <a:t> напружена </a:t>
            </a:r>
            <a:r>
              <a:rPr lang="ru-RU" sz="3200" b="0" i="0" dirty="0" err="1" smtClean="0">
                <a:effectLst/>
              </a:rPr>
              <a:t>ситуація</a:t>
            </a:r>
            <a:r>
              <a:rPr lang="ru-RU" sz="3200" b="0" i="0" dirty="0" smtClean="0">
                <a:effectLst/>
              </a:rPr>
              <a:t> в </a:t>
            </a:r>
            <a:r>
              <a:rPr lang="ru-RU" sz="3200" b="0" i="0" dirty="0" err="1" smtClean="0">
                <a:effectLst/>
              </a:rPr>
              <a:t>розвинених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країнах</a:t>
            </a:r>
            <a:r>
              <a:rPr lang="ru-RU" sz="3200" b="0" i="0" dirty="0" smtClean="0">
                <a:effectLst/>
              </a:rPr>
              <a:t>. </a:t>
            </a:r>
            <a:r>
              <a:rPr lang="ru-RU" sz="3200" b="0" i="0" dirty="0" err="1" smtClean="0">
                <a:effectLst/>
              </a:rPr>
              <a:t>Адже</a:t>
            </a:r>
            <a:r>
              <a:rPr lang="ru-RU" sz="3200" b="0" i="0" dirty="0" smtClean="0">
                <a:effectLst/>
              </a:rPr>
              <a:t> там - </a:t>
            </a:r>
            <a:r>
              <a:rPr lang="ru-RU" sz="3200" b="0" i="0" dirty="0" err="1" smtClean="0">
                <a:effectLst/>
              </a:rPr>
              <a:t>демографічна</a:t>
            </a:r>
            <a:r>
              <a:rPr lang="ru-RU" sz="3200" b="0" i="0" dirty="0" smtClean="0">
                <a:effectLst/>
              </a:rPr>
              <a:t> криза! </a:t>
            </a:r>
            <a:r>
              <a:rPr lang="ru-RU" sz="3200" b="0" i="0" dirty="0" err="1" smtClean="0">
                <a:effectLst/>
              </a:rPr>
              <a:t>Розвинені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країни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світу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стрімко</a:t>
            </a:r>
            <a:r>
              <a:rPr lang="ru-RU" sz="3200" b="0" i="0" dirty="0" smtClean="0">
                <a:effectLst/>
              </a:rPr>
              <a:t> </a:t>
            </a:r>
            <a:r>
              <a:rPr lang="ru-RU" sz="3200" b="0" i="0" dirty="0" err="1" smtClean="0">
                <a:effectLst/>
              </a:rPr>
              <a:t>старіють</a:t>
            </a:r>
            <a:r>
              <a:rPr lang="ru-RU" sz="3200" b="0" i="0" dirty="0" smtClean="0">
                <a:effectLst/>
              </a:rPr>
              <a:t>!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3889" y="393881"/>
            <a:ext cx="87680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0" i="0" dirty="0" err="1" smtClean="0">
                <a:effectLst/>
                <a:latin typeface="+mj-lt"/>
              </a:rPr>
              <a:t>Демографічна</a:t>
            </a:r>
            <a:r>
              <a:rPr lang="ru-RU" sz="7200" b="0" i="0" dirty="0" smtClean="0">
                <a:effectLst/>
                <a:latin typeface="+mj-lt"/>
              </a:rPr>
              <a:t> криза</a:t>
            </a:r>
            <a:endParaRPr lang="ru-RU" sz="72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329" y="3176274"/>
            <a:ext cx="4762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577516" y="352172"/>
            <a:ext cx="10759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0" i="0" dirty="0" err="1" smtClean="0">
                <a:effectLst/>
                <a:latin typeface="+mj-lt"/>
              </a:rPr>
              <a:t>Тероризм</a:t>
            </a:r>
            <a:r>
              <a:rPr lang="ru-RU" sz="5400" b="0" i="0" dirty="0" smtClean="0">
                <a:effectLst/>
                <a:latin typeface="+mj-lt"/>
              </a:rPr>
              <a:t> - </a:t>
            </a:r>
            <a:r>
              <a:rPr lang="ru-RU" sz="5400" b="0" i="0" dirty="0" err="1" smtClean="0">
                <a:effectLst/>
                <a:latin typeface="+mj-lt"/>
              </a:rPr>
              <a:t>ганьба</a:t>
            </a:r>
            <a:r>
              <a:rPr lang="ru-RU" sz="5400" b="0" i="0" dirty="0" smtClean="0">
                <a:effectLst/>
                <a:latin typeface="+mj-lt"/>
              </a:rPr>
              <a:t> і </a:t>
            </a:r>
            <a:r>
              <a:rPr lang="ru-RU" sz="5400" b="0" i="0" dirty="0" err="1" smtClean="0">
                <a:effectLst/>
                <a:latin typeface="+mj-lt"/>
              </a:rPr>
              <a:t>біль</a:t>
            </a:r>
            <a:r>
              <a:rPr lang="ru-RU" sz="5400" b="0" i="0" dirty="0" smtClean="0">
                <a:effectLst/>
                <a:latin typeface="+mj-lt"/>
              </a:rPr>
              <a:t> </a:t>
            </a:r>
            <a:r>
              <a:rPr lang="ru-RU" sz="5400" b="0" i="0" dirty="0" err="1" smtClean="0">
                <a:effectLst/>
                <a:latin typeface="+mj-lt"/>
              </a:rPr>
              <a:t>людства</a:t>
            </a:r>
            <a:r>
              <a:rPr lang="ru-RU" sz="5400" b="0" i="0" dirty="0" smtClean="0">
                <a:effectLst/>
                <a:latin typeface="+mj-lt"/>
              </a:rPr>
              <a:t>!</a:t>
            </a:r>
            <a:endParaRPr lang="ru-RU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0117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02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" y="39738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Хто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стає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жертвами? На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це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питання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є проста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відповідь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: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Жертви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терористів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ми з вами.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Немає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нічого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святого у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цих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людей. Вони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вже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давно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забули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, за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що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</a:rPr>
              <a:t>борються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97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94" y="2482328"/>
            <a:ext cx="3897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err="1" smtClean="0">
                <a:effectLst/>
              </a:rPr>
              <a:t>Нові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страшні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захворювання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оточують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людство</a:t>
            </a:r>
            <a:r>
              <a:rPr lang="ru-RU" sz="2400" b="0" i="0" dirty="0" smtClean="0">
                <a:effectLst/>
              </a:rPr>
              <a:t>. </a:t>
            </a:r>
            <a:r>
              <a:rPr lang="ru-RU" sz="2400" b="0" i="0" dirty="0" err="1" smtClean="0">
                <a:effectLst/>
              </a:rPr>
              <a:t>Це</a:t>
            </a:r>
            <a:r>
              <a:rPr lang="ru-RU" sz="2400" b="0" i="0" dirty="0" smtClean="0">
                <a:effectLst/>
              </a:rPr>
              <a:t> СНІД, </a:t>
            </a:r>
            <a:r>
              <a:rPr lang="ru-RU" sz="2400" b="0" i="0" dirty="0" err="1" smtClean="0">
                <a:effectLst/>
              </a:rPr>
              <a:t>атипова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пневмонія</a:t>
            </a:r>
            <a:r>
              <a:rPr lang="ru-RU" sz="2400" b="0" i="0" dirty="0" smtClean="0">
                <a:effectLst/>
              </a:rPr>
              <a:t>, гепатит В, </a:t>
            </a:r>
            <a:r>
              <a:rPr lang="ru-RU" sz="2400" b="0" i="0" dirty="0" err="1" smtClean="0">
                <a:effectLst/>
              </a:rPr>
              <a:t>пташиний</a:t>
            </a:r>
            <a:r>
              <a:rPr lang="ru-RU" sz="2400" b="0" i="0" dirty="0" smtClean="0">
                <a:effectLst/>
              </a:rPr>
              <a:t> і свинячий </a:t>
            </a:r>
            <a:r>
              <a:rPr lang="ru-RU" sz="2400" b="0" i="0" dirty="0" err="1" smtClean="0">
                <a:effectLst/>
              </a:rPr>
              <a:t>грип</a:t>
            </a:r>
            <a:r>
              <a:rPr lang="ru-RU" sz="2400" b="0" i="0" dirty="0" smtClean="0">
                <a:effectLst/>
              </a:rPr>
              <a:t>. </a:t>
            </a:r>
            <a:r>
              <a:rPr lang="ru-RU" sz="2400" b="0" i="0" dirty="0" err="1" smtClean="0">
                <a:effectLst/>
              </a:rPr>
              <a:t>Дуже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гостро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стоїть</a:t>
            </a:r>
            <a:r>
              <a:rPr lang="ru-RU" sz="2400" b="0" i="0" dirty="0" smtClean="0">
                <a:effectLst/>
              </a:rPr>
              <a:t> проблема </a:t>
            </a:r>
            <a:r>
              <a:rPr lang="ru-RU" sz="2400" b="0" i="0" dirty="0" err="1" smtClean="0">
                <a:effectLst/>
              </a:rPr>
              <a:t>онкологічних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захворювань</a:t>
            </a:r>
            <a:r>
              <a:rPr lang="ru-RU" sz="2400" b="0" i="0" dirty="0" smtClean="0">
                <a:effectLst/>
              </a:rPr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839" y="282046"/>
            <a:ext cx="5970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0" i="0" dirty="0" err="1" smtClean="0">
                <a:effectLst/>
                <a:latin typeface="+mj-lt"/>
              </a:rPr>
              <a:t>Глобальні</a:t>
            </a:r>
            <a:r>
              <a:rPr lang="ru-RU" sz="5400" b="0" i="0" dirty="0" smtClean="0">
                <a:effectLst/>
                <a:latin typeface="+mj-lt"/>
              </a:rPr>
              <a:t> </a:t>
            </a:r>
            <a:r>
              <a:rPr lang="ru-RU" sz="5400" b="0" i="0" dirty="0" err="1" smtClean="0">
                <a:effectLst/>
                <a:latin typeface="+mj-lt"/>
              </a:rPr>
              <a:t>епідемії</a:t>
            </a:r>
            <a:endParaRPr lang="ru-RU" sz="5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27" y="1366788"/>
            <a:ext cx="7886404" cy="521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50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846" y="374469"/>
            <a:ext cx="7297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+mj-lt"/>
              </a:rPr>
              <a:t>Основні групи проблем:</a:t>
            </a:r>
            <a:endParaRPr lang="ru-RU" sz="4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075" y="2081348"/>
            <a:ext cx="6557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Забруднення природи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Не контрольована демографічна ситуація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Тероризм та торгівля зброєю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Торгівля людьми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Епідемії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Вичерпування питної води та ресурсів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Знищення тварин і рослин</a:t>
            </a:r>
          </a:p>
        </p:txBody>
      </p:sp>
    </p:spTree>
    <p:extLst>
      <p:ext uri="{BB962C8B-B14F-4D97-AF65-F5344CB8AC3E}">
        <p14:creationId xmlns:p14="http://schemas.microsoft.com/office/powerpoint/2010/main" val="388576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3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664" y="0"/>
            <a:ext cx="7361494" cy="6652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0" i="0" dirty="0" smtClean="0">
                <a:effectLst/>
                <a:latin typeface="Helvetica Neue"/>
              </a:rPr>
              <a:t>Стали люди сильными, как боги, </a:t>
            </a: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effectLst/>
                <a:latin typeface="Helvetica Neue"/>
              </a:rPr>
              <a:t>И судьба Земли у них в руках, </a:t>
            </a: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effectLst/>
                <a:latin typeface="Helvetica Neue"/>
              </a:rPr>
              <a:t>Но темнеют страшные ожоги </a:t>
            </a: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effectLst/>
                <a:latin typeface="Helvetica Neue"/>
              </a:rPr>
              <a:t>У земного шара на боках. </a:t>
            </a: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effectLst/>
                <a:latin typeface="Helvetica Neue"/>
              </a:rPr>
              <a:t>Мы давно освоили планету,</a:t>
            </a: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effectLst/>
                <a:latin typeface="Helvetica Neue"/>
              </a:rPr>
              <a:t>Широко шагает новый век. </a:t>
            </a: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effectLst/>
                <a:latin typeface="Helvetica Neue"/>
              </a:rPr>
              <a:t>На Земле уж белых пятен нету. </a:t>
            </a: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effectLst/>
                <a:latin typeface="Helvetica Neue"/>
              </a:rPr>
              <a:t>Черные… </a:t>
            </a: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effectLst/>
                <a:latin typeface="Helvetica Neue"/>
              </a:rPr>
              <a:t>Сотрешь ли, человек?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8882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39" y="-315800"/>
            <a:ext cx="11260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>
                <a:solidFill>
                  <a:srgbClr val="FFFF00"/>
                </a:solidFill>
              </a:rPr>
              <a:t>Сміття – монстр цивілізації!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5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26" y="15889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0" i="0" dirty="0" smtClean="0">
                <a:effectLst/>
              </a:rPr>
              <a:t>За </a:t>
            </a:r>
            <a:r>
              <a:rPr lang="ru-RU" sz="3600" b="0" i="0" dirty="0" err="1" smtClean="0">
                <a:effectLst/>
              </a:rPr>
              <a:t>оцінками</a:t>
            </a:r>
            <a:r>
              <a:rPr lang="ru-RU" sz="3600" b="0" i="0" dirty="0" smtClean="0">
                <a:effectLst/>
              </a:rPr>
              <a:t> </a:t>
            </a:r>
            <a:r>
              <a:rPr lang="ru-RU" sz="3600" b="0" i="0" dirty="0" err="1" smtClean="0">
                <a:effectLst/>
              </a:rPr>
              <a:t>дослідників</a:t>
            </a:r>
            <a:r>
              <a:rPr lang="ru-RU" sz="3600" b="0" i="0" dirty="0" smtClean="0">
                <a:effectLst/>
              </a:rPr>
              <a:t>, в </a:t>
            </a:r>
            <a:r>
              <a:rPr lang="ru-RU" sz="3600" b="0" i="0" dirty="0" err="1" smtClean="0">
                <a:effectLst/>
              </a:rPr>
              <a:t>біосферу</a:t>
            </a:r>
            <a:r>
              <a:rPr lang="ru-RU" sz="3600" b="0" i="0" dirty="0" smtClean="0">
                <a:effectLst/>
              </a:rPr>
              <a:t> </a:t>
            </a:r>
            <a:r>
              <a:rPr lang="ru-RU" sz="3600" b="0" i="0" dirty="0" err="1" smtClean="0">
                <a:effectLst/>
              </a:rPr>
              <a:t>надходить</a:t>
            </a:r>
            <a:r>
              <a:rPr lang="ru-RU" sz="3600" b="0" i="0" dirty="0" smtClean="0">
                <a:effectLst/>
              </a:rPr>
              <a:t> </a:t>
            </a:r>
            <a:r>
              <a:rPr lang="ru-RU" sz="3600" b="0" i="0" dirty="0" err="1" smtClean="0">
                <a:effectLst/>
              </a:rPr>
              <a:t>щорічно</a:t>
            </a:r>
            <a:r>
              <a:rPr lang="ru-RU" sz="3600" b="0" i="0" dirty="0" smtClean="0">
                <a:effectLst/>
              </a:rPr>
              <a:t> </a:t>
            </a:r>
            <a:r>
              <a:rPr lang="ru-RU" sz="3600" b="0" i="0" dirty="0" err="1" smtClean="0">
                <a:effectLst/>
              </a:rPr>
              <a:t>близько</a:t>
            </a:r>
            <a:r>
              <a:rPr lang="ru-RU" sz="3600" b="0" i="0" dirty="0" smtClean="0">
                <a:effectLst/>
              </a:rPr>
              <a:t> 20-30 млрд. т. </a:t>
            </a:r>
            <a:r>
              <a:rPr lang="ru-RU" sz="3600" b="0" i="0" dirty="0" err="1" smtClean="0">
                <a:effectLst/>
              </a:rPr>
              <a:t>твердих</a:t>
            </a:r>
            <a:r>
              <a:rPr lang="ru-RU" sz="3600" b="0" i="0" dirty="0" smtClean="0">
                <a:effectLst/>
              </a:rPr>
              <a:t> </a:t>
            </a:r>
            <a:r>
              <a:rPr lang="ru-RU" sz="3600" b="0" i="0" dirty="0" err="1" smtClean="0">
                <a:effectLst/>
              </a:rPr>
              <a:t>відходів</a:t>
            </a:r>
            <a:r>
              <a:rPr lang="ru-RU" sz="3600" b="0" i="0" dirty="0" smtClean="0">
                <a:effectLst/>
              </a:rPr>
              <a:t>, з них 50-60 % </a:t>
            </a:r>
            <a:r>
              <a:rPr lang="ru-RU" sz="3600" b="0" i="0" dirty="0" err="1" smtClean="0">
                <a:effectLst/>
              </a:rPr>
              <a:t>органічних</a:t>
            </a:r>
            <a:r>
              <a:rPr lang="ru-RU" sz="3600" b="0" i="0" dirty="0" smtClean="0">
                <a:effectLst/>
              </a:rPr>
              <a:t> </a:t>
            </a:r>
            <a:r>
              <a:rPr lang="ru-RU" sz="3600" b="0" i="0" dirty="0" err="1" smtClean="0">
                <a:effectLst/>
              </a:rPr>
              <a:t>сполук</a:t>
            </a:r>
            <a:r>
              <a:rPr lang="ru-RU" sz="3600" b="0" i="0" dirty="0" smtClean="0">
                <a:effectLst/>
              </a:rPr>
              <a:t>, а у </a:t>
            </a:r>
            <a:r>
              <a:rPr lang="ru-RU" sz="3600" b="0" i="0" dirty="0" err="1" smtClean="0">
                <a:effectLst/>
              </a:rPr>
              <a:t>вигляді</a:t>
            </a:r>
            <a:r>
              <a:rPr lang="ru-RU" sz="3600" b="0" i="0" dirty="0" smtClean="0">
                <a:effectLst/>
              </a:rPr>
              <a:t> </a:t>
            </a:r>
            <a:r>
              <a:rPr lang="ru-RU" sz="3600" b="0" i="0" dirty="0" err="1" smtClean="0">
                <a:effectLst/>
              </a:rPr>
              <a:t>кислотних</a:t>
            </a:r>
            <a:r>
              <a:rPr lang="ru-RU" sz="3600" b="0" i="0" dirty="0" smtClean="0">
                <a:effectLst/>
              </a:rPr>
              <a:t> </a:t>
            </a:r>
            <a:r>
              <a:rPr lang="ru-RU" sz="3600" b="0" i="0" dirty="0" err="1" smtClean="0">
                <a:effectLst/>
              </a:rPr>
              <a:t>агентів</a:t>
            </a:r>
            <a:r>
              <a:rPr lang="ru-RU" sz="3600" b="0" i="0" dirty="0" smtClean="0">
                <a:effectLst/>
              </a:rPr>
              <a:t> газового </a:t>
            </a:r>
            <a:r>
              <a:rPr lang="ru-RU" sz="3600" b="0" i="0" dirty="0" err="1" smtClean="0">
                <a:effectLst/>
              </a:rPr>
              <a:t>або</a:t>
            </a:r>
            <a:r>
              <a:rPr lang="ru-RU" sz="3600" b="0" i="0" dirty="0" smtClean="0">
                <a:effectLst/>
              </a:rPr>
              <a:t> </a:t>
            </a:r>
            <a:r>
              <a:rPr lang="ru-RU" sz="3600" b="0" i="0" dirty="0" err="1" smtClean="0">
                <a:effectLst/>
              </a:rPr>
              <a:t>аерозольного</a:t>
            </a:r>
            <a:r>
              <a:rPr lang="ru-RU" sz="3600" b="0" i="0" dirty="0" smtClean="0">
                <a:effectLst/>
              </a:rPr>
              <a:t> характеру - </a:t>
            </a:r>
            <a:r>
              <a:rPr lang="ru-RU" sz="3600" b="0" i="0" dirty="0" err="1" smtClean="0">
                <a:effectLst/>
              </a:rPr>
              <a:t>близько</a:t>
            </a:r>
            <a:r>
              <a:rPr lang="ru-RU" sz="3600" b="0" i="0" dirty="0" smtClean="0">
                <a:effectLst/>
              </a:rPr>
              <a:t> 1 млрд. т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71" y="557463"/>
            <a:ext cx="41814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07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376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17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4215" y="387006"/>
            <a:ext cx="9471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0" i="0" dirty="0" err="1" smtClean="0">
                <a:effectLst/>
                <a:latin typeface="+mj-lt"/>
              </a:rPr>
              <a:t>Енергетична</a:t>
            </a:r>
            <a:r>
              <a:rPr lang="ru-RU" sz="4400" b="0" i="0" dirty="0" smtClean="0">
                <a:effectLst/>
                <a:latin typeface="+mj-lt"/>
              </a:rPr>
              <a:t> і </a:t>
            </a:r>
            <a:r>
              <a:rPr lang="ru-RU" sz="4400" b="0" i="0" dirty="0" err="1" smtClean="0">
                <a:effectLst/>
                <a:latin typeface="+mj-lt"/>
              </a:rPr>
              <a:t>сировинна</a:t>
            </a:r>
            <a:r>
              <a:rPr lang="ru-RU" sz="4400" b="0" i="0" dirty="0" smtClean="0">
                <a:effectLst/>
                <a:latin typeface="+mj-lt"/>
              </a:rPr>
              <a:t> проблема </a:t>
            </a:r>
            <a:endParaRPr lang="ru-RU" sz="44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8467" y="1543840"/>
            <a:ext cx="78092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</a:rPr>
              <a:t>Глобальна проблема </a:t>
            </a:r>
            <a:r>
              <a:rPr lang="ru-RU" sz="2400" b="0" i="0" dirty="0" err="1" smtClean="0">
                <a:effectLst/>
              </a:rPr>
              <a:t>забезпечення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людства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паливом</a:t>
            </a:r>
            <a:r>
              <a:rPr lang="ru-RU" sz="2400" b="0" i="0" dirty="0" smtClean="0">
                <a:effectLst/>
              </a:rPr>
              <a:t> і </a:t>
            </a:r>
            <a:r>
              <a:rPr lang="ru-RU" sz="2400" b="0" i="0" dirty="0" err="1" smtClean="0">
                <a:effectLst/>
              </a:rPr>
              <a:t>сировиною</a:t>
            </a:r>
            <a:r>
              <a:rPr lang="ru-RU" sz="2400" b="0" i="0" dirty="0" smtClean="0">
                <a:effectLst/>
              </a:rPr>
              <a:t>. Проблема </a:t>
            </a:r>
            <a:r>
              <a:rPr lang="ru-RU" sz="2400" b="0" i="0" dirty="0" err="1" smtClean="0">
                <a:effectLst/>
              </a:rPr>
              <a:t>викликана</a:t>
            </a:r>
            <a:r>
              <a:rPr lang="ru-RU" sz="2400" b="0" i="0" dirty="0" smtClean="0">
                <a:effectLst/>
              </a:rPr>
              <a:t>: - </a:t>
            </a:r>
            <a:r>
              <a:rPr lang="ru-RU" sz="2400" b="0" i="0" dirty="0" err="1" smtClean="0">
                <a:effectLst/>
              </a:rPr>
              <a:t>виснаженням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розроблюваних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родовищ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вугілля</a:t>
            </a:r>
            <a:r>
              <a:rPr lang="ru-RU" sz="2400" b="0" i="0" dirty="0" smtClean="0">
                <a:effectLst/>
              </a:rPr>
              <a:t>, </a:t>
            </a:r>
            <a:r>
              <a:rPr lang="ru-RU" sz="2400" b="0" i="0" dirty="0" err="1" smtClean="0">
                <a:effectLst/>
              </a:rPr>
              <a:t>нафти</a:t>
            </a:r>
            <a:r>
              <a:rPr lang="ru-RU" sz="2400" b="0" i="0" dirty="0" smtClean="0">
                <a:effectLst/>
              </a:rPr>
              <a:t>, </a:t>
            </a:r>
            <a:r>
              <a:rPr lang="ru-RU" sz="2400" b="0" i="0" dirty="0" err="1" smtClean="0">
                <a:effectLst/>
              </a:rPr>
              <a:t>залізних</a:t>
            </a:r>
            <a:r>
              <a:rPr lang="ru-RU" sz="2400" b="0" i="0" dirty="0" smtClean="0">
                <a:effectLst/>
              </a:rPr>
              <a:t> та </a:t>
            </a:r>
            <a:r>
              <a:rPr lang="ru-RU" sz="2400" b="0" i="0" dirty="0" err="1" smtClean="0">
                <a:effectLst/>
              </a:rPr>
              <a:t>інших</a:t>
            </a:r>
            <a:r>
              <a:rPr lang="ru-RU" sz="2400" b="0" i="0" dirty="0" smtClean="0">
                <a:effectLst/>
              </a:rPr>
              <a:t> руд; - </a:t>
            </a:r>
            <a:r>
              <a:rPr lang="ru-RU" sz="2400" b="0" i="0" dirty="0" err="1" smtClean="0">
                <a:effectLst/>
              </a:rPr>
              <a:t>обмеженістю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розвіданих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запасів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нафти</a:t>
            </a:r>
            <a:r>
              <a:rPr lang="ru-RU" sz="2400" b="0" i="0" dirty="0" smtClean="0">
                <a:effectLst/>
              </a:rPr>
              <a:t> і природного газу; - </a:t>
            </a:r>
            <a:r>
              <a:rPr lang="ru-RU" sz="2400" b="0" i="0" dirty="0" err="1" smtClean="0">
                <a:effectLst/>
              </a:rPr>
              <a:t>відкриттям</a:t>
            </a:r>
            <a:r>
              <a:rPr lang="ru-RU" sz="2400" b="0" i="0" dirty="0" smtClean="0">
                <a:effectLst/>
              </a:rPr>
              <a:t> та </a:t>
            </a:r>
            <a:r>
              <a:rPr lang="ru-RU" sz="2400" b="0" i="0" dirty="0" err="1" smtClean="0">
                <a:effectLst/>
              </a:rPr>
              <a:t>видобутком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корисних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копалин</a:t>
            </a:r>
            <a:r>
              <a:rPr lang="ru-RU" sz="2400" b="0" i="0" dirty="0" smtClean="0">
                <a:effectLst/>
              </a:rPr>
              <a:t> в </a:t>
            </a:r>
            <a:r>
              <a:rPr lang="ru-RU" sz="2400" b="0" i="0" dirty="0" err="1" smtClean="0">
                <a:effectLst/>
              </a:rPr>
              <a:t>найгірших</a:t>
            </a:r>
            <a:r>
              <a:rPr lang="ru-RU" sz="2400" b="0" i="0" dirty="0" smtClean="0">
                <a:effectLst/>
              </a:rPr>
              <a:t> у </a:t>
            </a:r>
            <a:r>
              <a:rPr lang="ru-RU" sz="2400" b="0" i="0" dirty="0" err="1" smtClean="0">
                <a:effectLst/>
              </a:rPr>
              <a:t>порівнянні</a:t>
            </a:r>
            <a:r>
              <a:rPr lang="ru-RU" sz="2400" b="0" i="0" dirty="0" smtClean="0">
                <a:effectLst/>
              </a:rPr>
              <a:t> з </a:t>
            </a:r>
            <a:r>
              <a:rPr lang="ru-RU" sz="2400" b="0" i="0" dirty="0" err="1" smtClean="0">
                <a:effectLst/>
              </a:rPr>
              <a:t>колишніми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умовах</a:t>
            </a:r>
            <a:r>
              <a:rPr lang="ru-RU" sz="2400" b="0" i="0" dirty="0" smtClean="0">
                <a:effectLst/>
              </a:rPr>
              <a:t>; - </a:t>
            </a:r>
            <a:r>
              <a:rPr lang="ru-RU" sz="2400" b="0" i="0" dirty="0" err="1" smtClean="0">
                <a:effectLst/>
              </a:rPr>
              <a:t>збільшенням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територіального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розриву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між</a:t>
            </a:r>
            <a:r>
              <a:rPr lang="ru-RU" sz="2400" b="0" i="0" dirty="0" smtClean="0">
                <a:effectLst/>
              </a:rPr>
              <a:t> районами </a:t>
            </a:r>
            <a:r>
              <a:rPr lang="ru-RU" sz="2400" b="0" i="0" dirty="0" err="1" smtClean="0">
                <a:effectLst/>
              </a:rPr>
              <a:t>видобутку</a:t>
            </a:r>
            <a:r>
              <a:rPr lang="ru-RU" sz="2400" b="0" i="0" dirty="0" smtClean="0">
                <a:effectLst/>
              </a:rPr>
              <a:t> і </a:t>
            </a:r>
            <a:r>
              <a:rPr lang="ru-RU" sz="2400" b="0" i="0" dirty="0" err="1" smtClean="0">
                <a:effectLst/>
              </a:rPr>
              <a:t>споживання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корисних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копалин</a:t>
            </a:r>
            <a:r>
              <a:rPr lang="ru-RU" sz="2400" b="0" i="0" dirty="0" smtClean="0">
                <a:effectLst/>
              </a:rPr>
              <a:t> та </a:t>
            </a:r>
            <a:r>
              <a:rPr lang="ru-RU" sz="2400" b="0" i="0" dirty="0" err="1" smtClean="0">
                <a:effectLst/>
              </a:rPr>
              <a:t>ін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Вирішення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енергетичної</a:t>
            </a:r>
            <a:r>
              <a:rPr lang="ru-RU" sz="2400" b="0" i="0" dirty="0" smtClean="0">
                <a:effectLst/>
              </a:rPr>
              <a:t> і </a:t>
            </a:r>
            <a:r>
              <a:rPr lang="ru-RU" sz="2400" b="0" i="0" dirty="0" err="1" smtClean="0">
                <a:effectLst/>
              </a:rPr>
              <a:t>сировинної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проблеми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полягає</a:t>
            </a:r>
            <a:r>
              <a:rPr lang="ru-RU" sz="2400" b="0" i="0" dirty="0" smtClean="0">
                <a:effectLst/>
              </a:rPr>
              <a:t> в </a:t>
            </a:r>
            <a:r>
              <a:rPr lang="ru-RU" sz="2400" b="0" i="0" dirty="0" err="1" smtClean="0">
                <a:effectLst/>
              </a:rPr>
              <a:t>ресурсозбереженні</a:t>
            </a:r>
            <a:r>
              <a:rPr lang="ru-RU" sz="2400" b="0" i="0" dirty="0" smtClean="0">
                <a:effectLst/>
              </a:rPr>
              <a:t> і в </a:t>
            </a:r>
            <a:r>
              <a:rPr lang="ru-RU" sz="2400" b="0" i="0" dirty="0" err="1" smtClean="0">
                <a:effectLst/>
              </a:rPr>
              <a:t>пошуках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нових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технологій</a:t>
            </a:r>
            <a:r>
              <a:rPr lang="ru-RU" sz="2400" b="0" i="0" dirty="0" smtClean="0">
                <a:effectLst/>
              </a:rPr>
              <a:t>, </a:t>
            </a:r>
            <a:r>
              <a:rPr lang="ru-RU" sz="2400" b="0" i="0" dirty="0" err="1" smtClean="0">
                <a:effectLst/>
              </a:rPr>
              <a:t>що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дозволяють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використовувати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раніше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малодоступні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1060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639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3C3C3C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TC104033929[[fn=Грифель]]</Template>
  <TotalTime>84</TotalTime>
  <Words>407</Words>
  <Application>Microsoft Office PowerPoint</Application>
  <PresentationFormat>Широкоэкранный</PresentationFormat>
  <Paragraphs>34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Calisto MT</vt:lpstr>
      <vt:lpstr>Helvetica Neue</vt:lpstr>
      <vt:lpstr>Trebuchet MS</vt:lpstr>
      <vt:lpstr>Wingdings 2</vt:lpstr>
      <vt:lpstr>Грифель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Юлька</dc:creator>
  <cp:lastModifiedBy>Юлька</cp:lastModifiedBy>
  <cp:revision>9</cp:revision>
  <dcterms:created xsi:type="dcterms:W3CDTF">2014-01-30T16:47:37Z</dcterms:created>
  <dcterms:modified xsi:type="dcterms:W3CDTF">2014-01-30T18:53:22Z</dcterms:modified>
</cp:coreProperties>
</file>