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3" r:id="rId16"/>
    <p:sldId id="270" r:id="rId17"/>
    <p:sldId id="271" r:id="rId18"/>
    <p:sldId id="274" r:id="rId19"/>
    <p:sldId id="272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35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45483" y="5758568"/>
            <a:ext cx="4987077" cy="1065504"/>
          </a:xfrm>
        </p:spPr>
        <p:txBody>
          <a:bodyPr/>
          <a:lstStyle/>
          <a:p>
            <a:r>
              <a:rPr lang="uk-UA" dirty="0" smtClean="0"/>
              <a:t>Підготувала </a:t>
            </a:r>
            <a:r>
              <a:rPr lang="uk-UA" dirty="0" err="1" smtClean="0"/>
              <a:t>Петрухно</a:t>
            </a:r>
            <a:r>
              <a:rPr lang="uk-UA" dirty="0" smtClean="0"/>
              <a:t> Юлія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93017" y="1844824"/>
            <a:ext cx="7175351" cy="1793167"/>
          </a:xfrm>
        </p:spPr>
        <p:txBody>
          <a:bodyPr/>
          <a:lstStyle/>
          <a:p>
            <a:r>
              <a:rPr lang="vi-VN" dirty="0"/>
              <a:t>Гове́рла 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2145"/>
            <a:ext cx="3275856" cy="327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558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0"/>
            <a:ext cx="5804125" cy="878962"/>
          </a:xfrm>
        </p:spPr>
        <p:txBody>
          <a:bodyPr/>
          <a:lstStyle/>
          <a:p>
            <a:r>
              <a:rPr lang="ru-RU" dirty="0"/>
              <a:t>Символ </a:t>
            </a:r>
            <a:r>
              <a:rPr lang="ru-RU" dirty="0" err="1"/>
              <a:t>України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052736"/>
            <a:ext cx="9144000" cy="5805264"/>
          </a:xfrm>
        </p:spPr>
        <p:txBody>
          <a:bodyPr>
            <a:normAutofit/>
          </a:bodyPr>
          <a:lstStyle/>
          <a:p>
            <a:r>
              <a:rPr lang="ru-RU" sz="4000" dirty="0"/>
              <a:t>Говерла є одним </a:t>
            </a:r>
            <a:r>
              <a:rPr lang="ru-RU" sz="4000" dirty="0" err="1"/>
              <a:t>із</a:t>
            </a:r>
            <a:r>
              <a:rPr lang="ru-RU" sz="4000" dirty="0"/>
              <a:t> </a:t>
            </a:r>
            <a:r>
              <a:rPr lang="ru-RU" sz="4000" dirty="0" err="1"/>
              <a:t>символів</a:t>
            </a:r>
            <a:r>
              <a:rPr lang="ru-RU" sz="4000" dirty="0"/>
              <a:t> </a:t>
            </a:r>
            <a:r>
              <a:rPr lang="ru-RU" sz="4000" dirty="0" err="1"/>
              <a:t>України</a:t>
            </a:r>
            <a:r>
              <a:rPr lang="ru-RU" sz="4000" dirty="0"/>
              <a:t>. </a:t>
            </a:r>
            <a:r>
              <a:rPr lang="ru-RU" sz="4000" dirty="0" err="1"/>
              <a:t>Існує</a:t>
            </a:r>
            <a:r>
              <a:rPr lang="ru-RU" sz="4000" dirty="0"/>
              <a:t> </a:t>
            </a:r>
            <a:r>
              <a:rPr lang="ru-RU" sz="4000" dirty="0" err="1"/>
              <a:t>традиція</a:t>
            </a:r>
            <a:r>
              <a:rPr lang="ru-RU" sz="4000" dirty="0"/>
              <a:t> </a:t>
            </a:r>
            <a:r>
              <a:rPr lang="ru-RU" sz="4000" dirty="0" err="1"/>
              <a:t>підняття</a:t>
            </a:r>
            <a:r>
              <a:rPr lang="ru-RU" sz="4000" dirty="0"/>
              <a:t> на </a:t>
            </a:r>
            <a:r>
              <a:rPr lang="ru-RU" sz="4000" dirty="0" err="1"/>
              <a:t>вершині</a:t>
            </a:r>
            <a:r>
              <a:rPr lang="ru-RU" sz="4000" dirty="0"/>
              <a:t> </a:t>
            </a:r>
            <a:r>
              <a:rPr lang="ru-RU" sz="4000" dirty="0" err="1"/>
              <a:t>Говерли</a:t>
            </a:r>
            <a:r>
              <a:rPr lang="ru-RU" sz="4000" dirty="0"/>
              <a:t> </a:t>
            </a:r>
            <a:r>
              <a:rPr lang="ru-RU" sz="4000" dirty="0" err="1"/>
              <a:t>українського</a:t>
            </a:r>
            <a:r>
              <a:rPr lang="ru-RU" sz="4000" dirty="0"/>
              <a:t> </a:t>
            </a:r>
            <a:r>
              <a:rPr lang="ru-RU" sz="4000" dirty="0" err="1"/>
              <a:t>національного</a:t>
            </a:r>
            <a:r>
              <a:rPr lang="ru-RU" sz="4000" dirty="0"/>
              <a:t> і </a:t>
            </a:r>
            <a:r>
              <a:rPr lang="ru-RU" sz="4000" dirty="0" err="1"/>
              <a:t>нині</a:t>
            </a:r>
            <a:r>
              <a:rPr lang="ru-RU" sz="4000" dirty="0"/>
              <a:t> державного Прапора </a:t>
            </a:r>
            <a:r>
              <a:rPr lang="ru-RU" sz="4000" dirty="0" err="1"/>
              <a:t>України</a:t>
            </a:r>
            <a:r>
              <a:rPr lang="ru-RU" sz="4000" dirty="0"/>
              <a:t> в день </a:t>
            </a:r>
            <a:r>
              <a:rPr lang="ru-RU" sz="4000" dirty="0" err="1"/>
              <a:t>прийняття</a:t>
            </a:r>
            <a:r>
              <a:rPr lang="ru-RU" sz="4000" dirty="0"/>
              <a:t> </a:t>
            </a:r>
            <a:r>
              <a:rPr lang="ru-RU" sz="4000" dirty="0" err="1"/>
              <a:t>Декларації</a:t>
            </a:r>
            <a:r>
              <a:rPr lang="ru-RU" sz="4000" dirty="0"/>
              <a:t> про </a:t>
            </a:r>
            <a:r>
              <a:rPr lang="ru-RU" sz="4000" dirty="0" err="1"/>
              <a:t>державний</a:t>
            </a:r>
            <a:r>
              <a:rPr lang="ru-RU" sz="4000" dirty="0"/>
              <a:t> </a:t>
            </a:r>
            <a:r>
              <a:rPr lang="ru-RU" sz="4000" dirty="0" err="1"/>
              <a:t>суверенітет</a:t>
            </a:r>
            <a:r>
              <a:rPr lang="ru-RU" sz="4000" dirty="0"/>
              <a:t> </a:t>
            </a:r>
            <a:r>
              <a:rPr lang="ru-RU" sz="4000" dirty="0" err="1"/>
              <a:t>України</a:t>
            </a:r>
            <a:r>
              <a:rPr lang="ru-RU" sz="4000" dirty="0"/>
              <a:t> — 16 </a:t>
            </a:r>
            <a:r>
              <a:rPr lang="ru-RU" sz="4000" dirty="0" err="1"/>
              <a:t>липня</a:t>
            </a:r>
            <a:r>
              <a:rPr lang="ru-RU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378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980728"/>
            <a:ext cx="4277798" cy="1771564"/>
          </a:xfrm>
        </p:spPr>
        <p:txBody>
          <a:bodyPr/>
          <a:lstStyle/>
          <a:p>
            <a:r>
              <a:rPr lang="ru-RU" dirty="0"/>
              <a:t>Спуск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Говерли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7488"/>
            <a:ext cx="4716016" cy="353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374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2545" y="1844824"/>
            <a:ext cx="5970494" cy="835460"/>
          </a:xfrm>
        </p:spPr>
        <p:txBody>
          <a:bodyPr/>
          <a:lstStyle/>
          <a:p>
            <a:r>
              <a:rPr lang="ru-RU" dirty="0" err="1"/>
              <a:t>Хвойні</a:t>
            </a:r>
            <a:r>
              <a:rPr lang="ru-RU" dirty="0"/>
              <a:t> </a:t>
            </a:r>
            <a:r>
              <a:rPr lang="ru-RU" dirty="0" err="1"/>
              <a:t>ліси</a:t>
            </a:r>
            <a:r>
              <a:rPr lang="ru-RU" dirty="0"/>
              <a:t> на </a:t>
            </a:r>
            <a:r>
              <a:rPr lang="ru-RU" dirty="0" err="1"/>
              <a:t>підйомі</a:t>
            </a:r>
            <a:r>
              <a:rPr lang="ru-RU" dirty="0"/>
              <a:t> до </a:t>
            </a:r>
            <a:r>
              <a:rPr lang="ru-RU" dirty="0" err="1"/>
              <a:t>вершини</a:t>
            </a:r>
            <a:r>
              <a:rPr lang="ru-RU" dirty="0"/>
              <a:t> </a:t>
            </a:r>
            <a:r>
              <a:rPr lang="ru-RU" dirty="0" err="1"/>
              <a:t>Говерли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98788"/>
            <a:ext cx="5145088" cy="3855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425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79712" y="908720"/>
            <a:ext cx="5970494" cy="835460"/>
          </a:xfrm>
        </p:spPr>
        <p:txBody>
          <a:bodyPr/>
          <a:lstStyle/>
          <a:p>
            <a:r>
              <a:rPr lang="ru-RU" dirty="0" err="1"/>
              <a:t>Підйом</a:t>
            </a:r>
            <a:r>
              <a:rPr lang="ru-RU" dirty="0"/>
              <a:t> на вершину </a:t>
            </a:r>
            <a:r>
              <a:rPr lang="ru-RU" dirty="0" err="1"/>
              <a:t>Говерли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2419"/>
            <a:ext cx="4538856" cy="340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360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85182" y="1628800"/>
            <a:ext cx="5970494" cy="835460"/>
          </a:xfrm>
        </p:spPr>
        <p:txBody>
          <a:bodyPr/>
          <a:lstStyle/>
          <a:p>
            <a:r>
              <a:rPr lang="ru-RU" dirty="0"/>
              <a:t>Пейзаж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вершини</a:t>
            </a:r>
            <a:r>
              <a:rPr lang="ru-RU" dirty="0"/>
              <a:t> </a:t>
            </a:r>
            <a:r>
              <a:rPr lang="ru-RU" dirty="0" err="1"/>
              <a:t>Говерли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1049"/>
            <a:ext cx="3998572" cy="2996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615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27784" y="404664"/>
            <a:ext cx="5970494" cy="835460"/>
          </a:xfrm>
        </p:spPr>
        <p:txBody>
          <a:bodyPr/>
          <a:lstStyle/>
          <a:p>
            <a:r>
              <a:rPr lang="ru-RU" dirty="0"/>
              <a:t>Говерла, </a:t>
            </a:r>
            <a:r>
              <a:rPr lang="ru-RU" dirty="0" err="1"/>
              <a:t>ліворуч</a:t>
            </a:r>
            <a:r>
              <a:rPr lang="ru-RU" dirty="0"/>
              <a:t> </a:t>
            </a:r>
            <a:r>
              <a:rPr lang="ru-RU" dirty="0" err="1"/>
              <a:t>Петрос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3267"/>
            <a:ext cx="6372200" cy="4774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083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"/>
            <a:ext cx="5940153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57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" y="2664"/>
            <a:ext cx="4677428" cy="3498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012" y="3501008"/>
            <a:ext cx="5027860" cy="3333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942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8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77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0"/>
            <a:ext cx="1656184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46438" cy="213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660873"/>
            <a:ext cx="4248472" cy="3183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2" y="3642662"/>
            <a:ext cx="3252914" cy="2162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438" y="1703437"/>
            <a:ext cx="2591177" cy="19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13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pPr algn="l"/>
            <a:r>
              <a:rPr lang="vi-VN" dirty="0"/>
              <a:t>Гове́рла — найвища вершина Українських Карпат і найвища точка України, </a:t>
            </a:r>
            <a:r>
              <a:rPr lang="vi-VN" dirty="0" smtClean="0"/>
              <a:t>висота</a:t>
            </a:r>
            <a:r>
              <a:rPr lang="uk-UA" dirty="0" smtClean="0"/>
              <a:t> </a:t>
            </a:r>
            <a:r>
              <a:rPr lang="vi-VN" dirty="0" smtClean="0"/>
              <a:t> </a:t>
            </a:r>
            <a:r>
              <a:rPr lang="vi-VN" dirty="0"/>
              <a:t>2061 м.</a:t>
            </a:r>
          </a:p>
          <a:p>
            <a:pPr algn="l"/>
            <a:endParaRPr lang="vi-VN" dirty="0"/>
          </a:p>
          <a:p>
            <a:pPr algn="l"/>
            <a:r>
              <a:rPr lang="vi-VN" dirty="0"/>
              <a:t>Розташована у гірському масиві Чорногора, на межі Надвірнянського району Івано-Франківської області та Рахівського району Закарпатської області.</a:t>
            </a:r>
          </a:p>
          <a:p>
            <a:pPr algn="l"/>
            <a:r>
              <a:rPr lang="ru-RU" dirty="0" err="1"/>
              <a:t>Координати</a:t>
            </a:r>
            <a:r>
              <a:rPr lang="ru-RU" dirty="0"/>
              <a:t>:	48°09′40″ пн. ш. 24°30′00″ </a:t>
            </a:r>
            <a:r>
              <a:rPr lang="ru-RU" dirty="0" err="1"/>
              <a:t>сх</a:t>
            </a:r>
            <a:r>
              <a:rPr lang="ru-RU" dirty="0"/>
              <a:t>. д. (</a:t>
            </a:r>
            <a:r>
              <a:rPr lang="en-US" dirty="0"/>
              <a:t>G)</a:t>
            </a:r>
            <a:r>
              <a:rPr lang="ru-RU" dirty="0" err="1"/>
              <a:t>Координати</a:t>
            </a:r>
            <a:r>
              <a:rPr lang="ru-RU" dirty="0"/>
              <a:t>: 48°09′40″ пн. ш. 24°30′00″ </a:t>
            </a:r>
            <a:r>
              <a:rPr lang="ru-RU" dirty="0" err="1"/>
              <a:t>сх</a:t>
            </a:r>
            <a:r>
              <a:rPr lang="ru-RU" dirty="0"/>
              <a:t>. д. (</a:t>
            </a:r>
            <a:r>
              <a:rPr lang="en-US" dirty="0"/>
              <a:t>G)</a:t>
            </a:r>
          </a:p>
          <a:p>
            <a:pPr algn="l"/>
            <a:r>
              <a:rPr lang="ru-RU" dirty="0" err="1"/>
              <a:t>Висота</a:t>
            </a:r>
            <a:r>
              <a:rPr lang="ru-RU" dirty="0"/>
              <a:t>	2060.8 </a:t>
            </a:r>
            <a:r>
              <a:rPr lang="ru-RU" dirty="0" smtClean="0"/>
              <a:t>м</a:t>
            </a:r>
            <a:endParaRPr lang="ru-RU" dirty="0"/>
          </a:p>
          <a:p>
            <a:pPr algn="l"/>
            <a:r>
              <a:rPr lang="ru-RU" dirty="0" err="1"/>
              <a:t>Гірський</a:t>
            </a:r>
            <a:r>
              <a:rPr lang="ru-RU" dirty="0"/>
              <a:t> </a:t>
            </a:r>
            <a:r>
              <a:rPr lang="ru-RU" dirty="0" err="1"/>
              <a:t>масив</a:t>
            </a:r>
            <a:r>
              <a:rPr lang="ru-RU" dirty="0"/>
              <a:t>:</a:t>
            </a:r>
          </a:p>
          <a:p>
            <a:pPr algn="l"/>
            <a:r>
              <a:rPr lang="ru-RU" dirty="0" err="1"/>
              <a:t>Чорногора</a:t>
            </a:r>
            <a:endParaRPr lang="ru-RU" dirty="0"/>
          </a:p>
          <a:p>
            <a:pPr algn="l"/>
            <a:r>
              <a:rPr lang="ru-RU" dirty="0"/>
              <a:t>Час </a:t>
            </a:r>
            <a:r>
              <a:rPr lang="ru-RU" dirty="0" err="1"/>
              <a:t>підйомів</a:t>
            </a:r>
            <a:r>
              <a:rPr lang="ru-RU" dirty="0"/>
              <a:t>:</a:t>
            </a:r>
          </a:p>
          <a:p>
            <a:pPr algn="l"/>
            <a:r>
              <a:rPr lang="ru-RU" dirty="0" err="1"/>
              <a:t>круглий</a:t>
            </a:r>
            <a:r>
              <a:rPr lang="ru-RU" dirty="0"/>
              <a:t> </a:t>
            </a:r>
            <a:r>
              <a:rPr lang="ru-RU" dirty="0" err="1"/>
              <a:t>рік</a:t>
            </a:r>
            <a:r>
              <a:rPr lang="ru-RU" dirty="0"/>
              <a:t>, але </a:t>
            </a:r>
            <a:r>
              <a:rPr lang="ru-RU" dirty="0" err="1"/>
              <a:t>необхідна</a:t>
            </a:r>
            <a:r>
              <a:rPr lang="ru-RU" dirty="0"/>
              <a:t> </a:t>
            </a:r>
            <a:r>
              <a:rPr lang="ru-RU" dirty="0" err="1"/>
              <a:t>реєстрація</a:t>
            </a:r>
            <a:r>
              <a:rPr lang="ru-RU" dirty="0"/>
              <a:t> в контрольно-</a:t>
            </a:r>
            <a:r>
              <a:rPr lang="ru-RU" dirty="0" err="1"/>
              <a:t>рятувальній</a:t>
            </a:r>
            <a:r>
              <a:rPr lang="ru-RU" dirty="0"/>
              <a:t> </a:t>
            </a:r>
            <a:r>
              <a:rPr lang="ru-RU" dirty="0" err="1"/>
              <a:t>службі</a:t>
            </a:r>
            <a:endParaRPr lang="ru-RU" dirty="0"/>
          </a:p>
          <a:p>
            <a:pPr algn="l"/>
            <a:r>
              <a:rPr lang="ru-RU" dirty="0"/>
              <a:t> </a:t>
            </a:r>
            <a:r>
              <a:rPr lang="ru-RU" dirty="0" err="1"/>
              <a:t>Місце</a:t>
            </a:r>
            <a:r>
              <a:rPr lang="ru-RU" dirty="0"/>
              <a:t> </a:t>
            </a:r>
            <a:r>
              <a:rPr lang="ru-RU" dirty="0" err="1"/>
              <a:t>розташування</a:t>
            </a:r>
            <a:r>
              <a:rPr lang="ru-RU" dirty="0"/>
              <a:t>:</a:t>
            </a:r>
          </a:p>
          <a:p>
            <a:pPr algn="l"/>
            <a:r>
              <a:rPr lang="ru-RU" dirty="0"/>
              <a:t>межа </a:t>
            </a:r>
            <a:r>
              <a:rPr lang="ru-RU" dirty="0" err="1"/>
              <a:t>Закарпатської</a:t>
            </a:r>
            <a:r>
              <a:rPr lang="ru-RU" dirty="0"/>
              <a:t> та </a:t>
            </a:r>
            <a:r>
              <a:rPr lang="ru-RU" dirty="0" err="1"/>
              <a:t>Івано-Франківської</a:t>
            </a:r>
            <a:r>
              <a:rPr lang="ru-RU" dirty="0"/>
              <a:t> областей </a:t>
            </a:r>
          </a:p>
          <a:p>
            <a:pPr algn="l"/>
            <a:r>
              <a:rPr lang="ru-RU" dirty="0"/>
              <a:t> </a:t>
            </a:r>
            <a:r>
              <a:rPr lang="ru-RU" dirty="0" err="1"/>
              <a:t>смт</a:t>
            </a:r>
            <a:r>
              <a:rPr lang="ru-RU" dirty="0"/>
              <a:t> </a:t>
            </a:r>
            <a:r>
              <a:rPr lang="ru-RU" dirty="0" err="1"/>
              <a:t>Ворохта</a:t>
            </a:r>
            <a:r>
              <a:rPr lang="ru-RU" dirty="0"/>
              <a:t> </a:t>
            </a:r>
          </a:p>
          <a:p>
            <a:pPr algn="l"/>
            <a:r>
              <a:rPr lang="ru-RU" dirty="0" err="1"/>
              <a:t>ур</a:t>
            </a:r>
            <a:r>
              <a:rPr lang="ru-RU" dirty="0"/>
              <a:t>. </a:t>
            </a:r>
            <a:r>
              <a:rPr lang="ru-RU" dirty="0" err="1"/>
              <a:t>Чорногора</a:t>
            </a:r>
            <a:endParaRPr lang="ru-RU" dirty="0"/>
          </a:p>
          <a:p>
            <a:pPr algn="l"/>
            <a:r>
              <a:rPr lang="ru-RU" dirty="0"/>
              <a:t> На </a:t>
            </a:r>
            <a:r>
              <a:rPr lang="ru-RU" dirty="0" err="1"/>
              <a:t>замітку</a:t>
            </a:r>
            <a:r>
              <a:rPr lang="ru-RU" dirty="0"/>
              <a:t>:</a:t>
            </a:r>
          </a:p>
          <a:p>
            <a:pPr algn="l"/>
            <a:r>
              <a:rPr lang="ru-RU" dirty="0" err="1"/>
              <a:t>Сходження</a:t>
            </a:r>
            <a:r>
              <a:rPr lang="ru-RU" dirty="0"/>
              <a:t> </a:t>
            </a:r>
            <a:r>
              <a:rPr lang="ru-RU" dirty="0" err="1"/>
              <a:t>займає</a:t>
            </a:r>
            <a:r>
              <a:rPr lang="ru-RU" dirty="0"/>
              <a:t> 2-3 </a:t>
            </a:r>
            <a:r>
              <a:rPr lang="ru-RU" dirty="0" err="1"/>
              <a:t>години</a:t>
            </a:r>
            <a:r>
              <a:rPr lang="ru-RU" dirty="0"/>
              <a:t>, спуск – </a:t>
            </a:r>
            <a:r>
              <a:rPr lang="ru-RU" dirty="0" err="1"/>
              <a:t>півтора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175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" y="4231540"/>
            <a:ext cx="9142080" cy="2649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760" y="32800"/>
            <a:ext cx="5292080" cy="4213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312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07504" y="3501008"/>
            <a:ext cx="9144000" cy="26369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7200" dirty="0" smtClean="0">
                <a:sym typeface="Wingdings" pitchFamily="2" charset="2"/>
              </a:rPr>
              <a:t> Дякую за увагу </a:t>
            </a:r>
            <a:endParaRPr lang="ru-RU" sz="72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" r="818"/>
          <a:stretch>
            <a:fillRect/>
          </a:stretch>
        </p:blipFill>
        <p:spPr bwMode="auto">
          <a:xfrm>
            <a:off x="4427984" y="908720"/>
            <a:ext cx="4114800" cy="3127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86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692"/>
            <a:ext cx="9219097" cy="6142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60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0"/>
            <a:ext cx="5004048" cy="6858000"/>
          </a:xfrm>
        </p:spPr>
        <p:txBody>
          <a:bodyPr>
            <a:normAutofit fontScale="85000" lnSpcReduction="10000"/>
          </a:bodyPr>
          <a:lstStyle/>
          <a:p>
            <a:r>
              <a:rPr lang="ru-RU" dirty="0" err="1"/>
              <a:t>Основним</a:t>
            </a:r>
            <a:r>
              <a:rPr lang="ru-RU" dirty="0"/>
              <a:t> </a:t>
            </a:r>
            <a:r>
              <a:rPr lang="ru-RU" dirty="0" err="1"/>
              <a:t>екскурсійним</a:t>
            </a:r>
            <a:r>
              <a:rPr lang="ru-RU" dirty="0"/>
              <a:t> </a:t>
            </a:r>
            <a:r>
              <a:rPr lang="ru-RU" dirty="0" err="1"/>
              <a:t>об’єктом</a:t>
            </a:r>
            <a:r>
              <a:rPr lang="ru-RU" dirty="0"/>
              <a:t> і ландшафтною </a:t>
            </a:r>
            <a:r>
              <a:rPr lang="ru-RU" dirty="0" err="1"/>
              <a:t>складовою</a:t>
            </a:r>
            <a:r>
              <a:rPr lang="ru-RU" dirty="0"/>
              <a:t> </a:t>
            </a:r>
            <a:r>
              <a:rPr lang="ru-RU" dirty="0" err="1"/>
              <a:t>Українських</a:t>
            </a:r>
            <a:r>
              <a:rPr lang="ru-RU" dirty="0"/>
              <a:t> Карпат є хребет </a:t>
            </a:r>
            <a:r>
              <a:rPr lang="ru-RU" dirty="0" err="1"/>
              <a:t>Чорногора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цікавий</a:t>
            </a:r>
            <a:r>
              <a:rPr lang="ru-RU" dirty="0"/>
              <a:t> для </a:t>
            </a:r>
            <a:r>
              <a:rPr lang="ru-RU" dirty="0" err="1"/>
              <a:t>тисяч</a:t>
            </a:r>
            <a:r>
              <a:rPr lang="ru-RU" dirty="0"/>
              <a:t> </a:t>
            </a:r>
            <a:r>
              <a:rPr lang="ru-RU" dirty="0" err="1"/>
              <a:t>туристів</a:t>
            </a:r>
            <a:r>
              <a:rPr lang="ru-RU" dirty="0"/>
              <a:t>, </a:t>
            </a:r>
            <a:r>
              <a:rPr lang="ru-RU" dirty="0" err="1"/>
              <a:t>альпіністів</a:t>
            </a:r>
            <a:r>
              <a:rPr lang="ru-RU" dirty="0"/>
              <a:t>, </a:t>
            </a:r>
            <a:r>
              <a:rPr lang="ru-RU" dirty="0" err="1"/>
              <a:t>науковців</a:t>
            </a:r>
            <a:r>
              <a:rPr lang="ru-RU" dirty="0"/>
              <a:t> з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. </a:t>
            </a:r>
            <a:r>
              <a:rPr lang="ru-RU" dirty="0" err="1"/>
              <a:t>Саме</a:t>
            </a:r>
            <a:r>
              <a:rPr lang="ru-RU" dirty="0"/>
              <a:t>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масиву</a:t>
            </a:r>
            <a:r>
              <a:rPr lang="ru-RU" dirty="0"/>
              <a:t> </a:t>
            </a:r>
            <a:r>
              <a:rPr lang="ru-RU" dirty="0" err="1"/>
              <a:t>розмістилася</a:t>
            </a:r>
            <a:r>
              <a:rPr lang="ru-RU" dirty="0"/>
              <a:t> </a:t>
            </a:r>
            <a:r>
              <a:rPr lang="ru-RU" dirty="0" err="1"/>
              <a:t>найвища</a:t>
            </a:r>
            <a:r>
              <a:rPr lang="ru-RU" dirty="0"/>
              <a:t> гора </a:t>
            </a:r>
            <a:r>
              <a:rPr lang="ru-RU" dirty="0" err="1"/>
              <a:t>України</a:t>
            </a:r>
            <a:r>
              <a:rPr lang="ru-RU" dirty="0"/>
              <a:t> – Говерла.</a:t>
            </a:r>
          </a:p>
          <a:p>
            <a:r>
              <a:rPr lang="ru-RU" dirty="0"/>
              <a:t> Говерла – </a:t>
            </a:r>
            <a:r>
              <a:rPr lang="ru-RU" dirty="0" err="1"/>
              <a:t>найвища</a:t>
            </a:r>
            <a:r>
              <a:rPr lang="ru-RU" dirty="0"/>
              <a:t> точка </a:t>
            </a:r>
            <a:r>
              <a:rPr lang="ru-RU" dirty="0" err="1"/>
              <a:t>Українських</a:t>
            </a:r>
            <a:r>
              <a:rPr lang="ru-RU" dirty="0"/>
              <a:t> Карпат,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висота</a:t>
            </a:r>
            <a:r>
              <a:rPr lang="ru-RU" dirty="0"/>
              <a:t> </a:t>
            </a:r>
            <a:r>
              <a:rPr lang="ru-RU" dirty="0" err="1"/>
              <a:t>складає</a:t>
            </a:r>
            <a:r>
              <a:rPr lang="ru-RU" dirty="0"/>
              <a:t> 2060, 8 </a:t>
            </a:r>
            <a:r>
              <a:rPr lang="ru-RU" dirty="0" err="1"/>
              <a:t>метрів</a:t>
            </a:r>
            <a:r>
              <a:rPr lang="ru-RU" dirty="0"/>
              <a:t>. Вона </a:t>
            </a:r>
            <a:r>
              <a:rPr lang="ru-RU" dirty="0" err="1"/>
              <a:t>розмістилася</a:t>
            </a:r>
            <a:r>
              <a:rPr lang="ru-RU" dirty="0"/>
              <a:t> в </a:t>
            </a:r>
            <a:r>
              <a:rPr lang="ru-RU" dirty="0" err="1"/>
              <a:t>Рахівському</a:t>
            </a:r>
            <a:r>
              <a:rPr lang="ru-RU" dirty="0"/>
              <a:t> </a:t>
            </a:r>
            <a:r>
              <a:rPr lang="ru-RU" dirty="0" err="1"/>
              <a:t>районі</a:t>
            </a:r>
            <a:r>
              <a:rPr lang="ru-RU" dirty="0"/>
              <a:t> на </a:t>
            </a:r>
            <a:r>
              <a:rPr lang="ru-RU" dirty="0" err="1"/>
              <a:t>межі</a:t>
            </a:r>
            <a:r>
              <a:rPr lang="ru-RU" dirty="0"/>
              <a:t> </a:t>
            </a:r>
            <a:r>
              <a:rPr lang="ru-RU" dirty="0" err="1"/>
              <a:t>Закарпатської</a:t>
            </a:r>
            <a:r>
              <a:rPr lang="ru-RU" dirty="0"/>
              <a:t> та </a:t>
            </a:r>
            <a:r>
              <a:rPr lang="ru-RU" dirty="0" err="1"/>
              <a:t>Івано-Франківської</a:t>
            </a:r>
            <a:r>
              <a:rPr lang="ru-RU" dirty="0"/>
              <a:t> областей. </a:t>
            </a:r>
            <a:r>
              <a:rPr lang="ru-RU" dirty="0" err="1"/>
              <a:t>Крім</a:t>
            </a:r>
            <a:r>
              <a:rPr lang="ru-RU" dirty="0"/>
              <a:t> </a:t>
            </a:r>
            <a:r>
              <a:rPr lang="ru-RU" dirty="0" err="1"/>
              <a:t>Говерли</a:t>
            </a:r>
            <a:r>
              <a:rPr lang="ru-RU" dirty="0"/>
              <a:t>, на </a:t>
            </a:r>
            <a:r>
              <a:rPr lang="ru-RU" dirty="0" err="1"/>
              <a:t>масиві</a:t>
            </a:r>
            <a:r>
              <a:rPr lang="ru-RU" dirty="0"/>
              <a:t> </a:t>
            </a:r>
            <a:r>
              <a:rPr lang="ru-RU" dirty="0" err="1"/>
              <a:t>Чорногора</a:t>
            </a:r>
            <a:r>
              <a:rPr lang="ru-RU" dirty="0"/>
              <a:t> </a:t>
            </a:r>
            <a:r>
              <a:rPr lang="ru-RU" dirty="0" err="1"/>
              <a:t>знаходиться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чотири</a:t>
            </a:r>
            <a:r>
              <a:rPr lang="ru-RU" dirty="0"/>
              <a:t> </a:t>
            </a:r>
            <a:r>
              <a:rPr lang="ru-RU" dirty="0" err="1"/>
              <a:t>вершини</a:t>
            </a:r>
            <a:r>
              <a:rPr lang="ru-RU" dirty="0"/>
              <a:t>, </a:t>
            </a:r>
            <a:r>
              <a:rPr lang="ru-RU" dirty="0" err="1"/>
              <a:t>висота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перевищує</a:t>
            </a:r>
            <a:r>
              <a:rPr lang="ru-RU" dirty="0"/>
              <a:t> 2000 </a:t>
            </a:r>
            <a:r>
              <a:rPr lang="ru-RU" dirty="0" err="1"/>
              <a:t>метрів</a:t>
            </a:r>
            <a:r>
              <a:rPr lang="ru-RU" dirty="0"/>
              <a:t> 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Чорна</a:t>
            </a:r>
            <a:r>
              <a:rPr lang="ru-RU" dirty="0"/>
              <a:t> гора (2028 м), </a:t>
            </a:r>
            <a:r>
              <a:rPr lang="ru-RU" dirty="0" err="1"/>
              <a:t>Петрос</a:t>
            </a:r>
            <a:r>
              <a:rPr lang="ru-RU" dirty="0"/>
              <a:t> (2020 м), </a:t>
            </a:r>
            <a:r>
              <a:rPr lang="ru-RU" dirty="0" err="1"/>
              <a:t>Гутин</a:t>
            </a:r>
            <a:r>
              <a:rPr lang="ru-RU" dirty="0"/>
              <a:t> </a:t>
            </a:r>
            <a:r>
              <a:rPr lang="ru-RU" dirty="0" err="1"/>
              <a:t>Томнатик</a:t>
            </a:r>
            <a:r>
              <a:rPr lang="ru-RU" dirty="0"/>
              <a:t> (2013 м) і Ребра (2002 м).</a:t>
            </a:r>
          </a:p>
          <a:p>
            <a:r>
              <a:rPr lang="ru-RU" dirty="0"/>
              <a:t>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перекласти</a:t>
            </a:r>
            <a:r>
              <a:rPr lang="ru-RU" dirty="0"/>
              <a:t> </a:t>
            </a:r>
            <a:r>
              <a:rPr lang="ru-RU" dirty="0" err="1"/>
              <a:t>назву</a:t>
            </a:r>
            <a:r>
              <a:rPr lang="ru-RU" dirty="0"/>
              <a:t> </a:t>
            </a:r>
            <a:r>
              <a:rPr lang="ru-RU" dirty="0" err="1"/>
              <a:t>Говерли</a:t>
            </a:r>
            <a:r>
              <a:rPr lang="ru-RU" dirty="0"/>
              <a:t> з </a:t>
            </a:r>
            <a:r>
              <a:rPr lang="ru-RU" dirty="0" err="1"/>
              <a:t>угорської</a:t>
            </a:r>
            <a:r>
              <a:rPr lang="ru-RU" dirty="0"/>
              <a:t> </a:t>
            </a:r>
            <a:r>
              <a:rPr lang="ru-RU" dirty="0" err="1"/>
              <a:t>мови</a:t>
            </a:r>
            <a:r>
              <a:rPr lang="ru-RU" dirty="0"/>
              <a:t>, то </a:t>
            </a:r>
            <a:r>
              <a:rPr lang="ru-RU" dirty="0" err="1"/>
              <a:t>отримаємо</a:t>
            </a:r>
            <a:r>
              <a:rPr lang="ru-RU" dirty="0"/>
              <a:t> </a:t>
            </a:r>
            <a:r>
              <a:rPr lang="ru-RU" dirty="0" err="1"/>
              <a:t>назву</a:t>
            </a:r>
            <a:r>
              <a:rPr lang="ru-RU" dirty="0"/>
              <a:t> – «</a:t>
            </a:r>
            <a:r>
              <a:rPr lang="ru-RU" dirty="0" err="1"/>
              <a:t>Снігова</a:t>
            </a:r>
            <a:r>
              <a:rPr lang="ru-RU" dirty="0"/>
              <a:t> гора». </a:t>
            </a:r>
            <a:r>
              <a:rPr lang="ru-RU" dirty="0" err="1"/>
              <a:t>Насправді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вершина </a:t>
            </a:r>
            <a:r>
              <a:rPr lang="ru-RU" dirty="0" err="1"/>
              <a:t>сніжна</a:t>
            </a:r>
            <a:r>
              <a:rPr lang="ru-RU" dirty="0"/>
              <a:t>, тут </a:t>
            </a:r>
            <a:r>
              <a:rPr lang="ru-RU" dirty="0" err="1"/>
              <a:t>досить</a:t>
            </a:r>
            <a:r>
              <a:rPr lang="ru-RU" dirty="0"/>
              <a:t> часто </a:t>
            </a:r>
            <a:r>
              <a:rPr lang="ru-RU" dirty="0" err="1"/>
              <a:t>змінюється</a:t>
            </a:r>
            <a:r>
              <a:rPr lang="ru-RU" dirty="0"/>
              <a:t> погода і </a:t>
            </a:r>
            <a:r>
              <a:rPr lang="ru-RU" dirty="0" err="1"/>
              <a:t>іноді</a:t>
            </a:r>
            <a:r>
              <a:rPr lang="ru-RU" dirty="0"/>
              <a:t>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посередині</a:t>
            </a:r>
            <a:r>
              <a:rPr lang="ru-RU" dirty="0"/>
              <a:t> </a:t>
            </a:r>
            <a:r>
              <a:rPr lang="ru-RU" dirty="0" err="1"/>
              <a:t>літа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побачити</a:t>
            </a:r>
            <a:r>
              <a:rPr lang="ru-RU" dirty="0"/>
              <a:t> </a:t>
            </a:r>
            <a:r>
              <a:rPr lang="ru-RU" dirty="0" err="1"/>
              <a:t>сніг</a:t>
            </a:r>
            <a:r>
              <a:rPr lang="ru-RU" dirty="0"/>
              <a:t> не </a:t>
            </a:r>
            <a:r>
              <a:rPr lang="ru-RU" dirty="0" err="1"/>
              <a:t>вершині</a:t>
            </a:r>
            <a:r>
              <a:rPr lang="ru-RU" dirty="0"/>
              <a:t>. Сама вершина гори </a:t>
            </a:r>
            <a:r>
              <a:rPr lang="ru-RU" dirty="0" err="1"/>
              <a:t>являє</a:t>
            </a:r>
            <a:r>
              <a:rPr lang="ru-RU" dirty="0"/>
              <a:t> собою </a:t>
            </a:r>
            <a:r>
              <a:rPr lang="ru-RU" dirty="0" err="1"/>
              <a:t>невелику</a:t>
            </a:r>
            <a:r>
              <a:rPr lang="ru-RU" dirty="0"/>
              <a:t> </a:t>
            </a:r>
            <a:r>
              <a:rPr lang="ru-RU" dirty="0" err="1"/>
              <a:t>плоску</a:t>
            </a:r>
            <a:r>
              <a:rPr lang="ru-RU" dirty="0"/>
              <a:t> площадку, яка </a:t>
            </a:r>
            <a:r>
              <a:rPr lang="ru-RU" dirty="0" err="1"/>
              <a:t>відкриває</a:t>
            </a:r>
            <a:r>
              <a:rPr lang="ru-RU" dirty="0"/>
              <a:t> перед </a:t>
            </a:r>
            <a:r>
              <a:rPr lang="ru-RU" dirty="0" err="1"/>
              <a:t>відвідувачами</a:t>
            </a:r>
            <a:r>
              <a:rPr lang="ru-RU" dirty="0"/>
              <a:t> </a:t>
            </a:r>
            <a:r>
              <a:rPr lang="ru-RU" dirty="0" err="1"/>
              <a:t>унікальну</a:t>
            </a:r>
            <a:r>
              <a:rPr lang="ru-RU" dirty="0"/>
              <a:t> </a:t>
            </a:r>
            <a:r>
              <a:rPr lang="ru-RU" dirty="0" err="1"/>
              <a:t>можливість</a:t>
            </a:r>
            <a:r>
              <a:rPr lang="ru-RU" dirty="0"/>
              <a:t> </a:t>
            </a:r>
            <a:r>
              <a:rPr lang="ru-RU" dirty="0" err="1"/>
              <a:t>насолоджуватися</a:t>
            </a:r>
            <a:r>
              <a:rPr lang="ru-RU" dirty="0"/>
              <a:t> </a:t>
            </a:r>
            <a:r>
              <a:rPr lang="ru-RU" dirty="0" err="1"/>
              <a:t>навколишніми</a:t>
            </a:r>
            <a:r>
              <a:rPr lang="ru-RU" dirty="0"/>
              <a:t> пейзажами. Весь </a:t>
            </a:r>
            <a:r>
              <a:rPr lang="ru-RU" dirty="0" err="1"/>
              <a:t>Чорногірський</a:t>
            </a:r>
            <a:r>
              <a:rPr lang="ru-RU" dirty="0"/>
              <a:t> хребет </a:t>
            </a:r>
            <a:r>
              <a:rPr lang="ru-RU" dirty="0" err="1"/>
              <a:t>відкривається</a:t>
            </a:r>
            <a:r>
              <a:rPr lang="ru-RU" dirty="0"/>
              <a:t> перед нами на </a:t>
            </a:r>
            <a:r>
              <a:rPr lang="ru-RU" dirty="0" err="1"/>
              <a:t>вершині</a:t>
            </a:r>
            <a:r>
              <a:rPr lang="ru-RU" dirty="0"/>
              <a:t> гори.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843" y="4221089"/>
            <a:ext cx="4120157" cy="263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571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65562" y="3970932"/>
            <a:ext cx="5278437" cy="2853532"/>
          </a:xfrm>
        </p:spPr>
        <p:txBody>
          <a:bodyPr/>
          <a:lstStyle/>
          <a:p>
            <a:r>
              <a:rPr lang="ru-RU" dirty="0" err="1"/>
              <a:t>Підняття</a:t>
            </a:r>
            <a:r>
              <a:rPr lang="ru-RU" dirty="0"/>
              <a:t> </a:t>
            </a:r>
            <a:r>
              <a:rPr lang="ru-RU" dirty="0" err="1"/>
              <a:t>українського</a:t>
            </a:r>
            <a:r>
              <a:rPr lang="ru-RU" dirty="0"/>
              <a:t> </a:t>
            </a:r>
            <a:r>
              <a:rPr lang="ru-RU" dirty="0" err="1"/>
              <a:t>національного</a:t>
            </a:r>
            <a:r>
              <a:rPr lang="ru-RU" dirty="0"/>
              <a:t> Прапора на </a:t>
            </a:r>
            <a:r>
              <a:rPr lang="ru-RU" dirty="0" err="1"/>
              <a:t>Говерлі</a:t>
            </a:r>
            <a:r>
              <a:rPr lang="ru-RU" dirty="0"/>
              <a:t> 16 </a:t>
            </a:r>
            <a:r>
              <a:rPr lang="ru-RU" dirty="0" err="1"/>
              <a:t>липня</a:t>
            </a:r>
            <a:r>
              <a:rPr lang="ru-RU" dirty="0"/>
              <a:t> 1993 р.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7401"/>
            <a:ext cx="3865563" cy="570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360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-1" y="0"/>
            <a:ext cx="4570009" cy="6858000"/>
          </a:xfrm>
        </p:spPr>
        <p:txBody>
          <a:bodyPr>
            <a:normAutofit/>
          </a:bodyPr>
          <a:lstStyle/>
          <a:p>
            <a:r>
              <a:rPr lang="ru-RU" dirty="0" err="1"/>
              <a:t>Конусоподібна</a:t>
            </a:r>
            <a:r>
              <a:rPr lang="ru-RU" dirty="0"/>
              <a:t> форма гори </a:t>
            </a:r>
            <a:r>
              <a:rPr lang="ru-RU" dirty="0" err="1"/>
              <a:t>іноді</a:t>
            </a:r>
            <a:r>
              <a:rPr lang="ru-RU" dirty="0"/>
              <a:t> </a:t>
            </a:r>
            <a:r>
              <a:rPr lang="ru-RU" dirty="0" err="1"/>
              <a:t>дає</a:t>
            </a:r>
            <a:r>
              <a:rPr lang="ru-RU" dirty="0"/>
              <a:t> </a:t>
            </a:r>
            <a:r>
              <a:rPr lang="ru-RU" dirty="0" err="1"/>
              <a:t>можливість</a:t>
            </a:r>
            <a:r>
              <a:rPr lang="ru-RU" dirty="0"/>
              <a:t> </a:t>
            </a:r>
            <a:r>
              <a:rPr lang="ru-RU" dirty="0" err="1"/>
              <a:t>бігти</a:t>
            </a:r>
            <a:r>
              <a:rPr lang="ru-RU" dirty="0"/>
              <a:t> </a:t>
            </a:r>
            <a:r>
              <a:rPr lang="ru-RU" dirty="0" err="1"/>
              <a:t>сніговий</a:t>
            </a:r>
            <a:r>
              <a:rPr lang="ru-RU" dirty="0"/>
              <a:t> </a:t>
            </a:r>
            <a:r>
              <a:rPr lang="ru-RU" dirty="0" err="1"/>
              <a:t>лавині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утворити</a:t>
            </a:r>
            <a:r>
              <a:rPr lang="ru-RU" dirty="0"/>
              <a:t> </a:t>
            </a:r>
            <a:r>
              <a:rPr lang="ru-RU" dirty="0" err="1"/>
              <a:t>каменепади</a:t>
            </a:r>
            <a:r>
              <a:rPr lang="ru-RU" dirty="0"/>
              <a:t>. Вона </a:t>
            </a:r>
            <a:r>
              <a:rPr lang="ru-RU" dirty="0" err="1"/>
              <a:t>складається</a:t>
            </a:r>
            <a:r>
              <a:rPr lang="ru-RU" dirty="0"/>
              <a:t> з </a:t>
            </a:r>
            <a:r>
              <a:rPr lang="ru-RU" dirty="0" err="1"/>
              <a:t>конгломератів</a:t>
            </a:r>
            <a:r>
              <a:rPr lang="ru-RU" dirty="0"/>
              <a:t> і </a:t>
            </a:r>
            <a:r>
              <a:rPr lang="ru-RU" dirty="0" err="1"/>
              <a:t>пісковику</a:t>
            </a:r>
            <a:r>
              <a:rPr lang="ru-RU" dirty="0"/>
              <a:t>. </a:t>
            </a:r>
            <a:r>
              <a:rPr lang="ru-RU" dirty="0" err="1"/>
              <a:t>Чагарникові</a:t>
            </a:r>
            <a:r>
              <a:rPr lang="ru-RU" dirty="0"/>
              <a:t> </a:t>
            </a:r>
            <a:r>
              <a:rPr lang="ru-RU" dirty="0" err="1"/>
              <a:t>пустища</a:t>
            </a:r>
            <a:r>
              <a:rPr lang="ru-RU" dirty="0"/>
              <a:t>, </a:t>
            </a:r>
            <a:r>
              <a:rPr lang="ru-RU" dirty="0" err="1"/>
              <a:t>альпійські</a:t>
            </a:r>
            <a:r>
              <a:rPr lang="ru-RU" dirty="0"/>
              <a:t> луки і </a:t>
            </a:r>
            <a:r>
              <a:rPr lang="ru-RU" dirty="0" err="1"/>
              <a:t>іноді</a:t>
            </a:r>
            <a:r>
              <a:rPr lang="ru-RU" dirty="0"/>
              <a:t> </a:t>
            </a:r>
            <a:r>
              <a:rPr lang="ru-RU" dirty="0" err="1"/>
              <a:t>кам’яні</a:t>
            </a:r>
            <a:r>
              <a:rPr lang="ru-RU" dirty="0"/>
              <a:t> </a:t>
            </a:r>
            <a:r>
              <a:rPr lang="ru-RU" dirty="0" err="1"/>
              <a:t>осипи</a:t>
            </a:r>
            <a:r>
              <a:rPr lang="ru-RU" dirty="0"/>
              <a:t> </a:t>
            </a:r>
            <a:r>
              <a:rPr lang="ru-RU" dirty="0" err="1"/>
              <a:t>покривають</a:t>
            </a:r>
            <a:r>
              <a:rPr lang="ru-RU" dirty="0"/>
              <a:t> Говерлу. Один з </a:t>
            </a:r>
            <a:r>
              <a:rPr lang="ru-RU" dirty="0" err="1"/>
              <a:t>витоків</a:t>
            </a:r>
            <a:r>
              <a:rPr lang="ru-RU" dirty="0"/>
              <a:t> Пруту </a:t>
            </a:r>
            <a:r>
              <a:rPr lang="ru-RU" dirty="0" err="1"/>
              <a:t>розташувався</a:t>
            </a:r>
            <a:r>
              <a:rPr lang="ru-RU" dirty="0"/>
              <a:t> </a:t>
            </a:r>
            <a:r>
              <a:rPr lang="ru-RU" dirty="0" err="1"/>
              <a:t>біля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підніжжя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тут є </a:t>
            </a:r>
            <a:r>
              <a:rPr lang="ru-RU" dirty="0" err="1"/>
              <a:t>водоспад</a:t>
            </a:r>
            <a:r>
              <a:rPr lang="ru-RU" dirty="0"/>
              <a:t>. Гора Говерла </a:t>
            </a:r>
            <a:r>
              <a:rPr lang="ru-RU" dirty="0" err="1"/>
              <a:t>розташована</a:t>
            </a:r>
            <a:r>
              <a:rPr lang="ru-RU" dirty="0"/>
              <a:t> в </a:t>
            </a:r>
            <a:r>
              <a:rPr lang="ru-RU" dirty="0" err="1"/>
              <a:t>зоні</a:t>
            </a:r>
            <a:r>
              <a:rPr lang="ru-RU" dirty="0"/>
              <a:t> </a:t>
            </a:r>
            <a:r>
              <a:rPr lang="ru-RU" dirty="0" err="1"/>
              <a:t>Карпатського</a:t>
            </a:r>
            <a:r>
              <a:rPr lang="ru-RU" dirty="0"/>
              <a:t> </a:t>
            </a:r>
            <a:r>
              <a:rPr lang="ru-RU" dirty="0" err="1"/>
              <a:t>заповідника</a:t>
            </a:r>
            <a:r>
              <a:rPr lang="ru-RU" dirty="0"/>
              <a:t>.</a:t>
            </a:r>
          </a:p>
          <a:p>
            <a:r>
              <a:rPr lang="ru-RU" dirty="0"/>
              <a:t> </a:t>
            </a:r>
            <a:r>
              <a:rPr lang="ru-RU" dirty="0" err="1"/>
              <a:t>Підйом</a:t>
            </a:r>
            <a:r>
              <a:rPr lang="ru-RU" dirty="0"/>
              <a:t> на Говерлу </a:t>
            </a:r>
            <a:r>
              <a:rPr lang="ru-RU" dirty="0" err="1"/>
              <a:t>забере</a:t>
            </a:r>
            <a:r>
              <a:rPr lang="ru-RU" dirty="0"/>
              <a:t> у вас </a:t>
            </a:r>
            <a:r>
              <a:rPr lang="ru-RU" dirty="0" err="1"/>
              <a:t>приблизно</a:t>
            </a:r>
            <a:r>
              <a:rPr lang="ru-RU" dirty="0"/>
              <a:t> 3-4 </a:t>
            </a:r>
            <a:r>
              <a:rPr lang="ru-RU" dirty="0" err="1"/>
              <a:t>години</a:t>
            </a:r>
            <a:r>
              <a:rPr lang="ru-RU" dirty="0"/>
              <a:t>, але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отримаєте</a:t>
            </a:r>
            <a:r>
              <a:rPr lang="ru-RU" dirty="0"/>
              <a:t> </a:t>
            </a:r>
            <a:r>
              <a:rPr lang="ru-RU" dirty="0" err="1"/>
              <a:t>масу</a:t>
            </a:r>
            <a:r>
              <a:rPr lang="ru-RU" dirty="0"/>
              <a:t> </a:t>
            </a:r>
            <a:r>
              <a:rPr lang="ru-RU" dirty="0" err="1"/>
              <a:t>задоволення</a:t>
            </a:r>
            <a:r>
              <a:rPr lang="ru-RU" dirty="0"/>
              <a:t> і </a:t>
            </a:r>
            <a:r>
              <a:rPr lang="ru-RU" dirty="0" err="1"/>
              <a:t>вражень</a:t>
            </a:r>
            <a:r>
              <a:rPr lang="ru-RU" dirty="0"/>
              <a:t>, тому не </a:t>
            </a:r>
            <a:r>
              <a:rPr lang="ru-RU" dirty="0" err="1"/>
              <a:t>варто</a:t>
            </a:r>
            <a:r>
              <a:rPr lang="ru-RU" dirty="0"/>
              <a:t> </a:t>
            </a:r>
            <a:r>
              <a:rPr lang="ru-RU" dirty="0" err="1"/>
              <a:t>чекати</a:t>
            </a:r>
            <a:r>
              <a:rPr lang="ru-RU" dirty="0"/>
              <a:t>, </a:t>
            </a:r>
            <a:r>
              <a:rPr lang="ru-RU" dirty="0" err="1"/>
              <a:t>краще</a:t>
            </a:r>
            <a:r>
              <a:rPr lang="ru-RU" dirty="0"/>
              <a:t> </a:t>
            </a:r>
            <a:r>
              <a:rPr lang="ru-RU" dirty="0" err="1"/>
              <a:t>починати</a:t>
            </a:r>
            <a:r>
              <a:rPr lang="ru-RU" dirty="0"/>
              <a:t> </a:t>
            </a:r>
            <a:r>
              <a:rPr lang="ru-RU" dirty="0" err="1"/>
              <a:t>підкорення</a:t>
            </a:r>
            <a:r>
              <a:rPr lang="ru-RU" dirty="0"/>
              <a:t> </a:t>
            </a:r>
            <a:r>
              <a:rPr lang="ru-RU" dirty="0" err="1"/>
              <a:t>гір</a:t>
            </a:r>
            <a:endParaRPr lang="ru-RU" dirty="0"/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009" y="3933057"/>
            <a:ext cx="4572855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271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0" y="0"/>
            <a:ext cx="5115130" cy="3538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87" y="3538657"/>
            <a:ext cx="4760913" cy="331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515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l"/>
            <a:r>
              <a:rPr lang="ru-RU" sz="2400" dirty="0" err="1"/>
              <a:t>Популярний</a:t>
            </a:r>
            <a:r>
              <a:rPr lang="ru-RU" sz="2400" dirty="0"/>
              <a:t> </a:t>
            </a:r>
            <a:r>
              <a:rPr lang="ru-RU" sz="2400" dirty="0" err="1"/>
              <a:t>об'єкт</a:t>
            </a:r>
            <a:r>
              <a:rPr lang="ru-RU" sz="2400" dirty="0"/>
              <a:t> </a:t>
            </a:r>
            <a:r>
              <a:rPr lang="ru-RU" sz="2400" dirty="0" err="1"/>
              <a:t>літнього</a:t>
            </a:r>
            <a:r>
              <a:rPr lang="ru-RU" sz="2400" dirty="0"/>
              <a:t> та </a:t>
            </a:r>
            <a:r>
              <a:rPr lang="ru-RU" sz="2400" dirty="0" err="1"/>
              <a:t>зимового</a:t>
            </a:r>
            <a:r>
              <a:rPr lang="ru-RU" sz="2400" dirty="0"/>
              <a:t> туризму. Через </a:t>
            </a:r>
            <a:r>
              <a:rPr lang="ru-RU" sz="2400" dirty="0" err="1"/>
              <a:t>популярність</a:t>
            </a:r>
            <a:r>
              <a:rPr lang="ru-RU" sz="2400" dirty="0"/>
              <a:t> </a:t>
            </a:r>
            <a:r>
              <a:rPr lang="ru-RU" sz="2400" dirty="0" err="1"/>
              <a:t>має</a:t>
            </a:r>
            <a:r>
              <a:rPr lang="ru-RU" sz="2400" dirty="0"/>
              <a:t> </a:t>
            </a:r>
            <a:r>
              <a:rPr lang="ru-RU" sz="2400" dirty="0" err="1"/>
              <a:t>високий</a:t>
            </a:r>
            <a:r>
              <a:rPr lang="ru-RU" sz="2400" dirty="0"/>
              <a:t> </a:t>
            </a:r>
            <a:r>
              <a:rPr lang="ru-RU" sz="2400" dirty="0" err="1"/>
              <a:t>рівень</a:t>
            </a:r>
            <a:r>
              <a:rPr lang="ru-RU" sz="2400" dirty="0"/>
              <a:t> </a:t>
            </a:r>
            <a:r>
              <a:rPr lang="ru-RU" sz="2400" dirty="0" err="1"/>
              <a:t>засміченості</a:t>
            </a:r>
            <a:r>
              <a:rPr lang="ru-RU" sz="2400" dirty="0"/>
              <a:t> </a:t>
            </a:r>
            <a:r>
              <a:rPr lang="ru-RU" sz="2400" dirty="0" err="1"/>
              <a:t>привершинної</a:t>
            </a:r>
            <a:r>
              <a:rPr lang="ru-RU" sz="2400" dirty="0"/>
              <a:t> </a:t>
            </a:r>
            <a:r>
              <a:rPr lang="ru-RU" sz="2400" dirty="0" err="1"/>
              <a:t>ділянки</a:t>
            </a:r>
            <a:r>
              <a:rPr lang="ru-RU" sz="2400" dirty="0"/>
              <a:t>, а </a:t>
            </a:r>
            <a:r>
              <a:rPr lang="ru-RU" sz="2400" dirty="0" err="1"/>
              <a:t>також</a:t>
            </a:r>
            <a:r>
              <a:rPr lang="ru-RU" sz="2400" dirty="0"/>
              <a:t> </a:t>
            </a:r>
            <a:r>
              <a:rPr lang="ru-RU" sz="2400" dirty="0" err="1"/>
              <a:t>знищений</a:t>
            </a:r>
            <a:r>
              <a:rPr lang="ru-RU" sz="2400" dirty="0"/>
              <a:t> </a:t>
            </a:r>
            <a:r>
              <a:rPr lang="ru-RU" sz="2400" dirty="0" err="1"/>
              <a:t>рослинний</a:t>
            </a:r>
            <a:r>
              <a:rPr lang="ru-RU" sz="2400" dirty="0"/>
              <a:t> </a:t>
            </a:r>
            <a:r>
              <a:rPr lang="ru-RU" sz="2400" dirty="0" err="1"/>
              <a:t>покрив</a:t>
            </a:r>
            <a:r>
              <a:rPr lang="ru-RU" sz="2400" dirty="0"/>
              <a:t> на </a:t>
            </a:r>
            <a:r>
              <a:rPr lang="ru-RU" sz="2400" dirty="0" err="1"/>
              <a:t>вершині</a:t>
            </a:r>
            <a:r>
              <a:rPr lang="ru-RU" sz="2400" dirty="0"/>
              <a:t>.</a:t>
            </a:r>
          </a:p>
          <a:p>
            <a:pPr algn="l"/>
            <a:r>
              <a:rPr lang="ru-RU" sz="2400" dirty="0" err="1" smtClean="0"/>
              <a:t>Основні</a:t>
            </a:r>
            <a:r>
              <a:rPr lang="ru-RU" sz="2400" dirty="0" smtClean="0"/>
              <a:t> </a:t>
            </a:r>
            <a:r>
              <a:rPr lang="ru-RU" sz="2400" dirty="0" err="1"/>
              <a:t>маршрути</a:t>
            </a:r>
            <a:r>
              <a:rPr lang="ru-RU" sz="2400" dirty="0"/>
              <a:t> на Говерлу </a:t>
            </a:r>
            <a:r>
              <a:rPr lang="ru-RU" sz="2400" dirty="0" err="1"/>
              <a:t>включають</a:t>
            </a:r>
            <a:r>
              <a:rPr lang="ru-RU" sz="2400" dirty="0"/>
              <a:t> </a:t>
            </a:r>
            <a:r>
              <a:rPr lang="ru-RU" sz="2400" dirty="0" err="1"/>
              <a:t>сходження</a:t>
            </a:r>
            <a:r>
              <a:rPr lang="ru-RU" sz="2400" dirty="0"/>
              <a:t> з боку </a:t>
            </a:r>
            <a:r>
              <a:rPr lang="ru-RU" sz="2400" dirty="0" err="1"/>
              <a:t>турбази</a:t>
            </a:r>
            <a:r>
              <a:rPr lang="ru-RU" sz="2400" dirty="0"/>
              <a:t> «</a:t>
            </a:r>
            <a:r>
              <a:rPr lang="ru-RU" sz="2400" dirty="0" err="1"/>
              <a:t>Заросляк</a:t>
            </a:r>
            <a:r>
              <a:rPr lang="ru-RU" sz="2400" dirty="0"/>
              <a:t>» (через так </a:t>
            </a:r>
            <a:r>
              <a:rPr lang="ru-RU" sz="2400" dirty="0" err="1"/>
              <a:t>звану</a:t>
            </a:r>
            <a:r>
              <a:rPr lang="ru-RU" sz="2400" dirty="0"/>
              <a:t> </a:t>
            </a:r>
            <a:r>
              <a:rPr lang="ru-RU" sz="2400" dirty="0" err="1"/>
              <a:t>Говерляну</a:t>
            </a:r>
            <a:r>
              <a:rPr lang="ru-RU" sz="2400" dirty="0"/>
              <a:t>), з боку урочища </a:t>
            </a:r>
            <a:r>
              <a:rPr lang="ru-RU" sz="2400" dirty="0" err="1"/>
              <a:t>Козьмещик</a:t>
            </a:r>
            <a:r>
              <a:rPr lang="ru-RU" sz="2400" dirty="0"/>
              <a:t> та по </a:t>
            </a:r>
            <a:r>
              <a:rPr lang="ru-RU" sz="2400" dirty="0" err="1"/>
              <a:t>гребеню</a:t>
            </a:r>
            <a:r>
              <a:rPr lang="ru-RU" sz="2400" dirty="0"/>
              <a:t> </a:t>
            </a:r>
            <a:r>
              <a:rPr lang="ru-RU" sz="2400" dirty="0" err="1"/>
              <a:t>Чорногірського</a:t>
            </a:r>
            <a:r>
              <a:rPr lang="ru-RU" sz="2400" dirty="0"/>
              <a:t> хребта, як з боку гори </a:t>
            </a:r>
            <a:r>
              <a:rPr lang="ru-RU" sz="2400" dirty="0" err="1"/>
              <a:t>Петрос</a:t>
            </a:r>
            <a:r>
              <a:rPr lang="ru-RU" sz="2400" dirty="0"/>
              <a:t>, так і з боку </a:t>
            </a:r>
            <a:r>
              <a:rPr lang="ru-RU" sz="2400" dirty="0" err="1"/>
              <a:t>гір</a:t>
            </a:r>
            <a:r>
              <a:rPr lang="ru-RU" sz="2400" dirty="0"/>
              <a:t> </a:t>
            </a:r>
            <a:r>
              <a:rPr lang="ru-RU" sz="2400" dirty="0" err="1"/>
              <a:t>Пожижевська</a:t>
            </a:r>
            <a:r>
              <a:rPr lang="ru-RU" sz="2400" dirty="0"/>
              <a:t> та </a:t>
            </a:r>
            <a:r>
              <a:rPr lang="ru-RU" sz="2400" dirty="0" err="1"/>
              <a:t>Брецкул</a:t>
            </a:r>
            <a:r>
              <a:rPr lang="ru-RU" sz="2400" dirty="0"/>
              <a:t>. </a:t>
            </a:r>
            <a:r>
              <a:rPr lang="ru-RU" sz="2400" dirty="0" err="1"/>
              <a:t>Взимку</a:t>
            </a:r>
            <a:r>
              <a:rPr lang="ru-RU" sz="2400" dirty="0"/>
              <a:t> </a:t>
            </a:r>
            <a:r>
              <a:rPr lang="ru-RU" sz="2400" dirty="0" err="1"/>
              <a:t>альпіністським</a:t>
            </a:r>
            <a:r>
              <a:rPr lang="ru-RU" sz="2400" dirty="0"/>
              <a:t> </a:t>
            </a:r>
            <a:r>
              <a:rPr lang="ru-RU" sz="2400" dirty="0" err="1"/>
              <a:t>сходженням</a:t>
            </a:r>
            <a:r>
              <a:rPr lang="ru-RU" sz="2400" dirty="0"/>
              <a:t> на Говерлу </a:t>
            </a:r>
            <a:r>
              <a:rPr lang="ru-RU" sz="2400" dirty="0" err="1"/>
              <a:t>присвоєна</a:t>
            </a:r>
            <a:r>
              <a:rPr lang="ru-RU" sz="2400" dirty="0"/>
              <a:t> </a:t>
            </a:r>
            <a:r>
              <a:rPr lang="ru-RU" sz="2400" dirty="0" err="1"/>
              <a:t>категорія</a:t>
            </a:r>
            <a:r>
              <a:rPr lang="ru-RU" sz="2400" dirty="0"/>
              <a:t> 1Б.</a:t>
            </a:r>
          </a:p>
          <a:p>
            <a:pPr algn="l"/>
            <a:r>
              <a:rPr lang="ru-RU" sz="2400" dirty="0"/>
              <a:t> </a:t>
            </a:r>
            <a:r>
              <a:rPr lang="ru-RU" sz="2400" dirty="0" smtClean="0"/>
              <a:t>Говерла </a:t>
            </a:r>
            <a:r>
              <a:rPr lang="ru-RU" sz="2400" dirty="0" err="1"/>
              <a:t>потерпає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</a:t>
            </a:r>
            <a:r>
              <a:rPr lang="ru-RU" sz="2400" dirty="0" err="1"/>
              <a:t>щорічних</a:t>
            </a:r>
            <a:r>
              <a:rPr lang="ru-RU" sz="2400" dirty="0"/>
              <a:t> </a:t>
            </a:r>
            <a:r>
              <a:rPr lang="ru-RU" sz="2400" dirty="0" err="1"/>
              <a:t>масових</a:t>
            </a:r>
            <a:r>
              <a:rPr lang="ru-RU" sz="2400" dirty="0"/>
              <a:t> </a:t>
            </a:r>
            <a:r>
              <a:rPr lang="ru-RU" sz="2400" dirty="0" err="1"/>
              <a:t>сходжень</a:t>
            </a:r>
            <a:r>
              <a:rPr lang="ru-RU" sz="2400" dirty="0"/>
              <a:t>, </a:t>
            </a:r>
            <a:r>
              <a:rPr lang="ru-RU" sz="2400" dirty="0" err="1"/>
              <a:t>після</a:t>
            </a:r>
            <a:r>
              <a:rPr lang="ru-RU" sz="2400" dirty="0"/>
              <a:t> </a:t>
            </a:r>
            <a:r>
              <a:rPr lang="ru-RU" sz="2400" dirty="0" err="1"/>
              <a:t>яких</a:t>
            </a:r>
            <a:r>
              <a:rPr lang="ru-RU" sz="2400" dirty="0"/>
              <a:t> у горах </a:t>
            </a:r>
            <a:r>
              <a:rPr lang="ru-RU" sz="2400" dirty="0" err="1"/>
              <a:t>залишаються</a:t>
            </a:r>
            <a:r>
              <a:rPr lang="ru-RU" sz="2400" dirty="0"/>
              <a:t> </a:t>
            </a:r>
            <a:r>
              <a:rPr lang="ru-RU" sz="2400" dirty="0" err="1"/>
              <a:t>безліч</a:t>
            </a:r>
            <a:r>
              <a:rPr lang="ru-RU" sz="2400" dirty="0"/>
              <a:t> </a:t>
            </a:r>
            <a:r>
              <a:rPr lang="ru-RU" sz="2400" dirty="0" err="1"/>
              <a:t>сміття</a:t>
            </a:r>
            <a:r>
              <a:rPr lang="ru-RU" sz="2400" dirty="0"/>
              <a:t> і </a:t>
            </a:r>
            <a:r>
              <a:rPr lang="ru-RU" sz="2400" dirty="0" err="1"/>
              <a:t>гектари</a:t>
            </a:r>
            <a:r>
              <a:rPr lang="ru-RU" sz="2400" dirty="0"/>
              <a:t> </a:t>
            </a:r>
            <a:r>
              <a:rPr lang="ru-RU" sz="2400" dirty="0" err="1"/>
              <a:t>витоптаних</a:t>
            </a:r>
            <a:r>
              <a:rPr lang="ru-RU" sz="2400" dirty="0"/>
              <a:t> </a:t>
            </a:r>
            <a:r>
              <a:rPr lang="ru-RU" sz="2400" dirty="0" err="1"/>
              <a:t>високогірних</a:t>
            </a:r>
            <a:r>
              <a:rPr lang="ru-RU" sz="2400" dirty="0"/>
              <a:t> </a:t>
            </a:r>
            <a:r>
              <a:rPr lang="ru-RU" sz="2400" dirty="0" err="1"/>
              <a:t>лугів</a:t>
            </a:r>
            <a:r>
              <a:rPr lang="ru-RU" sz="2400" dirty="0"/>
              <a:t>. </a:t>
            </a:r>
            <a:endParaRPr lang="en-US" sz="2400" dirty="0" smtClean="0"/>
          </a:p>
          <a:p>
            <a:pPr algn="l"/>
            <a:r>
              <a:rPr lang="ru-RU" sz="2400" dirty="0" smtClean="0"/>
              <a:t>За </a:t>
            </a:r>
            <a:r>
              <a:rPr lang="ru-RU" sz="2400" dirty="0" err="1"/>
              <a:t>розрахунками</a:t>
            </a:r>
            <a:r>
              <a:rPr lang="ru-RU" sz="2400" dirty="0"/>
              <a:t> </a:t>
            </a:r>
            <a:r>
              <a:rPr lang="ru-RU" sz="2400" dirty="0" err="1"/>
              <a:t>фахівців</a:t>
            </a:r>
            <a:r>
              <a:rPr lang="ru-RU" sz="2400" dirty="0"/>
              <a:t>, </a:t>
            </a:r>
            <a:r>
              <a:rPr lang="ru-RU" sz="2400" dirty="0" err="1"/>
              <a:t>екологічне</a:t>
            </a:r>
            <a:r>
              <a:rPr lang="ru-RU" sz="2400" dirty="0"/>
              <a:t> </a:t>
            </a:r>
            <a:r>
              <a:rPr lang="ru-RU" sz="2400" dirty="0" err="1"/>
              <a:t>навантаження</a:t>
            </a:r>
            <a:r>
              <a:rPr lang="ru-RU" sz="2400" dirty="0"/>
              <a:t> на Говерлу не </a:t>
            </a:r>
            <a:r>
              <a:rPr lang="ru-RU" sz="2400" dirty="0" err="1"/>
              <a:t>має</a:t>
            </a:r>
            <a:r>
              <a:rPr lang="ru-RU" sz="2400" dirty="0"/>
              <a:t> </a:t>
            </a:r>
            <a:r>
              <a:rPr lang="ru-RU" sz="2400" dirty="0" err="1"/>
              <a:t>перевищувати</a:t>
            </a:r>
            <a:r>
              <a:rPr lang="ru-RU" sz="2400" dirty="0"/>
              <a:t> 200 </a:t>
            </a:r>
            <a:r>
              <a:rPr lang="ru-RU" sz="2400" dirty="0" err="1"/>
              <a:t>осіб</a:t>
            </a:r>
            <a:r>
              <a:rPr lang="ru-RU" sz="2400" dirty="0"/>
              <a:t> на </a:t>
            </a:r>
            <a:r>
              <a:rPr lang="ru-RU" sz="2400" dirty="0" err="1"/>
              <a:t>добу</a:t>
            </a:r>
            <a:r>
              <a:rPr lang="ru-RU" sz="2400" dirty="0"/>
              <a:t>.</a:t>
            </a:r>
          </a:p>
          <a:p>
            <a:pPr algn="l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8542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-14890" y="0"/>
            <a:ext cx="9158889" cy="835460"/>
          </a:xfrm>
        </p:spPr>
        <p:txBody>
          <a:bodyPr/>
          <a:lstStyle/>
          <a:p>
            <a:pPr algn="just"/>
            <a:r>
              <a:rPr lang="ru-RU" dirty="0" err="1"/>
              <a:t>Пам'ятний</a:t>
            </a:r>
            <a:r>
              <a:rPr lang="ru-RU" dirty="0"/>
              <a:t> знак на </a:t>
            </a:r>
            <a:r>
              <a:rPr lang="ru-RU" dirty="0" err="1"/>
              <a:t>вершині</a:t>
            </a:r>
            <a:r>
              <a:rPr lang="ru-RU" dirty="0"/>
              <a:t> </a:t>
            </a:r>
            <a:r>
              <a:rPr lang="ru-RU" dirty="0" err="1"/>
              <a:t>Говерли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5" y="884464"/>
            <a:ext cx="9146665" cy="597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905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20</TotalTime>
  <Words>485</Words>
  <Application>Microsoft Office PowerPoint</Application>
  <PresentationFormat>Экран (4:3)</PresentationFormat>
  <Paragraphs>36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Воздушный поток</vt:lpstr>
      <vt:lpstr>Гове́рла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Символ України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Гове́рла </dc:title>
  <cp:lastModifiedBy>Admin</cp:lastModifiedBy>
  <cp:revision>6</cp:revision>
  <dcterms:modified xsi:type="dcterms:W3CDTF">2012-11-18T18:59:44Z</dcterms:modified>
</cp:coreProperties>
</file>