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8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3CBA-AB6D-41C2-8215-4F798BBE0D2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770FE25-F2BD-4F15-88D0-829A1EFEE85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3CBA-AB6D-41C2-8215-4F798BBE0D2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FE25-F2BD-4F15-88D0-829A1EFEE8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3CBA-AB6D-41C2-8215-4F798BBE0D2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FE25-F2BD-4F15-88D0-829A1EFEE8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3CBA-AB6D-41C2-8215-4F798BBE0D2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FE25-F2BD-4F15-88D0-829A1EFEE85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3CBA-AB6D-41C2-8215-4F798BBE0D2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770FE25-F2BD-4F15-88D0-829A1EFEE85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3CBA-AB6D-41C2-8215-4F798BBE0D2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FE25-F2BD-4F15-88D0-829A1EFEE85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3CBA-AB6D-41C2-8215-4F798BBE0D2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FE25-F2BD-4F15-88D0-829A1EFEE85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3CBA-AB6D-41C2-8215-4F798BBE0D2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FE25-F2BD-4F15-88D0-829A1EFEE8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3CBA-AB6D-41C2-8215-4F798BBE0D2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FE25-F2BD-4F15-88D0-829A1EFEE8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3CBA-AB6D-41C2-8215-4F798BBE0D2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FE25-F2BD-4F15-88D0-829A1EFEE85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3CBA-AB6D-41C2-8215-4F798BBE0D2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770FE25-F2BD-4F15-88D0-829A1EFEE85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7E63CBA-AB6D-41C2-8215-4F798BBE0D2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770FE25-F2BD-4F15-88D0-829A1EFEE8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445224"/>
            <a:ext cx="3886200" cy="1199704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Підготувала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Учениця 10-А класу</a:t>
            </a:r>
          </a:p>
          <a:p>
            <a:r>
              <a:rPr lang="uk-UA" dirty="0" err="1" smtClean="0">
                <a:solidFill>
                  <a:schemeClr val="tx1"/>
                </a:solidFill>
              </a:rPr>
              <a:t>Безнощенко</a:t>
            </a:r>
            <a:r>
              <a:rPr lang="uk-UA" dirty="0" smtClean="0">
                <a:solidFill>
                  <a:schemeClr val="tx1"/>
                </a:solidFill>
              </a:rPr>
              <a:t> Валентина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05930"/>
            <a:ext cx="9144000" cy="1470025"/>
          </a:xfrm>
        </p:spPr>
        <p:txBody>
          <a:bodyPr>
            <a:normAutofit/>
          </a:bodyPr>
          <a:lstStyle/>
          <a:p>
            <a:r>
              <a:rPr lang="uk-UA" dirty="0" smtClean="0"/>
              <a:t>Туристичний регіон світу: Іспанія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5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8640959" cy="54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ermita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34993"/>
            <a:ext cx="6768753" cy="4518143"/>
          </a:xfrm>
        </p:spPr>
      </p:pic>
      <p:sp>
        <p:nvSpPr>
          <p:cNvPr id="6" name="Прямоугольник 5"/>
          <p:cNvSpPr/>
          <p:nvPr/>
        </p:nvSpPr>
        <p:spPr>
          <a:xfrm>
            <a:off x="467544" y="4800198"/>
            <a:ext cx="8352928" cy="2085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50" dirty="0" smtClean="0"/>
              <a:t>Туризм є однією з основних галузей господарства Іспанії. У 2004 році доходи від туризму склали 37,5 млн. євро. Щорічний обсяг туристичних потоків складає біля 60% іноземних туристів, а їх щорічний приріст в середньому 5% за останні 20 років Іспанія приймає 7% від усіх іноземних туристів світу, займаючи 2-е місце в світі після Франції, та 2-е місце після США за обсягом доходів від туризму.</a:t>
            </a:r>
            <a:endParaRPr lang="ru-RU" sz="18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sspaniya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60648"/>
            <a:ext cx="6552728" cy="4373946"/>
          </a:xfrm>
        </p:spPr>
      </p:pic>
      <p:sp>
        <p:nvSpPr>
          <p:cNvPr id="4" name="Прямоугольник 3"/>
          <p:cNvSpPr/>
          <p:nvPr/>
        </p:nvSpPr>
        <p:spPr>
          <a:xfrm>
            <a:off x="539552" y="4771018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Багато іспанців та гостей із зарубіжжя цікавляться фестивалями </a:t>
            </a:r>
            <a:r>
              <a:rPr lang="uk-UA" dirty="0" err="1" smtClean="0"/>
              <a:t>Сан-Фермін</a:t>
            </a:r>
            <a:r>
              <a:rPr lang="uk-UA" dirty="0" smtClean="0"/>
              <a:t> та Дорогою Сантьяго, а також можливістю знайти тут тихі і спокійні пляжі та прекрасні гірські куточки. Найбільш відвідуваним національним парком Іспанії та другим за кількістю відвідувань у світі (4 млн. відвідувачів на рік) є </a:t>
            </a:r>
            <a:r>
              <a:rPr lang="uk-UA" dirty="0" err="1" smtClean="0"/>
              <a:t>Тейде</a:t>
            </a:r>
            <a:r>
              <a:rPr lang="uk-UA" dirty="0" smtClean="0"/>
              <a:t> (де розташований однойменний пік - найвища точка Іспанії) на острові </a:t>
            </a:r>
            <a:r>
              <a:rPr lang="uk-UA" dirty="0" err="1" smtClean="0"/>
              <a:t>Тенеріфе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pain_madri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60648"/>
            <a:ext cx="7128792" cy="4488911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4869160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Останнім часом розвивається культурно-пізнавальний туризм. Значним </a:t>
            </a:r>
            <a:r>
              <a:rPr lang="uk-UA" dirty="0" err="1" smtClean="0"/>
              <a:t>аттрактором</a:t>
            </a:r>
            <a:r>
              <a:rPr lang="uk-UA" dirty="0" smtClean="0"/>
              <a:t> для туристів виступає традиційна іспанська кухня з стравами як </a:t>
            </a:r>
            <a:r>
              <a:rPr lang="uk-UA" dirty="0" err="1" smtClean="0"/>
              <a:t>паелья</a:t>
            </a:r>
            <a:r>
              <a:rPr lang="uk-UA" dirty="0" smtClean="0"/>
              <a:t>, </a:t>
            </a:r>
            <a:r>
              <a:rPr lang="uk-UA" dirty="0" err="1" smtClean="0"/>
              <a:t>хамон</a:t>
            </a:r>
            <a:r>
              <a:rPr lang="uk-UA" dirty="0" smtClean="0"/>
              <a:t>, страви із тріски та тунця, печеня з свинини із квасолею, мадридський суп, холодний овочевий суп </a:t>
            </a:r>
            <a:r>
              <a:rPr lang="uk-UA" dirty="0" err="1" smtClean="0"/>
              <a:t>гаспачо</a:t>
            </a:r>
            <a:r>
              <a:rPr lang="uk-UA" dirty="0" smtClean="0"/>
              <a:t>, заєць у соусі </a:t>
            </a:r>
            <a:r>
              <a:rPr lang="uk-UA" dirty="0" err="1" smtClean="0"/>
              <a:t>сальморехо</a:t>
            </a:r>
            <a:r>
              <a:rPr lang="uk-UA" dirty="0" smtClean="0"/>
              <a:t>, ковбаси тощо. При приготування їжі широко використовується оливкова олія.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0185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60648"/>
            <a:ext cx="6336704" cy="4824536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5157192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Іспанія разом з Італією володіє найбільшою кількістю пам'яток спадщини ЮНЕСКО (41), та найбільшою кількістю міст світу, удостоєних ЮНЕСКО звання міст-історичної спадщини людства (30). Серед них </a:t>
            </a:r>
            <a:r>
              <a:rPr lang="uk-UA" dirty="0" err="1" smtClean="0"/>
              <a:t>Сантьяго-де-Компостела</a:t>
            </a:r>
            <a:r>
              <a:rPr lang="uk-UA" dirty="0" smtClean="0"/>
              <a:t>, Севілья, </a:t>
            </a:r>
            <a:r>
              <a:rPr lang="uk-UA" dirty="0" err="1" smtClean="0"/>
              <a:t>Саламанка</a:t>
            </a:r>
            <a:r>
              <a:rPr lang="uk-UA" dirty="0" smtClean="0"/>
              <a:t>, </a:t>
            </a:r>
            <a:r>
              <a:rPr lang="uk-UA" dirty="0" err="1" smtClean="0"/>
              <a:t>Авіла</a:t>
            </a:r>
            <a:r>
              <a:rPr lang="uk-UA" dirty="0" smtClean="0"/>
              <a:t>, </a:t>
            </a:r>
            <a:r>
              <a:rPr lang="uk-UA" dirty="0" err="1" smtClean="0"/>
              <a:t>Сеговія</a:t>
            </a:r>
            <a:r>
              <a:rPr lang="uk-UA" dirty="0" smtClean="0"/>
              <a:t>, </a:t>
            </a:r>
            <a:r>
              <a:rPr lang="uk-UA" dirty="0" err="1" smtClean="0"/>
              <a:t>Алькала-де-Енарес</a:t>
            </a:r>
            <a:r>
              <a:rPr lang="uk-UA" dirty="0" smtClean="0"/>
              <a:t>, Толедо, </a:t>
            </a:r>
            <a:r>
              <a:rPr lang="uk-UA" dirty="0" err="1" smtClean="0"/>
              <a:t>Касерес</a:t>
            </a:r>
            <a:r>
              <a:rPr lang="uk-UA" dirty="0" smtClean="0"/>
              <a:t>, </a:t>
            </a:r>
            <a:r>
              <a:rPr lang="uk-UA" dirty="0" err="1" smtClean="0"/>
              <a:t>Меріда</a:t>
            </a:r>
            <a:r>
              <a:rPr lang="uk-UA" dirty="0" smtClean="0"/>
              <a:t>, </a:t>
            </a:r>
            <a:r>
              <a:rPr lang="uk-UA" dirty="0" err="1" smtClean="0"/>
              <a:t>САн-Крістобаль-де-ла-Лагуна</a:t>
            </a:r>
            <a:r>
              <a:rPr lang="uk-UA" dirty="0" smtClean="0"/>
              <a:t>, Кордоба, Ібіса, </a:t>
            </a:r>
            <a:r>
              <a:rPr lang="uk-UA" dirty="0" err="1" smtClean="0"/>
              <a:t>Куенка</a:t>
            </a:r>
            <a:r>
              <a:rPr lang="uk-UA" dirty="0" smtClean="0"/>
              <a:t> і </a:t>
            </a:r>
            <a:r>
              <a:rPr lang="uk-UA" dirty="0" err="1" smtClean="0"/>
              <a:t>Таррагона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pain_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16632"/>
            <a:ext cx="6096000" cy="4572000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4725144"/>
            <a:ext cx="8892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 Іспанії розташовано 14 національних парків: </a:t>
            </a:r>
            <a:r>
              <a:rPr lang="uk-UA" dirty="0" err="1" smtClean="0"/>
              <a:t>Айгуестортес</a:t>
            </a:r>
            <a:r>
              <a:rPr lang="uk-UA" dirty="0" smtClean="0"/>
              <a:t> і </a:t>
            </a:r>
            <a:r>
              <a:rPr lang="uk-UA" dirty="0" err="1" smtClean="0"/>
              <a:t>Естані</a:t>
            </a:r>
            <a:r>
              <a:rPr lang="uk-UA" dirty="0" smtClean="0"/>
              <a:t> де </a:t>
            </a:r>
            <a:r>
              <a:rPr lang="uk-UA" dirty="0" err="1" smtClean="0"/>
              <a:t>Сант-Маурічі</a:t>
            </a:r>
            <a:r>
              <a:rPr lang="uk-UA" dirty="0" smtClean="0"/>
              <a:t>, </a:t>
            </a:r>
            <a:r>
              <a:rPr lang="uk-UA" dirty="0" err="1" smtClean="0"/>
              <a:t>Кабаньєрос</a:t>
            </a:r>
            <a:r>
              <a:rPr lang="uk-UA" dirty="0" smtClean="0"/>
              <a:t>, </a:t>
            </a:r>
            <a:r>
              <a:rPr lang="uk-UA" dirty="0" err="1" smtClean="0"/>
              <a:t>Марітімо-Террестре</a:t>
            </a:r>
            <a:r>
              <a:rPr lang="uk-UA" dirty="0" smtClean="0"/>
              <a:t>, </a:t>
            </a:r>
            <a:r>
              <a:rPr lang="uk-UA" dirty="0" err="1" smtClean="0"/>
              <a:t>Кальдера-де-Табурьєнте</a:t>
            </a:r>
            <a:r>
              <a:rPr lang="uk-UA" dirty="0" smtClean="0"/>
              <a:t>, </a:t>
            </a:r>
            <a:r>
              <a:rPr lang="uk-UA" dirty="0" err="1" smtClean="0"/>
              <a:t>Донанья</a:t>
            </a:r>
            <a:r>
              <a:rPr lang="uk-UA" dirty="0" smtClean="0"/>
              <a:t>, </a:t>
            </a:r>
            <a:r>
              <a:rPr lang="uk-UA" dirty="0" err="1" smtClean="0"/>
              <a:t>Гарахонай</a:t>
            </a:r>
            <a:r>
              <a:rPr lang="uk-UA" dirty="0" smtClean="0"/>
              <a:t>, Атлантичний галісійський, </a:t>
            </a:r>
            <a:r>
              <a:rPr lang="uk-UA" dirty="0" err="1" smtClean="0"/>
              <a:t>Монфраке</a:t>
            </a:r>
            <a:r>
              <a:rPr lang="uk-UA" dirty="0" smtClean="0"/>
              <a:t>, </a:t>
            </a:r>
            <a:r>
              <a:rPr lang="uk-UA" dirty="0" err="1" smtClean="0"/>
              <a:t>Ордеса</a:t>
            </a:r>
            <a:r>
              <a:rPr lang="uk-UA" dirty="0" smtClean="0"/>
              <a:t> і </a:t>
            </a:r>
            <a:r>
              <a:rPr lang="uk-UA" dirty="0" err="1" smtClean="0"/>
              <a:t>Монте-Пердідо</a:t>
            </a:r>
            <a:r>
              <a:rPr lang="uk-UA" dirty="0" smtClean="0"/>
              <a:t>, </a:t>
            </a:r>
            <a:r>
              <a:rPr lang="uk-UA" dirty="0" err="1" smtClean="0"/>
              <a:t>Пікос-де-Европа</a:t>
            </a:r>
            <a:r>
              <a:rPr lang="uk-UA" dirty="0" smtClean="0"/>
              <a:t>, Сьєрра-Невада, плато </a:t>
            </a:r>
            <a:r>
              <a:rPr lang="uk-UA" dirty="0" err="1" smtClean="0"/>
              <a:t>Даймель</a:t>
            </a:r>
            <a:r>
              <a:rPr lang="uk-UA" dirty="0" smtClean="0"/>
              <a:t>, </a:t>
            </a:r>
            <a:r>
              <a:rPr lang="uk-UA" dirty="0" err="1" smtClean="0"/>
              <a:t>Тейде</a:t>
            </a:r>
            <a:r>
              <a:rPr lang="uk-UA" dirty="0" smtClean="0"/>
              <a:t>, </a:t>
            </a:r>
            <a:r>
              <a:rPr lang="uk-UA" dirty="0" err="1" smtClean="0"/>
              <a:t>Тіманфайя</a:t>
            </a:r>
            <a:r>
              <a:rPr lang="uk-UA" dirty="0" smtClean="0"/>
              <a:t>. Планується створення національного парку </a:t>
            </a:r>
            <a:r>
              <a:rPr lang="uk-UA" dirty="0" err="1" smtClean="0"/>
              <a:t>Гвадаррама</a:t>
            </a:r>
            <a:r>
              <a:rPr lang="uk-UA" dirty="0" smtClean="0"/>
              <a:t> у Мадриді. Нараховується 126 природних та 25 регіональних парків, приурочених до природних комплексів різних ландшафтних регіонів Іспанії.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urizm-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5184576" cy="5184576"/>
          </a:xfrm>
        </p:spPr>
      </p:pic>
      <p:sp>
        <p:nvSpPr>
          <p:cNvPr id="5" name="Прямоугольник 4"/>
          <p:cNvSpPr/>
          <p:nvPr/>
        </p:nvSpPr>
        <p:spPr>
          <a:xfrm>
            <a:off x="5652120" y="117692"/>
            <a:ext cx="309634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 </a:t>
            </a:r>
            <a:r>
              <a:rPr lang="ru-RU" dirty="0" err="1"/>
              <a:t>кількістю</a:t>
            </a:r>
            <a:r>
              <a:rPr lang="ru-RU" dirty="0"/>
              <a:t> та </a:t>
            </a:r>
            <a:r>
              <a:rPr lang="ru-RU" dirty="0" err="1"/>
              <a:t>часткою</a:t>
            </a:r>
            <a:r>
              <a:rPr lang="ru-RU" dirty="0"/>
              <a:t> </a:t>
            </a:r>
            <a:r>
              <a:rPr lang="ru-RU" dirty="0" err="1"/>
              <a:t>приїжджих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 </a:t>
            </a:r>
            <a:r>
              <a:rPr lang="ru-RU" dirty="0" err="1"/>
              <a:t>країни-донори</a:t>
            </a:r>
            <a:r>
              <a:rPr lang="ru-RU" dirty="0"/>
              <a:t> </a:t>
            </a:r>
            <a:r>
              <a:rPr lang="ru-RU" dirty="0" err="1"/>
              <a:t>розподілились</a:t>
            </a:r>
            <a:r>
              <a:rPr lang="ru-RU" dirty="0"/>
              <a:t> так (2006 </a:t>
            </a:r>
            <a:r>
              <a:rPr lang="ru-RU" dirty="0" err="1"/>
              <a:t>рік</a:t>
            </a:r>
            <a:r>
              <a:rPr lang="ru-RU" dirty="0"/>
              <a:t>): </a:t>
            </a:r>
            <a:r>
              <a:rPr lang="ru-RU" dirty="0" err="1"/>
              <a:t>Великобританія</a:t>
            </a:r>
            <a:r>
              <a:rPr lang="ru-RU" dirty="0"/>
              <a:t> 16,2 </a:t>
            </a:r>
            <a:r>
              <a:rPr lang="ru-RU" dirty="0" err="1"/>
              <a:t>млн.осіб</a:t>
            </a:r>
            <a:r>
              <a:rPr lang="ru-RU" dirty="0"/>
              <a:t> (27,7%), </a:t>
            </a:r>
            <a:r>
              <a:rPr lang="ru-RU" dirty="0" err="1"/>
              <a:t>Німеччина</a:t>
            </a:r>
            <a:r>
              <a:rPr lang="ru-RU" dirty="0"/>
              <a:t> 10,1 </a:t>
            </a:r>
            <a:r>
              <a:rPr lang="ru-RU" dirty="0" err="1"/>
              <a:t>млн.осіб</a:t>
            </a:r>
            <a:r>
              <a:rPr lang="ru-RU" dirty="0"/>
              <a:t> (17%), </a:t>
            </a:r>
            <a:r>
              <a:rPr lang="ru-RU" dirty="0" err="1"/>
              <a:t>Франція</a:t>
            </a:r>
            <a:r>
              <a:rPr lang="ru-RU" dirty="0"/>
              <a:t> 9,2 </a:t>
            </a:r>
            <a:r>
              <a:rPr lang="ru-RU" dirty="0" err="1"/>
              <a:t>млн.осіб</a:t>
            </a:r>
            <a:r>
              <a:rPr lang="ru-RU" dirty="0"/>
              <a:t> (15,7%), </a:t>
            </a:r>
            <a:r>
              <a:rPr lang="ru-RU" dirty="0" err="1"/>
              <a:t>Італія</a:t>
            </a:r>
            <a:r>
              <a:rPr lang="ru-RU" dirty="0"/>
              <a:t> 3,4 </a:t>
            </a:r>
            <a:r>
              <a:rPr lang="ru-RU" dirty="0" err="1"/>
              <a:t>млн.осіб</a:t>
            </a:r>
            <a:r>
              <a:rPr lang="ru-RU" dirty="0"/>
              <a:t> (5,7%), </a:t>
            </a:r>
            <a:r>
              <a:rPr lang="ru-RU" dirty="0" err="1"/>
              <a:t>Нідерланди</a:t>
            </a:r>
            <a:r>
              <a:rPr lang="ru-RU" dirty="0"/>
              <a:t> 2,5 </a:t>
            </a:r>
            <a:r>
              <a:rPr lang="ru-RU" dirty="0" err="1"/>
              <a:t>млн.осіб</a:t>
            </a:r>
            <a:r>
              <a:rPr lang="ru-RU" dirty="0"/>
              <a:t> (4,3%), </a:t>
            </a:r>
            <a:r>
              <a:rPr lang="ru-RU" dirty="0" err="1"/>
              <a:t>Португалія</a:t>
            </a:r>
            <a:r>
              <a:rPr lang="ru-RU" dirty="0"/>
              <a:t> 2,2 </a:t>
            </a:r>
            <a:r>
              <a:rPr lang="ru-RU" dirty="0" err="1"/>
              <a:t>млн.осіб</a:t>
            </a:r>
            <a:r>
              <a:rPr lang="ru-RU" dirty="0"/>
              <a:t> (3,8%), </a:t>
            </a:r>
            <a:r>
              <a:rPr lang="ru-RU" dirty="0" err="1"/>
              <a:t>Бельгія</a:t>
            </a:r>
            <a:r>
              <a:rPr lang="ru-RU" dirty="0"/>
              <a:t> 1,9 </a:t>
            </a:r>
            <a:r>
              <a:rPr lang="ru-RU" dirty="0" err="1"/>
              <a:t>млн.осіб</a:t>
            </a:r>
            <a:r>
              <a:rPr lang="ru-RU" dirty="0"/>
              <a:t> (3,3%), </a:t>
            </a:r>
            <a:r>
              <a:rPr lang="ru-RU" dirty="0" err="1"/>
              <a:t>Ірландія</a:t>
            </a:r>
            <a:r>
              <a:rPr lang="ru-RU" dirty="0"/>
              <a:t> 1,5 (2,6%), </a:t>
            </a:r>
            <a:r>
              <a:rPr lang="ru-RU" dirty="0" err="1"/>
              <a:t>Швейцарія</a:t>
            </a:r>
            <a:r>
              <a:rPr lang="ru-RU" dirty="0"/>
              <a:t> 1,4 </a:t>
            </a:r>
            <a:r>
              <a:rPr lang="ru-RU" dirty="0" err="1"/>
              <a:t>млн.осіб</a:t>
            </a:r>
            <a:r>
              <a:rPr lang="ru-RU" dirty="0"/>
              <a:t> (2,4%), </a:t>
            </a:r>
            <a:r>
              <a:rPr lang="ru-RU" dirty="0" err="1"/>
              <a:t>Швеція</a:t>
            </a:r>
            <a:r>
              <a:rPr lang="ru-RU" dirty="0"/>
              <a:t> 1,0 </a:t>
            </a:r>
            <a:r>
              <a:rPr lang="ru-RU" dirty="0" err="1"/>
              <a:t>млн.осіб</a:t>
            </a:r>
            <a:r>
              <a:rPr lang="ru-RU" dirty="0"/>
              <a:t> (1,7%), США 0,9 </a:t>
            </a:r>
            <a:r>
              <a:rPr lang="ru-RU" dirty="0" err="1"/>
              <a:t>млн.осіб</a:t>
            </a:r>
            <a:r>
              <a:rPr lang="ru-RU" dirty="0"/>
              <a:t> (1,6%), </a:t>
            </a:r>
            <a:r>
              <a:rPr lang="ru-RU" dirty="0" err="1"/>
              <a:t>Норвегія</a:t>
            </a:r>
            <a:r>
              <a:rPr lang="ru-RU" dirty="0"/>
              <a:t> 0,8 </a:t>
            </a:r>
            <a:r>
              <a:rPr lang="ru-RU" dirty="0" err="1"/>
              <a:t>млн.осіб</a:t>
            </a:r>
            <a:r>
              <a:rPr lang="ru-RU" dirty="0"/>
              <a:t> (1,4%), </a:t>
            </a:r>
            <a:r>
              <a:rPr lang="ru-RU" dirty="0" err="1"/>
              <a:t>Данія</a:t>
            </a:r>
            <a:r>
              <a:rPr lang="ru-RU" dirty="0"/>
              <a:t> 0,8 </a:t>
            </a:r>
            <a:r>
              <a:rPr lang="ru-RU" dirty="0" err="1"/>
              <a:t>млн.осіб</a:t>
            </a:r>
            <a:r>
              <a:rPr lang="ru-RU" dirty="0"/>
              <a:t> (1,4%), </a:t>
            </a:r>
            <a:r>
              <a:rPr lang="ru-RU" dirty="0" err="1"/>
              <a:t>Австралія</a:t>
            </a:r>
            <a:r>
              <a:rPr lang="ru-RU" dirty="0"/>
              <a:t> 0,5 </a:t>
            </a:r>
            <a:r>
              <a:rPr lang="ru-RU" dirty="0" err="1"/>
              <a:t>млн.осіб</a:t>
            </a:r>
            <a:r>
              <a:rPr lang="ru-RU" dirty="0"/>
              <a:t> (0,9%), </a:t>
            </a:r>
            <a:r>
              <a:rPr lang="ru-RU" dirty="0" err="1"/>
              <a:t>Фінляндія</a:t>
            </a:r>
            <a:r>
              <a:rPr lang="ru-RU" dirty="0"/>
              <a:t> 0,5 </a:t>
            </a:r>
            <a:r>
              <a:rPr lang="ru-RU" dirty="0" err="1"/>
              <a:t>млн.осіб</a:t>
            </a:r>
            <a:r>
              <a:rPr lang="ru-RU" dirty="0"/>
              <a:t> (0,8%).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osta-brava-1_IMGkIR2IO_image_smal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88640"/>
            <a:ext cx="6144683" cy="4608512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4915034"/>
            <a:ext cx="8748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Стосовно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туризму, </a:t>
            </a:r>
            <a:r>
              <a:rPr lang="ru-RU" dirty="0" err="1"/>
              <a:t>піддані</a:t>
            </a:r>
            <a:r>
              <a:rPr lang="ru-RU" dirty="0"/>
              <a:t> </a:t>
            </a:r>
            <a:r>
              <a:rPr lang="ru-RU" dirty="0" err="1"/>
              <a:t>Іспанії</a:t>
            </a:r>
            <a:r>
              <a:rPr lang="ru-RU" dirty="0"/>
              <a:t> </a:t>
            </a:r>
            <a:r>
              <a:rPr lang="ru-RU" dirty="0" err="1"/>
              <a:t>здійснили</a:t>
            </a:r>
            <a:r>
              <a:rPr lang="ru-RU" dirty="0"/>
              <a:t> </a:t>
            </a:r>
            <a:r>
              <a:rPr lang="ru-RU" dirty="0" err="1"/>
              <a:t>загалом</a:t>
            </a:r>
            <a:r>
              <a:rPr lang="ru-RU" dirty="0"/>
              <a:t> 155,7 млн. </a:t>
            </a:r>
            <a:r>
              <a:rPr lang="ru-RU" dirty="0" err="1"/>
              <a:t>подорожей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656,4 млн. </a:t>
            </a:r>
            <a:r>
              <a:rPr lang="ru-RU" dirty="0" err="1"/>
              <a:t>діб</a:t>
            </a:r>
            <a:r>
              <a:rPr lang="ru-RU" dirty="0"/>
              <a:t> у </a:t>
            </a:r>
            <a:r>
              <a:rPr lang="ru-RU" dirty="0" err="1"/>
              <a:t>готелях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у</a:t>
            </a:r>
            <a:r>
              <a:rPr lang="ru-RU" dirty="0"/>
              <a:t> 2006 </a:t>
            </a:r>
            <a:r>
              <a:rPr lang="ru-RU" dirty="0" err="1"/>
              <a:t>році</a:t>
            </a:r>
            <a:r>
              <a:rPr lang="ru-RU" dirty="0"/>
              <a:t>. 81,1 млн. </a:t>
            </a:r>
            <a:r>
              <a:rPr lang="ru-RU" dirty="0" err="1"/>
              <a:t>подорожей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здійснені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метою </a:t>
            </a:r>
            <a:r>
              <a:rPr lang="ru-RU" dirty="0" err="1"/>
              <a:t>відпочинку</a:t>
            </a:r>
            <a:r>
              <a:rPr lang="ru-RU" dirty="0"/>
              <a:t> та </a:t>
            </a:r>
            <a:r>
              <a:rPr lang="ru-RU" dirty="0" err="1"/>
              <a:t>дозвілля</a:t>
            </a:r>
            <a:r>
              <a:rPr lang="ru-RU" dirty="0"/>
              <a:t>, 43,9 млн.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сімейними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дружніми</a:t>
            </a:r>
            <a:r>
              <a:rPr lang="ru-RU" dirty="0"/>
              <a:t> </a:t>
            </a:r>
            <a:r>
              <a:rPr lang="ru-RU" dirty="0" err="1"/>
              <a:t>візитами</a:t>
            </a:r>
            <a:r>
              <a:rPr lang="ru-RU" dirty="0"/>
              <a:t>, 18,9 млн. - </a:t>
            </a:r>
            <a:r>
              <a:rPr lang="ru-RU" dirty="0" err="1"/>
              <a:t>з</a:t>
            </a:r>
            <a:r>
              <a:rPr lang="ru-RU" dirty="0"/>
              <a:t> метою </a:t>
            </a:r>
            <a:r>
              <a:rPr lang="ru-RU" dirty="0" err="1"/>
              <a:t>трудової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у справах, 7,7 млн.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навчальною</a:t>
            </a:r>
            <a:r>
              <a:rPr lang="ru-RU" dirty="0"/>
              <a:t> метою, </a:t>
            </a:r>
            <a:r>
              <a:rPr lang="ru-RU" dirty="0" err="1"/>
              <a:t>решта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іншими</a:t>
            </a:r>
            <a:r>
              <a:rPr lang="ru-RU" dirty="0"/>
              <a:t> мотивами. </a:t>
            </a:r>
            <a:r>
              <a:rPr lang="ru-RU" dirty="0" err="1"/>
              <a:t>Іспанці</a:t>
            </a:r>
            <a:r>
              <a:rPr lang="ru-RU" dirty="0"/>
              <a:t> </a:t>
            </a:r>
            <a:r>
              <a:rPr lang="ru-RU" dirty="0" err="1"/>
              <a:t>здійснили</a:t>
            </a:r>
            <a:r>
              <a:rPr lang="ru-RU" dirty="0"/>
              <a:t> у 2006 </a:t>
            </a:r>
            <a:r>
              <a:rPr lang="ru-RU" dirty="0" err="1"/>
              <a:t>році</a:t>
            </a:r>
            <a:r>
              <a:rPr lang="ru-RU" dirty="0"/>
              <a:t> 10,7 млн. </a:t>
            </a:r>
            <a:r>
              <a:rPr lang="ru-RU" dirty="0" err="1"/>
              <a:t>подорожей</a:t>
            </a:r>
            <a:r>
              <a:rPr lang="ru-RU" dirty="0"/>
              <a:t> та провели 95,2 млн. </a:t>
            </a:r>
            <a:r>
              <a:rPr lang="ru-RU" dirty="0" err="1"/>
              <a:t>діб</a:t>
            </a:r>
            <a:r>
              <a:rPr lang="ru-RU" dirty="0"/>
              <a:t> у </a:t>
            </a:r>
            <a:r>
              <a:rPr lang="ru-RU" dirty="0" err="1"/>
              <a:t>готелях</a:t>
            </a:r>
            <a:r>
              <a:rPr lang="ru-RU" dirty="0"/>
              <a:t> </a:t>
            </a:r>
            <a:r>
              <a:rPr lang="ru-RU" dirty="0" err="1"/>
              <a:t>у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tdyh-v-ispanii-4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65312" y="188640"/>
            <a:ext cx="5715000" cy="4267200"/>
          </a:xfrm>
        </p:spPr>
      </p:pic>
      <p:sp>
        <p:nvSpPr>
          <p:cNvPr id="5" name="Прямоугольник 4"/>
          <p:cNvSpPr/>
          <p:nvPr/>
        </p:nvSpPr>
        <p:spPr>
          <a:xfrm>
            <a:off x="107504" y="4581128"/>
            <a:ext cx="8964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туризму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розконцентровані</a:t>
            </a:r>
            <a:r>
              <a:rPr lang="ru-RU" dirty="0"/>
              <a:t> по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 </a:t>
            </a: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реципієнтом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туристичних</a:t>
            </a:r>
            <a:r>
              <a:rPr lang="ru-RU" dirty="0"/>
              <a:t> </a:t>
            </a:r>
            <a:r>
              <a:rPr lang="ru-RU" dirty="0" err="1"/>
              <a:t>потоків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Андалусія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19,8% </a:t>
            </a:r>
            <a:r>
              <a:rPr lang="ru-RU" dirty="0" err="1"/>
              <a:t>діб</a:t>
            </a:r>
            <a:r>
              <a:rPr lang="ru-RU" dirty="0"/>
              <a:t> у </a:t>
            </a:r>
            <a:r>
              <a:rPr lang="ru-RU" dirty="0" err="1"/>
              <a:t>готелях</a:t>
            </a:r>
            <a:r>
              <a:rPr lang="ru-RU" dirty="0"/>
              <a:t>, 19,2% </a:t>
            </a:r>
            <a:r>
              <a:rPr lang="ru-RU" dirty="0" err="1"/>
              <a:t>зупинок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метою </a:t>
            </a:r>
            <a:r>
              <a:rPr lang="ru-RU" dirty="0" err="1"/>
              <a:t>відпочинку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дозвілля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11,1% </a:t>
            </a:r>
            <a:r>
              <a:rPr lang="ru-RU" dirty="0" err="1"/>
              <a:t>подорожей</a:t>
            </a:r>
            <a:r>
              <a:rPr lang="ru-RU" dirty="0"/>
              <a:t>. </a:t>
            </a:r>
            <a:r>
              <a:rPr lang="ru-RU" dirty="0" err="1"/>
              <a:t>Провінція</a:t>
            </a:r>
            <a:r>
              <a:rPr lang="ru-RU" dirty="0"/>
              <a:t> </a:t>
            </a:r>
            <a:r>
              <a:rPr lang="ru-RU" dirty="0" err="1"/>
              <a:t>Валенсія</a:t>
            </a:r>
            <a:r>
              <a:rPr lang="ru-RU" dirty="0"/>
              <a:t> </a:t>
            </a:r>
            <a:r>
              <a:rPr lang="ru-RU" dirty="0" err="1"/>
              <a:t>прийняла</a:t>
            </a:r>
            <a:r>
              <a:rPr lang="ru-RU" dirty="0"/>
              <a:t> 14,0% </a:t>
            </a:r>
            <a:r>
              <a:rPr lang="ru-RU" dirty="0" err="1"/>
              <a:t>діб</a:t>
            </a:r>
            <a:r>
              <a:rPr lang="ru-RU" dirty="0"/>
              <a:t>, </a:t>
            </a:r>
            <a:r>
              <a:rPr lang="ru-RU" dirty="0" err="1"/>
              <a:t>проведених</a:t>
            </a:r>
            <a:r>
              <a:rPr lang="ru-RU" dirty="0"/>
              <a:t> у </a:t>
            </a:r>
            <a:r>
              <a:rPr lang="ru-RU" dirty="0" err="1"/>
              <a:t>готелях</a:t>
            </a:r>
            <a:r>
              <a:rPr lang="ru-RU" dirty="0"/>
              <a:t>, та 17,6% </a:t>
            </a:r>
            <a:r>
              <a:rPr lang="ru-RU" dirty="0" err="1"/>
              <a:t>зупинок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туристичною</a:t>
            </a:r>
            <a:r>
              <a:rPr lang="ru-RU" dirty="0"/>
              <a:t> метою, 11,1% </a:t>
            </a:r>
            <a:r>
              <a:rPr lang="ru-RU" dirty="0" err="1"/>
              <a:t>подорожей</a:t>
            </a:r>
            <a:r>
              <a:rPr lang="ru-RU" dirty="0"/>
              <a:t>. </a:t>
            </a:r>
            <a:r>
              <a:rPr lang="ru-RU" dirty="0" err="1"/>
              <a:t>Каталонія</a:t>
            </a:r>
            <a:r>
              <a:rPr lang="ru-RU" dirty="0"/>
              <a:t> - </a:t>
            </a:r>
            <a:r>
              <a:rPr lang="ru-RU" dirty="0" err="1"/>
              <a:t>третій</a:t>
            </a:r>
            <a:r>
              <a:rPr lang="ru-RU" dirty="0"/>
              <a:t> </a:t>
            </a:r>
            <a:r>
              <a:rPr lang="ru-RU" dirty="0" err="1"/>
              <a:t>реципієнт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туризу</a:t>
            </a:r>
            <a:r>
              <a:rPr lang="ru-RU" dirty="0"/>
              <a:t> (12,1% </a:t>
            </a:r>
            <a:r>
              <a:rPr lang="ru-RU" dirty="0" err="1"/>
              <a:t>готеле-діб</a:t>
            </a:r>
            <a:r>
              <a:rPr lang="ru-RU" dirty="0"/>
              <a:t>, 13,2% </a:t>
            </a:r>
            <a:r>
              <a:rPr lang="ru-RU" dirty="0" err="1"/>
              <a:t>туристичних</a:t>
            </a:r>
            <a:r>
              <a:rPr lang="ru-RU" dirty="0"/>
              <a:t> </a:t>
            </a:r>
            <a:r>
              <a:rPr lang="ru-RU" dirty="0" err="1"/>
              <a:t>зупинок</a:t>
            </a:r>
            <a:r>
              <a:rPr lang="ru-RU" dirty="0"/>
              <a:t> </a:t>
            </a:r>
            <a:r>
              <a:rPr lang="en-US" dirty="0"/>
              <a:t>y 14,1% </a:t>
            </a:r>
            <a:r>
              <a:rPr lang="ru-RU" dirty="0" err="1"/>
              <a:t>подорожей</a:t>
            </a:r>
            <a:r>
              <a:rPr lang="ru-RU" dirty="0"/>
              <a:t>.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слідують</a:t>
            </a:r>
            <a:r>
              <a:rPr lang="ru-RU" dirty="0"/>
              <a:t> </a:t>
            </a:r>
            <a:r>
              <a:rPr lang="ru-RU" dirty="0" err="1"/>
              <a:t>Кастилія-і-Леон</a:t>
            </a:r>
            <a:r>
              <a:rPr lang="ru-RU" dirty="0"/>
              <a:t>, </a:t>
            </a:r>
            <a:r>
              <a:rPr lang="ru-RU" dirty="0" err="1"/>
              <a:t>Галісія</a:t>
            </a:r>
            <a:r>
              <a:rPr lang="ru-RU" dirty="0"/>
              <a:t>, </a:t>
            </a:r>
            <a:r>
              <a:rPr lang="ru-RU" dirty="0" err="1"/>
              <a:t>Кастилія-ла-Манча</a:t>
            </a:r>
            <a:r>
              <a:rPr lang="ru-RU" dirty="0"/>
              <a:t> та </a:t>
            </a:r>
            <a:r>
              <a:rPr lang="ru-RU" dirty="0" err="1"/>
              <a:t>столичний</a:t>
            </a:r>
            <a:r>
              <a:rPr lang="ru-RU" dirty="0"/>
              <a:t> округ Мадрида.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</TotalTime>
  <Words>616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Туристичний регіон світу: Іспанія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Туристичний регіон світу: Іспанія</dc:title>
  <dc:creator>Анатолий</dc:creator>
  <cp:lastModifiedBy>Анатолий</cp:lastModifiedBy>
  <cp:revision>2</cp:revision>
  <dcterms:created xsi:type="dcterms:W3CDTF">2013-02-11T15:46:41Z</dcterms:created>
  <dcterms:modified xsi:type="dcterms:W3CDTF">2013-02-11T16:05:52Z</dcterms:modified>
</cp:coreProperties>
</file>