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2" r:id="rId2"/>
    <p:sldMasterId id="2147483654" r:id="rId3"/>
    <p:sldMasterId id="2147483656" r:id="rId4"/>
    <p:sldMasterId id="2147483818" r:id="rId5"/>
  </p:sldMasterIdLst>
  <p:notesMasterIdLst>
    <p:notesMasterId r:id="rId20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3BEEF7"/>
    <a:srgbClr val="23D006"/>
    <a:srgbClr val="FFFF00"/>
    <a:srgbClr val="3DF5A2"/>
    <a:srgbClr val="FFFF99"/>
    <a:srgbClr val="F16B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89" autoAdjust="0"/>
    <p:restoredTop sz="94660"/>
  </p:normalViewPr>
  <p:slideViewPr>
    <p:cSldViewPr>
      <p:cViewPr>
        <p:scale>
          <a:sx n="90" d="100"/>
          <a:sy n="90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7"/>
          <c:dPt>
            <c:idx val="0"/>
            <c:bubble3D val="0"/>
            <c:explosion val="0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/>
                      <a:t>34</a:t>
                    </a:r>
                    <a:r>
                      <a:rPr lang="en-US" dirty="0" smtClean="0"/>
                      <a:t>%</a:t>
                    </a:r>
                    <a:r>
                      <a:rPr lang="uk-UA" dirty="0" smtClean="0"/>
                      <a:t> товари та текстильна галантерея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8%</a:t>
                    </a:r>
                    <a:r>
                      <a:rPr lang="uk-UA" baseline="0" dirty="0" smtClean="0"/>
                      <a:t> одяг зі шкіри,хутра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0366777428770482E-2"/>
                  <c:y val="-1.763692923008554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</a:t>
                    </a:r>
                    <a:r>
                      <a:rPr lang="en-US" dirty="0" smtClean="0"/>
                      <a:t>%</a:t>
                    </a:r>
                    <a:r>
                      <a:rPr lang="uk-UA" dirty="0" smtClean="0"/>
                      <a:t> головні убори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/>
                      <a:t>11</a:t>
                    </a:r>
                    <a:r>
                      <a:rPr lang="en-US" dirty="0" smtClean="0"/>
                      <a:t>%</a:t>
                    </a:r>
                    <a:r>
                      <a:rPr lang="uk-UA" dirty="0" smtClean="0"/>
                      <a:t> трикотаж верхній та білизняний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5885588815017841E-2"/>
                  <c:y val="-0.14425742818699158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</a:t>
                    </a:r>
                    <a:r>
                      <a:rPr lang="en-US" dirty="0" smtClean="0"/>
                      <a:t>%</a:t>
                    </a:r>
                    <a:r>
                      <a:rPr lang="uk-UA" dirty="0" smtClean="0"/>
                      <a:t> взуття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3.3692700338104856E-2"/>
                  <c:y val="-6.320069375007715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26</a:t>
                    </a:r>
                    <a:r>
                      <a:rPr lang="en-US" dirty="0" smtClean="0"/>
                      <a:t>%</a:t>
                    </a:r>
                    <a:r>
                      <a:rPr lang="uk-UA" dirty="0" smtClean="0"/>
                      <a:t> іграшки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Лист1!$A$2:$A$7</c:f>
              <c:strCache>
                <c:ptCount val="6"/>
                <c:pt idx="0">
                  <c:v>товари та текстильна галантерея</c:v>
                </c:pt>
                <c:pt idx="1">
                  <c:v>одяг та білизна,одяг зі шкіри,хутра</c:v>
                </c:pt>
                <c:pt idx="2">
                  <c:v>головні убори</c:v>
                </c:pt>
                <c:pt idx="3">
                  <c:v>трикотаж верхній та білизняний</c:v>
                </c:pt>
                <c:pt idx="4">
                  <c:v>взуття</c:v>
                </c:pt>
                <c:pt idx="5">
                  <c:v>іграшки</c:v>
                </c:pt>
              </c:strCache>
            </c:strRef>
          </c:cat>
          <c:val>
            <c:numRef>
              <c:f>Лист1!$B$2:$B$7</c:f>
              <c:numCache>
                <c:formatCode>0%</c:formatCode>
                <c:ptCount val="6"/>
                <c:pt idx="0">
                  <c:v>0.34</c:v>
                </c:pt>
                <c:pt idx="1">
                  <c:v>0.08</c:v>
                </c:pt>
                <c:pt idx="2">
                  <c:v>0.05</c:v>
                </c:pt>
                <c:pt idx="3">
                  <c:v>0.11</c:v>
                </c:pt>
                <c:pt idx="4">
                  <c:v>0.03</c:v>
                </c:pt>
                <c:pt idx="5">
                  <c:v>0.26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6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>
                <c:manualLayout>
                  <c:x val="2.0512177722069248E-2"/>
                  <c:y val="1.91292707322759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9.7100682059111793E-2"/>
                  <c:y val="-5.76254615737502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7.5240520845139911E-3"/>
                  <c:y val="4.16072919251855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5047970824138093E-2"/>
                  <c:y val="-2.9392715595364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взуття</c:v>
                </c:pt>
                <c:pt idx="1">
                  <c:v>вироби зі шкіри</c:v>
                </c:pt>
                <c:pt idx="2">
                  <c:v>одяг трикотажний</c:v>
                </c:pt>
                <c:pt idx="3">
                  <c:v>одяг текстильний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0.64</c:v>
                </c:pt>
                <c:pt idx="1">
                  <c:v>0.71</c:v>
                </c:pt>
                <c:pt idx="2">
                  <c:v>0.5</c:v>
                </c:pt>
                <c:pt idx="3">
                  <c:v>0.62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B186CAC-4C23-4B4D-8D40-5CD8AC2DFDE7}" type="datetimeFigureOut">
              <a:rPr lang="ru-RU"/>
              <a:pPr>
                <a:defRPr/>
              </a:pPr>
              <a:t>29.01.2014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FFB7BF3-5E3A-4249-8035-CE9A233930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31433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SkyMo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71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9920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06031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SkyMo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144353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5241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701585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068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068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01754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58610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73782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28876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054539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31401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083507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33134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3944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394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85506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SkyMo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3441424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82397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76082558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12875"/>
            <a:ext cx="4038600" cy="5256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12875"/>
            <a:ext cx="4038600" cy="5256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005837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67467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41657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6579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9468278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1889315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9387196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22130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78600" y="0"/>
            <a:ext cx="2108200" cy="66690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0825" y="0"/>
            <a:ext cx="6175375" cy="66690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69097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SkyMo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17095575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501713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98246132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8313" y="1412875"/>
            <a:ext cx="3522662" cy="5256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43375" y="1412875"/>
            <a:ext cx="3524250" cy="5256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034341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419480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8034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640528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751418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43447406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73604504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849334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868988" y="188913"/>
            <a:ext cx="1798637" cy="64801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68313" y="188913"/>
            <a:ext cx="5248275" cy="64801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251177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D8DEE8-7A87-4E01-8ADE-4C49CDD43F74}" type="datetime1">
              <a:rPr lang="en-US" smtClean="0"/>
              <a:pPr/>
              <a:t>1/29/2014</a:t>
            </a:fld>
            <a:endParaRPr lang="en-US" dirty="0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r"/>
            <a:fld id="{F7886C9C-DC18-4195-8FD5-A50AA931D419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EFF424-F111-43CB-9C75-D52325012943}" type="datetime1">
              <a:rPr lang="en-US" smtClean="0"/>
              <a:pPr/>
              <a:t>1/29/2014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A8BBF0-342D-409A-9C0A-B1B451E92883}" type="datetime1">
              <a:rPr lang="en-US" smtClean="0"/>
              <a:pPr/>
              <a:t>1/29/2014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r"/>
            <a:fld id="{F7886C9C-DC18-4195-8FD5-A50AA931D419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5DA190-4BDC-4D39-B5BB-A14B3E8B1B3D}" type="datetime1">
              <a:rPr lang="en-US" smtClean="0"/>
              <a:pPr/>
              <a:t>1/29/2014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1D52F2-9B11-4FC0-9217-7D20B3AC9849}" type="datetime1">
              <a:rPr lang="en-US" smtClean="0"/>
              <a:pPr/>
              <a:t>1/29/2014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6767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F13737-8506-438E-ABC0-0BE7E06DCCA6}" type="datetime1">
              <a:rPr lang="en-US" smtClean="0"/>
              <a:pPr/>
              <a:t>1/29/2014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1D58AA-1C84-40C9-BFEE-631CCB17636C}" type="datetime1">
              <a:rPr lang="en-US" smtClean="0"/>
              <a:pPr/>
              <a:t>1/29/2014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6542C1-4E96-413B-B72E-6C4B39D85C9D}" type="datetime1">
              <a:rPr lang="en-US" smtClean="0"/>
              <a:pPr/>
              <a:t>1/29/2014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886C9C-DC18-4195-8FD5-A50AA931D4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542AA2-D442-471A-9D69-80392E1E581D}" type="datetime1">
              <a:rPr lang="en-US" smtClean="0"/>
              <a:pPr/>
              <a:t>1/29/2014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8F9461-E3EB-40CD-B93F-E5CBBBD8E0BA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EA7543-9AAE-4E9F-B28C-4FCCFD07D4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578FA3-38AD-400D-A4D2-18E8EF129E5F}" type="datetime1">
              <a:rPr lang="en-US" smtClean="0"/>
              <a:pPr/>
              <a:t>1/29/2014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886C9C-DC18-4195-8FD5-A50AA931D4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7020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6661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827476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891854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6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SkyMoon-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59" r:id="rId2"/>
    <p:sldLayoutId id="2147483758" r:id="rId3"/>
    <p:sldLayoutId id="2147483757" r:id="rId4"/>
    <p:sldLayoutId id="2147483756" r:id="rId5"/>
    <p:sldLayoutId id="2147483755" r:id="rId6"/>
    <p:sldLayoutId id="2147483754" r:id="rId7"/>
    <p:sldLayoutId id="2147483753" r:id="rId8"/>
    <p:sldLayoutId id="2147483752" r:id="rId9"/>
    <p:sldLayoutId id="2147483751" r:id="rId10"/>
    <p:sldLayoutId id="214748375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SkyMoon-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506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69" r:id="rId2"/>
    <p:sldLayoutId id="2147483768" r:id="rId3"/>
    <p:sldLayoutId id="2147483767" r:id="rId4"/>
    <p:sldLayoutId id="2147483766" r:id="rId5"/>
    <p:sldLayoutId id="2147483765" r:id="rId6"/>
    <p:sldLayoutId id="2147483764" r:id="rId7"/>
    <p:sldLayoutId id="2147483763" r:id="rId8"/>
    <p:sldLayoutId id="2147483762" r:id="rId9"/>
    <p:sldLayoutId id="2147483761" r:id="rId10"/>
    <p:sldLayoutId id="21474837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SkyMoon-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12875"/>
            <a:ext cx="8229600" cy="525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79" r:id="rId2"/>
    <p:sldLayoutId id="2147483778" r:id="rId3"/>
    <p:sldLayoutId id="2147483777" r:id="rId4"/>
    <p:sldLayoutId id="2147483776" r:id="rId5"/>
    <p:sldLayoutId id="2147483775" r:id="rId6"/>
    <p:sldLayoutId id="2147483774" r:id="rId7"/>
    <p:sldLayoutId id="2147483773" r:id="rId8"/>
    <p:sldLayoutId id="2147483772" r:id="rId9"/>
    <p:sldLayoutId id="2147483771" r:id="rId10"/>
    <p:sldLayoutId id="214748377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SkyMoon-5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88913"/>
            <a:ext cx="712787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12875"/>
            <a:ext cx="7199312" cy="525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89" r:id="rId2"/>
    <p:sldLayoutId id="2147483788" r:id="rId3"/>
    <p:sldLayoutId id="2147483787" r:id="rId4"/>
    <p:sldLayoutId id="2147483786" r:id="rId5"/>
    <p:sldLayoutId id="2147483785" r:id="rId6"/>
    <p:sldLayoutId id="2147483784" r:id="rId7"/>
    <p:sldLayoutId id="2147483783" r:id="rId8"/>
    <p:sldLayoutId id="2147483782" r:id="rId9"/>
    <p:sldLayoutId id="2147483781" r:id="rId10"/>
    <p:sldLayoutId id="214748378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1/29/2014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1556792"/>
            <a:ext cx="7406640" cy="1472184"/>
          </a:xfrm>
        </p:spPr>
        <p:txBody>
          <a:bodyPr>
            <a:normAutofit fontScale="90000"/>
          </a:bodyPr>
          <a:lstStyle/>
          <a:p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Українська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легка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промисловість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занепад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триває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(2012)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4149080"/>
            <a:ext cx="7406640" cy="1752600"/>
          </a:xfrm>
        </p:spPr>
        <p:txBody>
          <a:bodyPr/>
          <a:lstStyle/>
          <a:p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Робота учениці 10-а класу </a:t>
            </a:r>
            <a:r>
              <a:rPr lang="uk-UA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Купріної</a:t>
            </a:r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Каті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694942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722314"/>
          </a:xfrm>
        </p:spPr>
        <p:txBody>
          <a:bodyPr>
            <a:normAutofit/>
          </a:bodyPr>
          <a:lstStyle/>
          <a:p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Отже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маємо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ситуацію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, коли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українці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купують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неякісні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китайські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товари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якісними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українськими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користуються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європейці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росіяни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2780928"/>
            <a:ext cx="4000488" cy="3816424"/>
          </a:xfrm>
        </p:spPr>
        <p:txBody>
          <a:bodyPr>
            <a:normAutofit fontScale="92500"/>
          </a:bodyPr>
          <a:lstStyle/>
          <a:p>
            <a:pPr marL="82296" indent="0">
              <a:buNone/>
            </a:pPr>
            <a:r>
              <a:rPr lang="ru-RU" dirty="0"/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Варто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зазначити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китайського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виробника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Європі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велика,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європейці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прискіпливо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відносяться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870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1" y="3284984"/>
            <a:ext cx="2987231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16318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7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81153" y="274638"/>
            <a:ext cx="5295304" cy="1143000"/>
          </a:xfrm>
        </p:spPr>
        <p:txBody>
          <a:bodyPr/>
          <a:lstStyle/>
          <a:p>
            <a:r>
              <a:rPr lang="ru-RU" spc="600" dirty="0" err="1">
                <a:latin typeface="Times New Roman" pitchFamily="18" charset="0"/>
                <a:cs typeface="Times New Roman" pitchFamily="18" charset="0"/>
              </a:rPr>
              <a:t>Чому</a:t>
            </a:r>
            <a:r>
              <a:rPr lang="ru-RU" spc="600" dirty="0">
                <a:latin typeface="Times New Roman" pitchFamily="18" charset="0"/>
                <a:cs typeface="Times New Roman" pitchFamily="18" charset="0"/>
              </a:rPr>
              <a:t> так?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880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82946">
            <a:off x="3381374" y="1933575"/>
            <a:ext cx="3422873" cy="4299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0359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8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8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Внутрішні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фактори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4933528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Традиційне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більшості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покупців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радянських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часів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поклонніння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перед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імпортним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якісним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зневага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вітчизняного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як до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неякісного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Висока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корупція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митниці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ввозити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товари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легпрому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майже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без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мита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і як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наслідок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нижча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кінцева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Захоплений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 90-х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китайськими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турецькими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пакістанськими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виробниками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ринок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Наявність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великої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кількості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магазинів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секонд-хенду;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Контрабанда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(особливо через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Одеський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порт).</a:t>
            </a:r>
          </a:p>
        </p:txBody>
      </p:sp>
    </p:spTree>
    <p:extLst>
      <p:ext uri="{BB962C8B-B14F-4D97-AF65-F5344CB8AC3E}">
        <p14:creationId xmlns:p14="http://schemas.microsoft.com/office/powerpoint/2010/main" val="7189481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Зовнішні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фактори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Низька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собівартість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азійської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причині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низької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оплати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широкого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дитячої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нехтування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екологічними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нормами,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зокрема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Китаї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Менший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податковий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тиск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виробника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Державна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підтримка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виробника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азійських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країнах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62578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34082"/>
          </a:xfrm>
        </p:spPr>
        <p:txBody>
          <a:bodyPr>
            <a:normAutofit fontScale="90000"/>
          </a:bodyPr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робити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836712"/>
            <a:ext cx="7920880" cy="3493368"/>
          </a:xfrm>
        </p:spPr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Незважаючи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існування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державних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програм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підтримки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негативні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Тому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вкрай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важливо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підтримати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українську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легку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промисловість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знизу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споживача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хочете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країна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зубожіла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є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одне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просте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правило: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купуйте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речі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українського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Український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штрих-код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починається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482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890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3407" y="4077072"/>
            <a:ext cx="3928453" cy="2780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76199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9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0"/>
            <a:ext cx="7498080" cy="1584176"/>
          </a:xfrm>
        </p:spPr>
        <p:txBody>
          <a:bodyPr>
            <a:normAutofit fontScale="90000"/>
          </a:bodyPr>
          <a:lstStyle/>
          <a:p>
            <a:r>
              <a:rPr lang="ru-RU" i="1" dirty="0">
                <a:latin typeface="Times New Roman" pitchFamily="18" charset="0"/>
                <a:cs typeface="Times New Roman" pitchFamily="18" charset="0"/>
              </a:rPr>
              <a:t>2012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економіки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відзначився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антирекордом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1412776"/>
            <a:ext cx="7498080" cy="3648472"/>
          </a:xfrm>
        </p:spPr>
        <p:txBody>
          <a:bodyPr/>
          <a:lstStyle/>
          <a:p>
            <a:pPr marL="82296" indent="0">
              <a:buNone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від`ємне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сальдо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зовнішньої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торгівлі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становило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майже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16 млрд.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доларів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США.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Фактично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суму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країна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стала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біднішою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багатшими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стали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країни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імпортували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товари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149080"/>
            <a:ext cx="4995639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71666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1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312418"/>
            <a:ext cx="4286250" cy="285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31651"/>
            <a:ext cx="8172400" cy="4189437"/>
          </a:xfrm>
        </p:spPr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формується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негативна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різниця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торгового балансу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містить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нафту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газ,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машини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продукцію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легкої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промисловості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Але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нафтою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нічого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поробиш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у нас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просто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немає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турботу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викликає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складова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легкої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промисловості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часи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СРСР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Україна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виробляла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приблизно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50%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легпрому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Союзу. А зараз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близько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90% (!)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споживчих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надходять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Україну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з-за кордону.</a:t>
            </a:r>
          </a:p>
        </p:txBody>
      </p:sp>
      <p:pic>
        <p:nvPicPr>
          <p:cNvPr id="829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9858" y="3891899"/>
            <a:ext cx="2986558" cy="2239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02889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2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82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786210"/>
          </a:xfrm>
        </p:spPr>
        <p:txBody>
          <a:bodyPr>
            <a:no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Легка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промисловість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охоплює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текстильну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трикотажну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швейну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шкіряну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взуттєву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хутрову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вони зараз в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занепаді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7" y="2204864"/>
            <a:ext cx="5177704" cy="4464496"/>
          </a:xfrm>
        </p:spPr>
        <p:txBody>
          <a:bodyPr>
            <a:normAutofit fontScale="85000" lnSpcReduction="10000"/>
          </a:bodyPr>
          <a:lstStyle/>
          <a:p>
            <a:pPr marL="82296" indent="0">
              <a:buNone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Незважаючи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стратегію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імпортозаміщення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приймав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уряд в 2011 р., за 2012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легкій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промисловості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досягнуто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шокуючих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Обсяги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імпорту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легкої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промисловості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склали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3.5 млрд.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доларів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США (+43% до 2011 року).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Обсяги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експорту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склали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1.07 млрд.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доларів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США (-12% до 2011 року).</a:t>
            </a:r>
          </a:p>
        </p:txBody>
      </p:sp>
      <p:pic>
        <p:nvPicPr>
          <p:cNvPr id="839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3321" y="3861048"/>
            <a:ext cx="2857500" cy="285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36983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3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3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930226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Таким чином за один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співвідношення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торгівельного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балансу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погіршилося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1.6 рази.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2348880"/>
            <a:ext cx="7498080" cy="3672408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4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легкої</a:t>
            </a:r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промисловості</a:t>
            </a:r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Україна</a:t>
            </a:r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ввозить </a:t>
            </a:r>
            <a:r>
              <a:rPr lang="ru-RU" sz="4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на суму в 3.3 рази </a:t>
            </a:r>
            <a:r>
              <a:rPr lang="ru-RU" sz="4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вивозить</a:t>
            </a:r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638677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0"/>
            <a:ext cx="7498080" cy="2520280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деяких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товарних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групах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доля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вітчизняного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виробника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настільки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мала,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стає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проблемою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економічної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безпеки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Зокрема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деяким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галузям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0506575"/>
              </p:ext>
            </p:extLst>
          </p:nvPr>
        </p:nvGraphicFramePr>
        <p:xfrm>
          <a:off x="1043608" y="2636912"/>
          <a:ext cx="7920880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006477" y="6425595"/>
            <a:ext cx="57606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Дані</a:t>
            </a:r>
            <a:r>
              <a:rPr lang="ru-RU" dirty="0" smtClean="0"/>
              <a:t> за 9 </a:t>
            </a:r>
            <a:r>
              <a:rPr lang="ru-RU" dirty="0" err="1" smtClean="0"/>
              <a:t>місяців</a:t>
            </a:r>
            <a:r>
              <a:rPr lang="ru-RU" dirty="0" smtClean="0"/>
              <a:t> 2012 р. </a:t>
            </a: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Держстату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15712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0"/>
            <a:ext cx="7498080" cy="2564904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даними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Асоціації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виробників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легкої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промисловості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доля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китайських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виробників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імпорті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складає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(на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кращий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для нас 2011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зараз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гірше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):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5560243"/>
              </p:ext>
            </p:extLst>
          </p:nvPr>
        </p:nvGraphicFramePr>
        <p:xfrm>
          <a:off x="1258888" y="2636838"/>
          <a:ext cx="7499350" cy="3324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990678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6099"/>
            <a:ext cx="7498080" cy="3514402"/>
          </a:xfrm>
        </p:spPr>
        <p:txBody>
          <a:bodyPr>
            <a:normAutofit/>
          </a:bodyPr>
          <a:lstStyle/>
          <a:p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Отже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деяких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галузях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легкої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промисловості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Україну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ввозиться в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кілька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разів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китайських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сумарно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виробляється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підприємствах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3356992"/>
            <a:ext cx="4248472" cy="3683496"/>
          </a:xfrm>
        </p:spPr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згідно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статистики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Держстату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на одну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продану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вітчизняну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пару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взуття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ввозиться 20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китайських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12 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країн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без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урахування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контрабанди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849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580" y="2780928"/>
            <a:ext cx="3744416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79093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4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4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0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3584" y="3158823"/>
            <a:ext cx="4923631" cy="3276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3154362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Зараз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існує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близько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1500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підприємств-виробників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взуття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кілька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тисяч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одягу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зараз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працює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100-120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тисяч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людей,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хоча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25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тому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працювало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7-8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разів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Але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повний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крах: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єдине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рятує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зараз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вітчизняного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експорт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Українське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взуття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вивозиться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Європу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Росію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Якби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експорт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галузь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легкої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промисловості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уже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 мертвою.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V="1">
            <a:off x="1435608" y="3573016"/>
            <a:ext cx="7498080" cy="2736304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69604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theme/theme1.xml><?xml version="1.0" encoding="utf-8"?>
<a:theme xmlns:a="http://schemas.openxmlformats.org/drawingml/2006/main" name="SkyMoon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Оформление по умолчанию">
  <a:themeElements>
    <a:clrScheme name="1_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Оформление по умолчанию">
  <a:themeElements>
    <a:clrScheme name="2_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Оформление по умолчанию">
  <a:themeElements>
    <a:clrScheme name="3_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Солнцестояние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SkyMoon</Template>
  <TotalTime>1155</TotalTime>
  <Words>675</Words>
  <Application>Microsoft Office PowerPoint</Application>
  <PresentationFormat>Экран (4:3)</PresentationFormat>
  <Paragraphs>46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5</vt:i4>
      </vt:variant>
      <vt:variant>
        <vt:lpstr>Заголовки слайдов</vt:lpstr>
      </vt:variant>
      <vt:variant>
        <vt:i4>14</vt:i4>
      </vt:variant>
    </vt:vector>
  </HeadingPairs>
  <TitlesOfParts>
    <vt:vector size="23" baseType="lpstr">
      <vt:lpstr>Arial</vt:lpstr>
      <vt:lpstr>Calibri</vt:lpstr>
      <vt:lpstr>Wingdings</vt:lpstr>
      <vt:lpstr>Tahoma</vt:lpstr>
      <vt:lpstr>SkyMoon</vt:lpstr>
      <vt:lpstr>1_Оформление по умолчанию</vt:lpstr>
      <vt:lpstr>2_Оформление по умолчанию</vt:lpstr>
      <vt:lpstr>3_Оформление по умолчанию</vt:lpstr>
      <vt:lpstr>Солнцестояние</vt:lpstr>
      <vt:lpstr>Українська легка промисловість - занепад триває (2012)</vt:lpstr>
      <vt:lpstr>2012 рік для української економіки відзначився антирекордом</vt:lpstr>
      <vt:lpstr>Презентация PowerPoint</vt:lpstr>
      <vt:lpstr>Легка промисловість України охоплює текстильну, трикотажну, швейну, шкіряну, взуттєву, хутрову та інші галузі. Всі вони зараз в занепаді</vt:lpstr>
      <vt:lpstr>Таким чином за один рік співвідношення торгівельного балансу погіршилося в 1.6 рази.</vt:lpstr>
      <vt:lpstr>В деяких товарних групах доля вітчизняного виробника настільки мала, що це вже стає проблемою державної економічної безпеки. Зокрема по деяким галузям:</vt:lpstr>
      <vt:lpstr>При цьому за даними Асоціації виробників легкої промисловості України доля китайських виробників в імпорті складає (на кращий для нас 2011 рік, зараз ще гірше):</vt:lpstr>
      <vt:lpstr>Отже, в деяких галузях легкої промисловості в Україну ввозиться в кілька разів більше китайських товарів, ніж сумарно виробляється на всіх підприємствах цієї галузі в Україні.</vt:lpstr>
      <vt:lpstr>Зараз в Україні існує близько 1500 підприємств-виробників взуття, кілька тисяч - виробників одягу. В цій сфері зараз працює 100-120 тисяч людей, хоча 25 років тому працювало в 7-8 разів більше. Але це ще не повний крах: бо єдине, що рятує зараз вітчизняного виробника - експорт. Українське взуття вивозиться в Європу, Росію, інші країни. Якби не експорт, галузь легкої промисловості уже була б мертвою.</vt:lpstr>
      <vt:lpstr>Отже маємо ситуацію, коли українці купують неякісні китайські товари, а якісними українськими користуються європейці чи росіяни.</vt:lpstr>
      <vt:lpstr>Чому так?</vt:lpstr>
      <vt:lpstr>Внутрішні фактори:</vt:lpstr>
      <vt:lpstr>Зовнішні фактори:</vt:lpstr>
      <vt:lpstr>Що робити?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Магдибор Людмила</dc:creator>
  <cp:keywords>Глевахівська ЗОШ 1 - 3 ступенів</cp:keywords>
  <cp:lastModifiedBy>TOSHIBA</cp:lastModifiedBy>
  <cp:revision>213</cp:revision>
  <dcterms:created xsi:type="dcterms:W3CDTF">2009-10-26T04:56:56Z</dcterms:created>
  <dcterms:modified xsi:type="dcterms:W3CDTF">2014-01-29T18:04:52Z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000800ca500000000000010250600207f7000400038000</vt:lpwstr>
  </property>
</Properties>
</file>