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7" r:id="rId5"/>
    <p:sldId id="268" r:id="rId6"/>
    <p:sldId id="261" r:id="rId7"/>
    <p:sldId id="269" r:id="rId8"/>
    <p:sldId id="263" r:id="rId9"/>
    <p:sldId id="270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58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7FB9B-CCD8-4B65-B4E9-C413CCDE71B1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D681AD8-3F38-40D7-BA02-7DA3D21B7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F7077-262B-40DA-8B07-415809D51B54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8E09C-EC86-408C-A437-8D82A9191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F913C-2DD9-4031-8147-E06B7E2FF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FF2FC-8C44-4384-9780-B0132F8CE672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90465-F049-47FF-824C-48ACD49AFA7C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DA1B5-71AC-4AC4-85A3-83E26A80F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832A8-7A0A-47DD-AD6B-4E5491DDC41A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E3E09F3-1C09-4F04-8354-69D20C73C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F681E-FFBC-4402-B622-7D4A2913EBF2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351F9-36A9-47C5-957D-566855583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Овал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05804-B0D0-4087-B495-C2E3A73E4609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54821535-200C-4F15-A0C6-8EB52EB91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C979D-0F53-4DC4-9A7D-371B2FED69CD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3E40A-F719-4805-A8F0-CDCEDF9D5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D6402-919E-4731-9D58-C621C0B8A905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C04B1B5-79A7-4E8F-9A05-1407382E56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E0BA56D-EA2F-441D-9268-D7810CACAA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0FC58-FB77-4F49-A556-24C6DB7931B4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13D2B-B6CC-445E-944A-8F0610261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9D927-1129-4261-B454-1A562C4619A0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6A3F50B-7735-4E60-9884-B119C78C5BD4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C01B7E-B97F-4CAC-85BA-7952F22D8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k.wikipedia.org/wiki/%D0%9A%D0%BE%D1%80%D0%B8%D1%81%D0%BD%D1%96_%D0%BA%D0%BE%D0%BF%D0%B0%D0%BB%D0%B8%D0%BD%D0%B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54326"/>
            <a:ext cx="802800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Угорщина</a:t>
            </a:r>
            <a:endParaRPr lang="ru-RU" sz="8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13314" name="AutoShape 2" descr="Файл:Flag of Hungar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13315" name="AutoShape 6" descr="http://europe-cont.org.ua/images/centr_and_vostok_europe/hungary_gerb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Georgia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020272" y="1642147"/>
            <a:ext cx="1791810" cy="3750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/>
            </a:extLst>
          </a:blip>
          <a:srcRect l="2395" t="3477" r="1899" b="2821"/>
          <a:stretch/>
        </p:blipFill>
        <p:spPr bwMode="auto">
          <a:xfrm>
            <a:off x="294748" y="1779206"/>
            <a:ext cx="3463096" cy="2766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837198" y="2721805"/>
            <a:ext cx="3183074" cy="1591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60375" y="4576763"/>
            <a:ext cx="660876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Constantia" pitchFamily="18" charset="0"/>
              </a:rPr>
              <a:t>Столиця  </a:t>
            </a:r>
            <a:r>
              <a:rPr lang="ru-RU" sz="2000">
                <a:solidFill>
                  <a:srgbClr val="FF0000"/>
                </a:solidFill>
                <a:latin typeface="Constantia" pitchFamily="18" charset="0"/>
              </a:rPr>
              <a:t>Будапешт</a:t>
            </a:r>
            <a:r>
              <a:rPr lang="ru-RU" sz="2000" b="1">
                <a:solidFill>
                  <a:srgbClr val="FF0000"/>
                </a:solidFill>
                <a:latin typeface="Constantia" pitchFamily="18" charset="0"/>
              </a:rPr>
              <a:t/>
            </a:r>
            <a:br>
              <a:rPr lang="ru-RU" sz="2000" b="1">
                <a:solidFill>
                  <a:srgbClr val="FF0000"/>
                </a:solidFill>
                <a:latin typeface="Constantia" pitchFamily="18" charset="0"/>
              </a:rPr>
            </a:br>
            <a:r>
              <a:rPr lang="ru-RU" sz="2000" b="1">
                <a:solidFill>
                  <a:srgbClr val="FF0000"/>
                </a:solidFill>
                <a:latin typeface="Constantia" pitchFamily="18" charset="0"/>
              </a:rPr>
              <a:t>Державний устрій  </a:t>
            </a:r>
            <a:r>
              <a:rPr lang="ru-RU" sz="2000">
                <a:solidFill>
                  <a:srgbClr val="FF0000"/>
                </a:solidFill>
                <a:latin typeface="Constantia" pitchFamily="18" charset="0"/>
              </a:rPr>
              <a:t>Республіка</a:t>
            </a:r>
            <a:r>
              <a:rPr lang="ru-RU" sz="2000" b="1">
                <a:solidFill>
                  <a:srgbClr val="FF0000"/>
                </a:solidFill>
                <a:latin typeface="Constantia" pitchFamily="18" charset="0"/>
              </a:rPr>
              <a:t/>
            </a:r>
            <a:br>
              <a:rPr lang="ru-RU" sz="2000" b="1">
                <a:solidFill>
                  <a:srgbClr val="FF0000"/>
                </a:solidFill>
                <a:latin typeface="Constantia" pitchFamily="18" charset="0"/>
              </a:rPr>
            </a:br>
            <a:r>
              <a:rPr lang="ru-RU" sz="2000" b="1">
                <a:solidFill>
                  <a:srgbClr val="FF0000"/>
                </a:solidFill>
                <a:latin typeface="Constantia" pitchFamily="18" charset="0"/>
              </a:rPr>
              <a:t>Площа  </a:t>
            </a:r>
            <a:r>
              <a:rPr lang="ru-RU" sz="2000">
                <a:solidFill>
                  <a:srgbClr val="FF0000"/>
                </a:solidFill>
                <a:latin typeface="Constantia" pitchFamily="18" charset="0"/>
              </a:rPr>
              <a:t>93 030 км² </a:t>
            </a:r>
            <a:br>
              <a:rPr lang="ru-RU" sz="2000">
                <a:solidFill>
                  <a:srgbClr val="FF0000"/>
                </a:solidFill>
                <a:latin typeface="Constantia" pitchFamily="18" charset="0"/>
              </a:rPr>
            </a:br>
            <a:r>
              <a:rPr lang="ru-RU" sz="2000" b="1">
                <a:solidFill>
                  <a:srgbClr val="FF0000"/>
                </a:solidFill>
                <a:latin typeface="Constantia" pitchFamily="18" charset="0"/>
              </a:rPr>
              <a:t>Населеняя  </a:t>
            </a:r>
            <a:r>
              <a:rPr lang="ru-RU" sz="2000">
                <a:solidFill>
                  <a:srgbClr val="FF0000"/>
                </a:solidFill>
                <a:latin typeface="Constantia" pitchFamily="18" charset="0"/>
              </a:rPr>
              <a:t>10 014 324 (107,2/км²)</a:t>
            </a:r>
            <a:br>
              <a:rPr lang="ru-RU" sz="2000">
                <a:solidFill>
                  <a:srgbClr val="FF0000"/>
                </a:solidFill>
                <a:latin typeface="Constantia" pitchFamily="18" charset="0"/>
              </a:rPr>
            </a:br>
            <a:r>
              <a:rPr lang="ru-RU" sz="2000">
                <a:solidFill>
                  <a:srgbClr val="FF0000"/>
                </a:solidFill>
                <a:latin typeface="Constantia" pitchFamily="18" charset="0"/>
              </a:rPr>
              <a:t>З 1999 є членом НАТО, у  2004 р. стала членом ЄС.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smtClean="0">
                <a:solidFill>
                  <a:srgbClr val="7B9899"/>
                </a:solidFill>
              </a:rPr>
              <a:t>Природно-ресурсний потенціал</a:t>
            </a:r>
            <a:endParaRPr lang="ru-RU" sz="3600" b="1" smtClean="0">
              <a:solidFill>
                <a:srgbClr val="7B98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1800" smtClean="0">
                <a:latin typeface="Constantia" pitchFamily="18" charset="0"/>
              </a:rPr>
              <a:t>Більша  частина  території  Угорщини  зайнята  рівнинами  і  горбистими       ділянками.  Дунай  ділить  Угорщину  на  дві  частини.  На  схід  від  Дунаю  знаходиться  Велика  Середньодунайська  низовина — </a:t>
            </a:r>
            <a:r>
              <a:rPr lang="ru-RU" sz="1800" smtClean="0">
                <a:solidFill>
                  <a:srgbClr val="C00000"/>
                </a:solidFill>
                <a:latin typeface="Constantia" pitchFamily="18" charset="0"/>
              </a:rPr>
              <a:t>Альфельд</a:t>
            </a:r>
            <a:r>
              <a:rPr lang="ru-RU" sz="1800" smtClean="0">
                <a:latin typeface="Constantia" pitchFamily="18" charset="0"/>
              </a:rPr>
              <a:t>,  обмежена  на півночі  ланцюгом  невисоких  гір;  найвища  гора  —  </a:t>
            </a:r>
            <a:r>
              <a:rPr lang="ru-RU" sz="1800" smtClean="0">
                <a:solidFill>
                  <a:srgbClr val="C00000"/>
                </a:solidFill>
                <a:latin typeface="Constantia" pitchFamily="18" charset="0"/>
              </a:rPr>
              <a:t>Кекеш </a:t>
            </a:r>
            <a:r>
              <a:rPr lang="ru-RU" sz="1800" smtClean="0">
                <a:latin typeface="Constantia" pitchFamily="18" charset="0"/>
              </a:rPr>
              <a:t>(1015 м),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1800" smtClean="0">
                <a:latin typeface="Constantia" pitchFamily="18" charset="0"/>
              </a:rPr>
              <a:t>правобережжя  Дунаю  займає  </a:t>
            </a:r>
            <a:r>
              <a:rPr lang="ru-RU" sz="1800" smtClean="0">
                <a:solidFill>
                  <a:srgbClr val="C00000"/>
                </a:solidFill>
                <a:latin typeface="Constantia" pitchFamily="18" charset="0"/>
              </a:rPr>
              <a:t>Дунантуль</a:t>
            </a:r>
            <a:r>
              <a:rPr lang="ru-RU" sz="1800" smtClean="0">
                <a:latin typeface="Constantia" pitchFamily="18" charset="0"/>
              </a:rPr>
              <a:t>  (150–200 м) ,                                           яка  перетинається  смугою   невисоких                                                 Середньоугорських  гір. На  північному   заході                                                        країни  простягається  Мала  Середньодунайська                                                    низовина  (Кішальфельд). 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1800" smtClean="0">
                <a:latin typeface="Constantia" pitchFamily="18" charset="0"/>
              </a:rPr>
              <a:t>Озера  —  </a:t>
            </a:r>
            <a:r>
              <a:rPr lang="ru-RU" sz="1800" smtClean="0">
                <a:solidFill>
                  <a:srgbClr val="C00000"/>
                </a:solidFill>
                <a:latin typeface="Constantia" pitchFamily="18" charset="0"/>
              </a:rPr>
              <a:t>Балатон</a:t>
            </a:r>
            <a:r>
              <a:rPr lang="ru-RU" sz="1800" smtClean="0">
                <a:latin typeface="Constantia" pitchFamily="18" charset="0"/>
              </a:rPr>
              <a:t>  (594 км²),  Веленце  (26 км²);                                  водосховище  Кишкьоре.  Клімат Угорщини помірно                                        континентальний.  Угорщина  має  обмежені  мінеральні  ресурси.  Єдиною корисною  копалиною,  виявленою  в  значних  кількостях,  є  боксити.  Крім того,  важливі  </a:t>
            </a:r>
            <a:r>
              <a:rPr lang="ru-RU" sz="1800" smtClean="0">
                <a:solidFill>
                  <a:srgbClr val="C00000"/>
                </a:solidFill>
                <a:latin typeface="Constantia" pitchFamily="18" charset="0"/>
              </a:rPr>
              <a:t>корисні</a:t>
            </a:r>
            <a:r>
              <a:rPr lang="ru-RU" sz="1800" smtClean="0">
                <a:solidFill>
                  <a:srgbClr val="C00000"/>
                </a:solidFill>
                <a:latin typeface="Constantia" pitchFamily="18" charset="0"/>
                <a:hlinkClick r:id="rId2" tooltip="Корисні копалини"/>
              </a:rPr>
              <a:t> </a:t>
            </a:r>
            <a:r>
              <a:rPr lang="ru-RU" sz="1800" smtClean="0">
                <a:solidFill>
                  <a:srgbClr val="C00000"/>
                </a:solidFill>
                <a:latin typeface="Constantia" pitchFamily="18" charset="0"/>
              </a:rPr>
              <a:t> копалини</a:t>
            </a:r>
            <a:r>
              <a:rPr lang="ru-RU" sz="1800" smtClean="0">
                <a:latin typeface="Constantia" pitchFamily="18" charset="0"/>
              </a:rPr>
              <a:t> – природний  газ,  буре  вугілля, нерудні корисні копалини, будматеріали.  Після  відкриття  родов  Угорщина розширила  сировинну  базу  міді, свинцю, цинку і молібдену. Є  невеликі родовища  нафти, залізних  і  марганцевих  руд.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101675" y="2708920"/>
            <a:ext cx="2760399" cy="2070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7B9899"/>
                </a:solidFill>
              </a:rPr>
              <a:t>Промисловість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950" y="1341438"/>
            <a:ext cx="4679950" cy="3097212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sz="2000" smtClean="0">
                <a:latin typeface="Constantia" pitchFamily="18" charset="0"/>
              </a:rPr>
              <a:t>Розвинені такі галузі: металургія, машинобудування, хімічна, текстильна, харчова. Виробляють автобуси, засоби зв'язку, вимірювальні прилади, мотори, верстати. Скорочується виробництво матеріало-та енергомістких товарів. Видобувають кам'яне та буре вугілля, нафту, природний газ, залізні та марганцеві руди, боксити. Виробництво електроенергії в основному зосереджено на теплових електростанціях.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83796" y="1484784"/>
            <a:ext cx="4125458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977529" y="3884534"/>
            <a:ext cx="3737992" cy="2490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05631888_promisl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-142908" y="0"/>
            <a:ext cx="9286908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1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7B9899"/>
                </a:solidFill>
              </a:rPr>
              <a:t>Сільське господарство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5219700" y="1700213"/>
            <a:ext cx="3744913" cy="4278312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ru-RU" sz="1600" smtClean="0">
                <a:latin typeface="Constantia" pitchFamily="18" charset="0"/>
              </a:rPr>
              <a:t> У структурі сільського господарства частки рослинництва і тваринництва є приблизно рівними. Вирощують </a:t>
            </a:r>
            <a:r>
              <a:rPr lang="ru-RU" sz="1600" smtClean="0">
                <a:solidFill>
                  <a:srgbClr val="C00000"/>
                </a:solidFill>
                <a:latin typeface="Constantia" pitchFamily="18" charset="0"/>
              </a:rPr>
              <a:t>зернові культури</a:t>
            </a:r>
            <a:r>
              <a:rPr lang="ru-RU" sz="1600" smtClean="0">
                <a:latin typeface="Constantia" pitchFamily="18" charset="0"/>
              </a:rPr>
              <a:t> (пшениця і кукурудза). Вирощують також </a:t>
            </a:r>
            <a:r>
              <a:rPr lang="ru-RU" sz="1600" smtClean="0">
                <a:solidFill>
                  <a:srgbClr val="C00000"/>
                </a:solidFill>
                <a:latin typeface="Constantia" pitchFamily="18" charset="0"/>
              </a:rPr>
              <a:t>картоплю, цукрові буряки, фрукти та овочі </a:t>
            </a:r>
            <a:r>
              <a:rPr lang="ru-RU" sz="1600" smtClean="0">
                <a:latin typeface="Constantia" pitchFamily="18" charset="0"/>
              </a:rPr>
              <a:t>(цибуля, огіркі, перець та інш.) Розвинене </a:t>
            </a:r>
            <a:r>
              <a:rPr lang="ru-RU" sz="1600" smtClean="0">
                <a:solidFill>
                  <a:srgbClr val="C00000"/>
                </a:solidFill>
                <a:latin typeface="Constantia" pitchFamily="18" charset="0"/>
              </a:rPr>
              <a:t>виноградарство</a:t>
            </a:r>
            <a:r>
              <a:rPr lang="ru-RU" sz="1600" smtClean="0">
                <a:latin typeface="Constantia" pitchFamily="18" charset="0"/>
              </a:rPr>
              <a:t>. Широко відомими є токайські вина з винограду, вирощуваного на схилах вулканічної гори Токай (деякі фахівці вважають їх найкращими в світі). Із галузей тваринництва ведуть перед </a:t>
            </a:r>
            <a:r>
              <a:rPr lang="ru-RU" sz="1600" smtClean="0">
                <a:solidFill>
                  <a:srgbClr val="C00000"/>
                </a:solidFill>
                <a:latin typeface="Constantia" pitchFamily="18" charset="0"/>
              </a:rPr>
              <a:t>свинарство і птахівництво </a:t>
            </a:r>
            <a:r>
              <a:rPr lang="ru-RU" sz="1600" smtClean="0">
                <a:latin typeface="Constantia" pitchFamily="18" charset="0"/>
              </a:rPr>
              <a:t>(за споживанням м'яса птиці на душу населення Угорщина посідає </a:t>
            </a:r>
            <a:r>
              <a:rPr lang="ru-RU" sz="1600" smtClean="0">
                <a:solidFill>
                  <a:srgbClr val="C00000"/>
                </a:solidFill>
                <a:latin typeface="Constantia" pitchFamily="18" charset="0"/>
              </a:rPr>
              <a:t>перше місце в Європі</a:t>
            </a:r>
            <a:r>
              <a:rPr lang="ru-RU" sz="1600" smtClean="0">
                <a:latin typeface="Constantia" pitchFamily="18" charset="0"/>
              </a:rPr>
              <a:t>).</a:t>
            </a:r>
            <a:endParaRPr lang="ru-RU" smtClean="0">
              <a:latin typeface="Constantia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9511" y="1409800"/>
            <a:ext cx="2522221" cy="1803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773740" y="1993656"/>
            <a:ext cx="2585864" cy="1939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837383" y="4502236"/>
            <a:ext cx="2522221" cy="16814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54365" y="3630699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30_1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smtClean="0">
                <a:solidFill>
                  <a:srgbClr val="7B9899"/>
                </a:solidFill>
              </a:rPr>
              <a:t>Експорт та імпорт</a:t>
            </a:r>
            <a:endParaRPr lang="ru-RU" sz="3600" b="1" smtClean="0">
              <a:solidFill>
                <a:srgbClr val="7B98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850" y="2133600"/>
            <a:ext cx="8504238" cy="3887788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sz="1800" smtClean="0">
                <a:latin typeface="Constantia" pitchFamily="18" charset="0"/>
              </a:rPr>
              <a:t>Головні предмети </a:t>
            </a:r>
            <a:r>
              <a:rPr lang="ru-RU" sz="1800" smtClean="0">
                <a:solidFill>
                  <a:srgbClr val="C00000"/>
                </a:solidFill>
                <a:latin typeface="Constantia" pitchFamily="18" charset="0"/>
              </a:rPr>
              <a:t>експорту</a:t>
            </a:r>
            <a:r>
              <a:rPr lang="ru-RU" sz="1800" smtClean="0">
                <a:latin typeface="Constantia" pitchFamily="18" charset="0"/>
              </a:rPr>
              <a:t> - машинне і транспортне обладнання, локомотиви і транспортне обладнання, одяг, взуття, хімічні продукти, ліки, нафтопродукти, залізо і сталь. Головні предмети </a:t>
            </a:r>
            <a:r>
              <a:rPr lang="ru-RU" sz="1800" smtClean="0">
                <a:solidFill>
                  <a:srgbClr val="C00000"/>
                </a:solidFill>
                <a:latin typeface="Constantia" pitchFamily="18" charset="0"/>
              </a:rPr>
              <a:t>імпорту</a:t>
            </a:r>
            <a:r>
              <a:rPr lang="ru-RU" sz="1800" smtClean="0">
                <a:latin typeface="Constantia" pitchFamily="18" charset="0"/>
              </a:rPr>
              <a:t> - нафта і нафтопродукти, природний газ, текстиль та вироби з нього, залізо і сталь, машини, верстати, сільськогосподарське устаткування, кокс, залізо, бавовна і деревина,засоби пересування та запасні частини до них. 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1800" smtClean="0">
                <a:latin typeface="Constantia" pitchFamily="18" charset="0"/>
              </a:rPr>
              <a:t> До початку 1970-х  років експорт та імпорт були збалансовані. Однак протягом 1970-х років витрати на імпорт, особливо на нафту, зростали значно швидше, ніж доходи від експорту. Вже в 1981 Угорщина повинна була експортувати товарів на 25% більше, щоб покрити обсяг імпорту. В результаті утворився серйозний торговий дефіцит, який був покритий за рахунок іноземних позик. </a:t>
            </a:r>
            <a:br>
              <a:rPr lang="ru-RU" sz="1800" smtClean="0">
                <a:latin typeface="Constantia" pitchFamily="18" charset="0"/>
              </a:rPr>
            </a:br>
            <a:endParaRPr lang="ru-RU" sz="1800" smtClean="0">
              <a:latin typeface="Constant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ungary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191</TotalTime>
  <Words>167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Официальная</vt:lpstr>
      <vt:lpstr>Слайд 1</vt:lpstr>
      <vt:lpstr>Природно-ресурсний потенціал</vt:lpstr>
      <vt:lpstr>Промисловість</vt:lpstr>
      <vt:lpstr>Слайд 4</vt:lpstr>
      <vt:lpstr>Слайд 5</vt:lpstr>
      <vt:lpstr>Сільське господарство</vt:lpstr>
      <vt:lpstr>Слайд 7</vt:lpstr>
      <vt:lpstr>Експорт та імпорт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Diana</cp:lastModifiedBy>
  <cp:revision>26</cp:revision>
  <dcterms:modified xsi:type="dcterms:W3CDTF">2014-02-11T05:51:09Z</dcterms:modified>
</cp:coreProperties>
</file>